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3"/>
  </p:notesMasterIdLst>
  <p:sldIdLst>
    <p:sldId id="256" r:id="rId2"/>
    <p:sldId id="270" r:id="rId3"/>
    <p:sldId id="275" r:id="rId4"/>
    <p:sldId id="321" r:id="rId5"/>
    <p:sldId id="304" r:id="rId6"/>
    <p:sldId id="322" r:id="rId7"/>
    <p:sldId id="279" r:id="rId8"/>
    <p:sldId id="365" r:id="rId9"/>
    <p:sldId id="366" r:id="rId10"/>
    <p:sldId id="264" r:id="rId11"/>
    <p:sldId id="383" r:id="rId12"/>
    <p:sldId id="263" r:id="rId13"/>
    <p:sldId id="268" r:id="rId14"/>
    <p:sldId id="305" r:id="rId15"/>
    <p:sldId id="306" r:id="rId16"/>
    <p:sldId id="371" r:id="rId17"/>
    <p:sldId id="277" r:id="rId18"/>
    <p:sldId id="384" r:id="rId19"/>
    <p:sldId id="310" r:id="rId20"/>
    <p:sldId id="316" r:id="rId21"/>
    <p:sldId id="311" r:id="rId22"/>
    <p:sldId id="315" r:id="rId23"/>
    <p:sldId id="312" r:id="rId24"/>
    <p:sldId id="314" r:id="rId25"/>
    <p:sldId id="379" r:id="rId26"/>
    <p:sldId id="385" r:id="rId27"/>
    <p:sldId id="287" r:id="rId28"/>
    <p:sldId id="360" r:id="rId29"/>
    <p:sldId id="276" r:id="rId30"/>
    <p:sldId id="375" r:id="rId31"/>
    <p:sldId id="361" r:id="rId32"/>
    <p:sldId id="278" r:id="rId33"/>
    <p:sldId id="330" r:id="rId34"/>
    <p:sldId id="332" r:id="rId35"/>
    <p:sldId id="331" r:id="rId36"/>
    <p:sldId id="342" r:id="rId37"/>
    <p:sldId id="336" r:id="rId38"/>
    <p:sldId id="338" r:id="rId39"/>
    <p:sldId id="339" r:id="rId40"/>
    <p:sldId id="335" r:id="rId41"/>
    <p:sldId id="340" r:id="rId42"/>
    <p:sldId id="337" r:id="rId43"/>
    <p:sldId id="341" r:id="rId44"/>
    <p:sldId id="333" r:id="rId45"/>
    <p:sldId id="343" r:id="rId46"/>
    <p:sldId id="344" r:id="rId47"/>
    <p:sldId id="345" r:id="rId48"/>
    <p:sldId id="346" r:id="rId49"/>
    <p:sldId id="347" r:id="rId50"/>
    <p:sldId id="348" r:id="rId51"/>
    <p:sldId id="349" r:id="rId52"/>
    <p:sldId id="334" r:id="rId53"/>
    <p:sldId id="373" r:id="rId54"/>
    <p:sldId id="324" r:id="rId55"/>
    <p:sldId id="352" r:id="rId56"/>
    <p:sldId id="351" r:id="rId57"/>
    <p:sldId id="353" r:id="rId58"/>
    <p:sldId id="350" r:id="rId59"/>
    <p:sldId id="354" r:id="rId60"/>
    <p:sldId id="358" r:id="rId61"/>
    <p:sldId id="356" r:id="rId62"/>
    <p:sldId id="355" r:id="rId63"/>
    <p:sldId id="359" r:id="rId64"/>
    <p:sldId id="357" r:id="rId65"/>
    <p:sldId id="386" r:id="rId66"/>
    <p:sldId id="376" r:id="rId67"/>
    <p:sldId id="377" r:id="rId68"/>
    <p:sldId id="380" r:id="rId69"/>
    <p:sldId id="381" r:id="rId70"/>
    <p:sldId id="382" r:id="rId71"/>
    <p:sldId id="374" r:id="rId72"/>
  </p:sldIdLst>
  <p:sldSz cx="9144000" cy="6858000" type="screen4x3"/>
  <p:notesSz cx="7099300" cy="102346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33CC"/>
    <a:srgbClr val="FF00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41" autoAdjust="0"/>
    <p:restoredTop sz="94794" autoAdjust="0"/>
  </p:normalViewPr>
  <p:slideViewPr>
    <p:cSldViewPr showGuides="1">
      <p:cViewPr varScale="1">
        <p:scale>
          <a:sx n="102" d="100"/>
          <a:sy n="102" d="100"/>
        </p:scale>
        <p:origin x="60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52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eaLnBrk="1" hangingPunct="1">
              <a:defRPr sz="1300">
                <a:latin typeface="Arial" charset="0"/>
              </a:defRPr>
            </a:lvl1pPr>
          </a:lstStyle>
          <a:p>
            <a:pPr>
              <a:defRPr/>
            </a:pPr>
            <a:endParaRPr lang="en-US" altLang="ja-JP"/>
          </a:p>
        </p:txBody>
      </p:sp>
      <p:sp>
        <p:nvSpPr>
          <p:cNvPr id="3075"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eaLnBrk="1" hangingPunct="1">
              <a:defRPr sz="1300">
                <a:latin typeface="Arial" charset="0"/>
              </a:defRPr>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3078"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eaLnBrk="1" hangingPunct="1">
              <a:defRPr sz="1300">
                <a:latin typeface="Arial" charset="0"/>
              </a:defRPr>
            </a:lvl1pPr>
          </a:lstStyle>
          <a:p>
            <a:pPr>
              <a:defRPr/>
            </a:pPr>
            <a:endParaRPr lang="en-US" altLang="ja-JP"/>
          </a:p>
        </p:txBody>
      </p:sp>
      <p:sp>
        <p:nvSpPr>
          <p:cNvPr id="3079"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eaLnBrk="1" hangingPunct="1">
              <a:defRPr sz="1300"/>
            </a:lvl1pPr>
          </a:lstStyle>
          <a:p>
            <a:pPr>
              <a:defRPr/>
            </a:pPr>
            <a:fld id="{BDA166C4-8685-4C6F-9E79-177B6BE69219}" type="slidenum">
              <a:rPr lang="en-US" altLang="ja-JP"/>
              <a:pPr>
                <a:defRPr/>
              </a:pPr>
              <a:t>‹#›</a:t>
            </a:fld>
            <a:endParaRPr lang="en-US" altLang="ja-JP"/>
          </a:p>
        </p:txBody>
      </p:sp>
    </p:spTree>
    <p:extLst>
      <p:ext uri="{BB962C8B-B14F-4D97-AF65-F5344CB8AC3E}">
        <p14:creationId xmlns:p14="http://schemas.microsoft.com/office/powerpoint/2010/main" val="33214308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D2D6437-AB9F-499B-BEBA-331C15332375}" type="slidenum">
              <a:rPr lang="en-US" altLang="ja-JP" smtClean="0"/>
              <a:pPr/>
              <a:t>1</a:t>
            </a:fld>
            <a:endParaRPr lang="en-US" altLang="ja-JP" smtClean="0"/>
          </a:p>
        </p:txBody>
      </p:sp>
      <p:sp>
        <p:nvSpPr>
          <p:cNvPr id="4099" name="Rectangle 2"/>
          <p:cNvSpPr>
            <a:spLocks noGrp="1" noRot="1" noChangeAspect="1" noChangeArrowheads="1" noTextEdit="1"/>
          </p:cNvSpPr>
          <p:nvPr>
            <p:ph type="sldImg"/>
          </p:nvPr>
        </p:nvSpPr>
        <p:spPr>
          <a:xfrm>
            <a:off x="992188" y="768350"/>
            <a:ext cx="5114925" cy="38369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35377836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91407B8-F9B9-4211-9024-79439079EFD0}" type="slidenum">
              <a:rPr lang="en-US" altLang="ja-JP" smtClean="0"/>
              <a:pPr/>
              <a:t>14</a:t>
            </a:fld>
            <a:endParaRPr lang="en-US" altLang="ja-JP" smtClean="0"/>
          </a:p>
        </p:txBody>
      </p:sp>
      <p:sp>
        <p:nvSpPr>
          <p:cNvPr id="26627" name="Rectangle 2"/>
          <p:cNvSpPr>
            <a:spLocks noGrp="1" noRot="1" noChangeAspect="1" noChangeArrowheads="1" noTextEdit="1"/>
          </p:cNvSpPr>
          <p:nvPr>
            <p:ph type="sldImg"/>
          </p:nvPr>
        </p:nvSpPr>
        <p:spPr>
          <a:xfrm>
            <a:off x="992188" y="768350"/>
            <a:ext cx="5114925" cy="3836988"/>
          </a:xfrm>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3821388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0CEA4720-5145-477B-813B-9B9331E75052}" type="slidenum">
              <a:rPr lang="en-US" altLang="ja-JP" smtClean="0"/>
              <a:pPr/>
              <a:t>15</a:t>
            </a:fld>
            <a:endParaRPr lang="en-US" altLang="ja-JP" smtClean="0"/>
          </a:p>
        </p:txBody>
      </p:sp>
      <p:sp>
        <p:nvSpPr>
          <p:cNvPr id="28675" name="Rectangle 2"/>
          <p:cNvSpPr>
            <a:spLocks noGrp="1" noRot="1" noChangeAspect="1" noChangeArrowheads="1" noTextEdit="1"/>
          </p:cNvSpPr>
          <p:nvPr>
            <p:ph type="sldImg"/>
          </p:nvPr>
        </p:nvSpPr>
        <p:spPr>
          <a:xfrm>
            <a:off x="992188" y="768350"/>
            <a:ext cx="5114925" cy="3836988"/>
          </a:xfrm>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2560647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4A68EAB-7064-4036-9E6E-8E7CFE0B87F9}" type="slidenum">
              <a:rPr lang="en-US" altLang="ja-JP" smtClean="0"/>
              <a:pPr/>
              <a:t>17</a:t>
            </a:fld>
            <a:endParaRPr lang="en-US" altLang="ja-JP" smtClean="0"/>
          </a:p>
        </p:txBody>
      </p:sp>
      <p:sp>
        <p:nvSpPr>
          <p:cNvPr id="31747" name="Rectangle 2"/>
          <p:cNvSpPr>
            <a:spLocks noGrp="1" noRot="1" noChangeAspect="1" noChangeArrowheads="1" noTextEdit="1"/>
          </p:cNvSpPr>
          <p:nvPr>
            <p:ph type="sldImg"/>
          </p:nvPr>
        </p:nvSpPr>
        <p:spPr>
          <a:xfrm>
            <a:off x="992188" y="768350"/>
            <a:ext cx="5114925" cy="3836988"/>
          </a:xfrm>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4968851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9E61131-E5A6-4BB1-BCC0-339C35394F04}" type="slidenum">
              <a:rPr lang="en-US" altLang="ja-JP" smtClean="0"/>
              <a:pPr/>
              <a:t>18</a:t>
            </a:fld>
            <a:endParaRPr lang="en-US" altLang="ja-JP" smtClean="0"/>
          </a:p>
        </p:txBody>
      </p:sp>
      <p:sp>
        <p:nvSpPr>
          <p:cNvPr id="33795" name="Rectangle 2"/>
          <p:cNvSpPr>
            <a:spLocks noGrp="1" noRot="1" noChangeAspect="1" noChangeArrowheads="1" noTextEdit="1"/>
          </p:cNvSpPr>
          <p:nvPr>
            <p:ph type="sldImg"/>
          </p:nvPr>
        </p:nvSpPr>
        <p:spPr>
          <a:xfrm>
            <a:off x="992188" y="768350"/>
            <a:ext cx="5114925" cy="38369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18691154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A12EADA-950A-4604-BB76-685E7A3958E3}" type="slidenum">
              <a:rPr lang="en-US" altLang="ja-JP" smtClean="0"/>
              <a:pPr/>
              <a:t>20</a:t>
            </a:fld>
            <a:endParaRPr lang="en-US" altLang="ja-JP" smtClean="0"/>
          </a:p>
        </p:txBody>
      </p:sp>
      <p:sp>
        <p:nvSpPr>
          <p:cNvPr id="36867" name="Rectangle 2"/>
          <p:cNvSpPr>
            <a:spLocks noGrp="1" noRot="1" noChangeAspect="1" noChangeArrowheads="1" noTextEdit="1"/>
          </p:cNvSpPr>
          <p:nvPr>
            <p:ph type="sldImg"/>
          </p:nvPr>
        </p:nvSpPr>
        <p:spPr>
          <a:xfrm>
            <a:off x="992188" y="768350"/>
            <a:ext cx="5114925" cy="3836988"/>
          </a:xfrm>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38691360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049EC0DD-4621-43BD-A58E-724589999C16}" type="slidenum">
              <a:rPr lang="en-US" altLang="ja-JP" smtClean="0"/>
              <a:pPr/>
              <a:t>22</a:t>
            </a:fld>
            <a:endParaRPr lang="en-US" altLang="ja-JP" smtClean="0"/>
          </a:p>
        </p:txBody>
      </p:sp>
      <p:sp>
        <p:nvSpPr>
          <p:cNvPr id="39939" name="Rectangle 2"/>
          <p:cNvSpPr>
            <a:spLocks noGrp="1" noRot="1" noChangeAspect="1" noChangeArrowheads="1" noTextEdit="1"/>
          </p:cNvSpPr>
          <p:nvPr>
            <p:ph type="sldImg"/>
          </p:nvPr>
        </p:nvSpPr>
        <p:spPr>
          <a:xfrm>
            <a:off x="992188" y="768350"/>
            <a:ext cx="5114925" cy="3836988"/>
          </a:xfrm>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4671687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F3CD620-56C3-40D5-8036-C87B4E35BF7E}" type="slidenum">
              <a:rPr lang="en-US" altLang="ja-JP" smtClean="0"/>
              <a:pPr/>
              <a:t>29</a:t>
            </a:fld>
            <a:endParaRPr lang="en-US" altLang="ja-JP" smtClean="0"/>
          </a:p>
        </p:txBody>
      </p:sp>
      <p:sp>
        <p:nvSpPr>
          <p:cNvPr id="48131" name="Rectangle 2"/>
          <p:cNvSpPr>
            <a:spLocks noGrp="1" noRot="1" noChangeAspect="1" noChangeArrowheads="1" noTextEdit="1"/>
          </p:cNvSpPr>
          <p:nvPr>
            <p:ph type="sldImg"/>
          </p:nvPr>
        </p:nvSpPr>
        <p:spPr>
          <a:xfrm>
            <a:off x="992188" y="768350"/>
            <a:ext cx="5114925" cy="3836988"/>
          </a:xfrm>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42730898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A63A73FB-0245-497E-80DB-9AA579A12366}" type="slidenum">
              <a:rPr lang="en-US" altLang="ja-JP" smtClean="0"/>
              <a:pPr/>
              <a:t>32</a:t>
            </a:fld>
            <a:endParaRPr lang="en-US" altLang="ja-JP" smtClean="0"/>
          </a:p>
        </p:txBody>
      </p:sp>
      <p:sp>
        <p:nvSpPr>
          <p:cNvPr id="52227" name="Rectangle 2"/>
          <p:cNvSpPr>
            <a:spLocks noGrp="1" noRot="1" noChangeAspect="1" noChangeArrowheads="1" noTextEdit="1"/>
          </p:cNvSpPr>
          <p:nvPr>
            <p:ph type="sldImg"/>
          </p:nvPr>
        </p:nvSpPr>
        <p:spPr>
          <a:xfrm>
            <a:off x="992188" y="768350"/>
            <a:ext cx="5114925" cy="3836988"/>
          </a:xfrm>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0046246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236FF82-C8EF-4D2C-B6B9-1B5372AD7C51}" type="slidenum">
              <a:rPr lang="en-US" altLang="ja-JP" smtClean="0"/>
              <a:pPr/>
              <a:t>33</a:t>
            </a:fld>
            <a:endParaRPr lang="en-US" altLang="ja-JP" smtClean="0"/>
          </a:p>
        </p:txBody>
      </p:sp>
      <p:sp>
        <p:nvSpPr>
          <p:cNvPr id="54275" name="Rectangle 2"/>
          <p:cNvSpPr>
            <a:spLocks noGrp="1" noRot="1" noChangeAspect="1" noChangeArrowheads="1" noTextEdit="1"/>
          </p:cNvSpPr>
          <p:nvPr>
            <p:ph type="sldImg"/>
          </p:nvPr>
        </p:nvSpPr>
        <p:spPr>
          <a:xfrm>
            <a:off x="992188" y="768350"/>
            <a:ext cx="5114925" cy="3836988"/>
          </a:xfrm>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11869719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F32094E0-ED3C-4440-B0C4-5AD803651396}" type="slidenum">
              <a:rPr lang="en-US" altLang="ja-JP" smtClean="0"/>
              <a:pPr/>
              <a:t>34</a:t>
            </a:fld>
            <a:endParaRPr lang="en-US" altLang="ja-JP" smtClean="0"/>
          </a:p>
        </p:txBody>
      </p:sp>
      <p:sp>
        <p:nvSpPr>
          <p:cNvPr id="56323" name="Rectangle 2"/>
          <p:cNvSpPr>
            <a:spLocks noGrp="1" noRot="1" noChangeAspect="1" noChangeArrowheads="1" noTextEdit="1"/>
          </p:cNvSpPr>
          <p:nvPr>
            <p:ph type="sldImg"/>
          </p:nvPr>
        </p:nvSpPr>
        <p:spPr>
          <a:xfrm>
            <a:off x="992188" y="768350"/>
            <a:ext cx="5114925" cy="3836988"/>
          </a:xfrm>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4259490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A0BD814-7FFC-4C50-AD5E-CBB37ECBB0B4}" type="slidenum">
              <a:rPr lang="en-US" altLang="ja-JP" smtClean="0"/>
              <a:pPr/>
              <a:t>2</a:t>
            </a:fld>
            <a:endParaRPr lang="en-US" altLang="ja-JP" smtClean="0"/>
          </a:p>
        </p:txBody>
      </p:sp>
      <p:sp>
        <p:nvSpPr>
          <p:cNvPr id="6147" name="Rectangle 2"/>
          <p:cNvSpPr>
            <a:spLocks noGrp="1" noRot="1" noChangeAspect="1" noChangeArrowheads="1" noTextEdit="1"/>
          </p:cNvSpPr>
          <p:nvPr>
            <p:ph type="sldImg"/>
          </p:nvPr>
        </p:nvSpPr>
        <p:spPr>
          <a:xfrm>
            <a:off x="992188" y="768350"/>
            <a:ext cx="5114925" cy="3836988"/>
          </a:xfrm>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14012832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DADE8039-F78D-4319-8D47-19B660B83394}" type="slidenum">
              <a:rPr lang="en-US" altLang="ja-JP" smtClean="0"/>
              <a:pPr/>
              <a:t>35</a:t>
            </a:fld>
            <a:endParaRPr lang="en-US" altLang="ja-JP" smtClean="0"/>
          </a:p>
        </p:txBody>
      </p:sp>
      <p:sp>
        <p:nvSpPr>
          <p:cNvPr id="58371" name="Rectangle 2"/>
          <p:cNvSpPr>
            <a:spLocks noGrp="1" noRot="1" noChangeAspect="1" noChangeArrowheads="1" noTextEdit="1"/>
          </p:cNvSpPr>
          <p:nvPr>
            <p:ph type="sldImg"/>
          </p:nvPr>
        </p:nvSpPr>
        <p:spPr>
          <a:xfrm>
            <a:off x="992188" y="768350"/>
            <a:ext cx="5114925" cy="3836988"/>
          </a:xfrm>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1323977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1C8776E-D353-481E-8C62-2A6AC13A2C94}" type="slidenum">
              <a:rPr lang="en-US" altLang="ja-JP" smtClean="0"/>
              <a:pPr/>
              <a:t>37</a:t>
            </a:fld>
            <a:endParaRPr lang="en-US" altLang="ja-JP" smtClean="0"/>
          </a:p>
        </p:txBody>
      </p:sp>
      <p:sp>
        <p:nvSpPr>
          <p:cNvPr id="61443" name="Rectangle 2"/>
          <p:cNvSpPr>
            <a:spLocks noGrp="1" noRot="1" noChangeAspect="1" noChangeArrowheads="1" noTextEdit="1"/>
          </p:cNvSpPr>
          <p:nvPr>
            <p:ph type="sldImg"/>
          </p:nvPr>
        </p:nvSpPr>
        <p:spPr>
          <a:xfrm>
            <a:off x="992188" y="768350"/>
            <a:ext cx="5114925" cy="3836988"/>
          </a:xfrm>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11993620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8A4FF09-270B-4B79-925A-EB6A6A58F4B7}" type="slidenum">
              <a:rPr lang="en-US" altLang="ja-JP" smtClean="0"/>
              <a:pPr/>
              <a:t>38</a:t>
            </a:fld>
            <a:endParaRPr lang="en-US" altLang="ja-JP" smtClean="0"/>
          </a:p>
        </p:txBody>
      </p:sp>
      <p:sp>
        <p:nvSpPr>
          <p:cNvPr id="63491" name="Rectangle 2"/>
          <p:cNvSpPr>
            <a:spLocks noGrp="1" noRot="1" noChangeAspect="1" noChangeArrowheads="1" noTextEdit="1"/>
          </p:cNvSpPr>
          <p:nvPr>
            <p:ph type="sldImg"/>
          </p:nvPr>
        </p:nvSpPr>
        <p:spPr>
          <a:xfrm>
            <a:off x="992188" y="768350"/>
            <a:ext cx="5114925" cy="3836988"/>
          </a:xfrm>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13463078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526B199-4EB7-4971-AB4D-0A1C0F1711DB}" type="slidenum">
              <a:rPr lang="en-US" altLang="ja-JP" smtClean="0"/>
              <a:pPr/>
              <a:t>39</a:t>
            </a:fld>
            <a:endParaRPr lang="en-US" altLang="ja-JP" smtClean="0"/>
          </a:p>
        </p:txBody>
      </p:sp>
      <p:sp>
        <p:nvSpPr>
          <p:cNvPr id="65539" name="Rectangle 2"/>
          <p:cNvSpPr>
            <a:spLocks noGrp="1" noRot="1" noChangeAspect="1" noChangeArrowheads="1" noTextEdit="1"/>
          </p:cNvSpPr>
          <p:nvPr>
            <p:ph type="sldImg"/>
          </p:nvPr>
        </p:nvSpPr>
        <p:spPr>
          <a:xfrm>
            <a:off x="992188" y="768350"/>
            <a:ext cx="5114925" cy="3836988"/>
          </a:xfrm>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1995383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55C03BB8-5CF5-4987-A269-AFFD876E7D63}" type="slidenum">
              <a:rPr lang="en-US" altLang="ja-JP" smtClean="0"/>
              <a:pPr/>
              <a:t>40</a:t>
            </a:fld>
            <a:endParaRPr lang="en-US" altLang="ja-JP" smtClean="0"/>
          </a:p>
        </p:txBody>
      </p:sp>
      <p:sp>
        <p:nvSpPr>
          <p:cNvPr id="67587" name="Rectangle 2"/>
          <p:cNvSpPr>
            <a:spLocks noGrp="1" noRot="1" noChangeAspect="1" noChangeArrowheads="1" noTextEdit="1"/>
          </p:cNvSpPr>
          <p:nvPr>
            <p:ph type="sldImg"/>
          </p:nvPr>
        </p:nvSpPr>
        <p:spPr>
          <a:xfrm>
            <a:off x="992188" y="768350"/>
            <a:ext cx="5114925" cy="3836988"/>
          </a:xfrm>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6203615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8F4DA6A-CBDC-43E4-ACF6-DAAF4E3DC650}" type="slidenum">
              <a:rPr lang="en-US" altLang="ja-JP" smtClean="0"/>
              <a:pPr/>
              <a:t>41</a:t>
            </a:fld>
            <a:endParaRPr lang="en-US" altLang="ja-JP" smtClean="0"/>
          </a:p>
        </p:txBody>
      </p:sp>
      <p:sp>
        <p:nvSpPr>
          <p:cNvPr id="69635" name="Rectangle 2"/>
          <p:cNvSpPr>
            <a:spLocks noGrp="1" noRot="1" noChangeAspect="1" noChangeArrowheads="1" noTextEdit="1"/>
          </p:cNvSpPr>
          <p:nvPr>
            <p:ph type="sldImg"/>
          </p:nvPr>
        </p:nvSpPr>
        <p:spPr>
          <a:xfrm>
            <a:off x="992188" y="768350"/>
            <a:ext cx="5114925" cy="3836988"/>
          </a:xfrm>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6887972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FA8D985B-AA72-4A3E-B810-6BD0541C3484}" type="slidenum">
              <a:rPr lang="en-US" altLang="ja-JP" smtClean="0"/>
              <a:pPr/>
              <a:t>42</a:t>
            </a:fld>
            <a:endParaRPr lang="en-US" altLang="ja-JP" smtClean="0"/>
          </a:p>
        </p:txBody>
      </p:sp>
      <p:sp>
        <p:nvSpPr>
          <p:cNvPr id="71683" name="Rectangle 2"/>
          <p:cNvSpPr>
            <a:spLocks noGrp="1" noRot="1" noChangeAspect="1" noChangeArrowheads="1" noTextEdit="1"/>
          </p:cNvSpPr>
          <p:nvPr>
            <p:ph type="sldImg"/>
          </p:nvPr>
        </p:nvSpPr>
        <p:spPr>
          <a:xfrm>
            <a:off x="992188" y="768350"/>
            <a:ext cx="5114925" cy="3836988"/>
          </a:xfrm>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2864410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D9E9C79-0795-4EA8-892E-15F00C171D43}" type="slidenum">
              <a:rPr lang="en-US" altLang="ja-JP" smtClean="0"/>
              <a:pPr/>
              <a:t>43</a:t>
            </a:fld>
            <a:endParaRPr lang="en-US" altLang="ja-JP" smtClean="0"/>
          </a:p>
        </p:txBody>
      </p:sp>
      <p:sp>
        <p:nvSpPr>
          <p:cNvPr id="73731" name="Rectangle 2"/>
          <p:cNvSpPr>
            <a:spLocks noGrp="1" noRot="1" noChangeAspect="1" noChangeArrowheads="1" noTextEdit="1"/>
          </p:cNvSpPr>
          <p:nvPr>
            <p:ph type="sldImg"/>
          </p:nvPr>
        </p:nvSpPr>
        <p:spPr>
          <a:xfrm>
            <a:off x="992188" y="768350"/>
            <a:ext cx="5114925" cy="3836988"/>
          </a:xfrm>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32131650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5E317178-6C83-4550-A9F3-52FD8DD43B37}" type="slidenum">
              <a:rPr lang="en-US" altLang="ja-JP" smtClean="0"/>
              <a:pPr/>
              <a:t>44</a:t>
            </a:fld>
            <a:endParaRPr lang="en-US" altLang="ja-JP" smtClean="0"/>
          </a:p>
        </p:txBody>
      </p:sp>
      <p:sp>
        <p:nvSpPr>
          <p:cNvPr id="75779" name="Rectangle 2"/>
          <p:cNvSpPr>
            <a:spLocks noGrp="1" noRot="1" noChangeAspect="1" noChangeArrowheads="1" noTextEdit="1"/>
          </p:cNvSpPr>
          <p:nvPr>
            <p:ph type="sldImg"/>
          </p:nvPr>
        </p:nvSpPr>
        <p:spPr>
          <a:xfrm>
            <a:off x="992188" y="768350"/>
            <a:ext cx="5114925" cy="3836988"/>
          </a:xfrm>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11526079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F4EDBA19-F549-4F81-974D-8F4A96877238}" type="slidenum">
              <a:rPr lang="en-US" altLang="ja-JP" smtClean="0"/>
              <a:pPr/>
              <a:t>45</a:t>
            </a:fld>
            <a:endParaRPr lang="en-US" altLang="ja-JP" smtClean="0"/>
          </a:p>
        </p:txBody>
      </p:sp>
      <p:sp>
        <p:nvSpPr>
          <p:cNvPr id="77827" name="Rectangle 2"/>
          <p:cNvSpPr>
            <a:spLocks noGrp="1" noRot="1" noChangeAspect="1" noChangeArrowheads="1" noTextEdit="1"/>
          </p:cNvSpPr>
          <p:nvPr>
            <p:ph type="sldImg"/>
          </p:nvPr>
        </p:nvSpPr>
        <p:spPr>
          <a:xfrm>
            <a:off x="992188" y="768350"/>
            <a:ext cx="5114925" cy="3836988"/>
          </a:xfrm>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3640924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85B912E-09CD-4F5D-A751-A1FE78989E48}" type="slidenum">
              <a:rPr lang="en-US" altLang="ja-JP" smtClean="0"/>
              <a:pPr/>
              <a:t>3</a:t>
            </a:fld>
            <a:endParaRPr lang="en-US" altLang="ja-JP" smtClean="0"/>
          </a:p>
        </p:txBody>
      </p:sp>
      <p:sp>
        <p:nvSpPr>
          <p:cNvPr id="8195" name="Rectangle 2"/>
          <p:cNvSpPr>
            <a:spLocks noGrp="1" noRot="1" noChangeAspect="1" noChangeArrowheads="1" noTextEdit="1"/>
          </p:cNvSpPr>
          <p:nvPr>
            <p:ph type="sldImg"/>
          </p:nvPr>
        </p:nvSpPr>
        <p:spPr>
          <a:xfrm>
            <a:off x="992188" y="768350"/>
            <a:ext cx="5114925" cy="3836988"/>
          </a:xfrm>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10766102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F058DCA-DD79-47F5-A6D6-E5F5CD54634A}" type="slidenum">
              <a:rPr lang="en-US" altLang="ja-JP" smtClean="0"/>
              <a:pPr/>
              <a:t>46</a:t>
            </a:fld>
            <a:endParaRPr lang="en-US" altLang="ja-JP" smtClean="0"/>
          </a:p>
        </p:txBody>
      </p:sp>
      <p:sp>
        <p:nvSpPr>
          <p:cNvPr id="79875" name="Rectangle 2"/>
          <p:cNvSpPr>
            <a:spLocks noGrp="1" noRot="1" noChangeAspect="1" noChangeArrowheads="1" noTextEdit="1"/>
          </p:cNvSpPr>
          <p:nvPr>
            <p:ph type="sldImg"/>
          </p:nvPr>
        </p:nvSpPr>
        <p:spPr>
          <a:xfrm>
            <a:off x="992188" y="768350"/>
            <a:ext cx="5114925" cy="3836988"/>
          </a:xfrm>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2711564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88A0E65-CE7B-4EC8-A25C-98A6B3A8FCD8}" type="slidenum">
              <a:rPr lang="en-US" altLang="ja-JP" smtClean="0"/>
              <a:pPr/>
              <a:t>47</a:t>
            </a:fld>
            <a:endParaRPr lang="en-US" altLang="ja-JP" smtClean="0"/>
          </a:p>
        </p:txBody>
      </p:sp>
      <p:sp>
        <p:nvSpPr>
          <p:cNvPr id="81923" name="Rectangle 2"/>
          <p:cNvSpPr>
            <a:spLocks noGrp="1" noRot="1" noChangeAspect="1" noChangeArrowheads="1" noTextEdit="1"/>
          </p:cNvSpPr>
          <p:nvPr>
            <p:ph type="sldImg"/>
          </p:nvPr>
        </p:nvSpPr>
        <p:spPr>
          <a:xfrm>
            <a:off x="992188" y="768350"/>
            <a:ext cx="5114925" cy="3836988"/>
          </a:xfrm>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30127233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817D0FA-909A-4C5C-83CE-3A41FEE34B91}" type="slidenum">
              <a:rPr lang="en-US" altLang="ja-JP" smtClean="0"/>
              <a:pPr/>
              <a:t>48</a:t>
            </a:fld>
            <a:endParaRPr lang="en-US" altLang="ja-JP" smtClean="0"/>
          </a:p>
        </p:txBody>
      </p:sp>
      <p:sp>
        <p:nvSpPr>
          <p:cNvPr id="83971" name="Rectangle 2"/>
          <p:cNvSpPr>
            <a:spLocks noGrp="1" noRot="1" noChangeAspect="1" noChangeArrowheads="1" noTextEdit="1"/>
          </p:cNvSpPr>
          <p:nvPr>
            <p:ph type="sldImg"/>
          </p:nvPr>
        </p:nvSpPr>
        <p:spPr>
          <a:xfrm>
            <a:off x="992188" y="768350"/>
            <a:ext cx="5114925" cy="3836988"/>
          </a:xfrm>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14239255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1969D540-B8C1-44DF-9FFA-B4B9E8076E89}" type="slidenum">
              <a:rPr lang="en-US" altLang="ja-JP" smtClean="0"/>
              <a:pPr/>
              <a:t>49</a:t>
            </a:fld>
            <a:endParaRPr lang="en-US" altLang="ja-JP" smtClean="0"/>
          </a:p>
        </p:txBody>
      </p:sp>
      <p:sp>
        <p:nvSpPr>
          <p:cNvPr id="86019" name="Rectangle 2"/>
          <p:cNvSpPr>
            <a:spLocks noGrp="1" noRot="1" noChangeAspect="1" noChangeArrowheads="1" noTextEdit="1"/>
          </p:cNvSpPr>
          <p:nvPr>
            <p:ph type="sldImg"/>
          </p:nvPr>
        </p:nvSpPr>
        <p:spPr>
          <a:xfrm>
            <a:off x="992188" y="768350"/>
            <a:ext cx="5114925" cy="3836988"/>
          </a:xfrm>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389843736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55ECF63-BEF2-4808-83D4-78F4C2B03B86}" type="slidenum">
              <a:rPr lang="en-US" altLang="ja-JP" smtClean="0"/>
              <a:pPr/>
              <a:t>50</a:t>
            </a:fld>
            <a:endParaRPr lang="en-US" altLang="ja-JP" smtClean="0"/>
          </a:p>
        </p:txBody>
      </p:sp>
      <p:sp>
        <p:nvSpPr>
          <p:cNvPr id="88067" name="Rectangle 2"/>
          <p:cNvSpPr>
            <a:spLocks noGrp="1" noRot="1" noChangeAspect="1" noChangeArrowheads="1" noTextEdit="1"/>
          </p:cNvSpPr>
          <p:nvPr>
            <p:ph type="sldImg"/>
          </p:nvPr>
        </p:nvSpPr>
        <p:spPr>
          <a:xfrm>
            <a:off x="992188" y="768350"/>
            <a:ext cx="5114925" cy="3836988"/>
          </a:xfrm>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30164721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4920D38-9397-47BB-8AC2-5DCFDDDF9883}" type="slidenum">
              <a:rPr lang="en-US" altLang="ja-JP" smtClean="0"/>
              <a:pPr/>
              <a:t>51</a:t>
            </a:fld>
            <a:endParaRPr lang="en-US" altLang="ja-JP" smtClean="0"/>
          </a:p>
        </p:txBody>
      </p:sp>
      <p:sp>
        <p:nvSpPr>
          <p:cNvPr id="90115" name="Rectangle 2"/>
          <p:cNvSpPr>
            <a:spLocks noGrp="1" noRot="1" noChangeAspect="1" noChangeArrowheads="1" noTextEdit="1"/>
          </p:cNvSpPr>
          <p:nvPr>
            <p:ph type="sldImg"/>
          </p:nvPr>
        </p:nvSpPr>
        <p:spPr>
          <a:xfrm>
            <a:off x="992188" y="768350"/>
            <a:ext cx="5114925" cy="3836988"/>
          </a:xfrm>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9726930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5AE08B1-6F88-4068-9466-19E3C8F009AC}" type="slidenum">
              <a:rPr lang="en-US" altLang="ja-JP" smtClean="0"/>
              <a:pPr/>
              <a:t>52</a:t>
            </a:fld>
            <a:endParaRPr lang="en-US" altLang="ja-JP" smtClean="0"/>
          </a:p>
        </p:txBody>
      </p:sp>
      <p:sp>
        <p:nvSpPr>
          <p:cNvPr id="92163" name="Rectangle 2"/>
          <p:cNvSpPr>
            <a:spLocks noGrp="1" noRot="1" noChangeAspect="1" noChangeArrowheads="1" noTextEdit="1"/>
          </p:cNvSpPr>
          <p:nvPr>
            <p:ph type="sldImg"/>
          </p:nvPr>
        </p:nvSpPr>
        <p:spPr>
          <a:xfrm>
            <a:off x="992188" y="768350"/>
            <a:ext cx="5114925" cy="3836988"/>
          </a:xfrm>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46018206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B531543-167C-4A2F-9A1A-B2BD426D35DE}" type="slidenum">
              <a:rPr lang="en-US" altLang="ja-JP" smtClean="0"/>
              <a:pPr/>
              <a:t>58</a:t>
            </a:fld>
            <a:endParaRPr lang="en-US" altLang="ja-JP" smtClean="0"/>
          </a:p>
        </p:txBody>
      </p:sp>
      <p:sp>
        <p:nvSpPr>
          <p:cNvPr id="99331" name="Rectangle 2"/>
          <p:cNvSpPr>
            <a:spLocks noGrp="1" noRot="1" noChangeAspect="1" noChangeArrowheads="1" noTextEdit="1"/>
          </p:cNvSpPr>
          <p:nvPr>
            <p:ph type="sldImg"/>
          </p:nvPr>
        </p:nvSpPr>
        <p:spPr>
          <a:xfrm>
            <a:off x="992188" y="768350"/>
            <a:ext cx="5114925" cy="3836988"/>
          </a:xfrm>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31884267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E27AD13-DE5E-43EF-B6D9-40AB686A51AA}" type="slidenum">
              <a:rPr lang="en-US" altLang="ja-JP" smtClean="0"/>
              <a:pPr/>
              <a:t>59</a:t>
            </a:fld>
            <a:endParaRPr lang="en-US" altLang="ja-JP" smtClean="0"/>
          </a:p>
        </p:txBody>
      </p:sp>
      <p:sp>
        <p:nvSpPr>
          <p:cNvPr id="101379" name="Rectangle 2"/>
          <p:cNvSpPr>
            <a:spLocks noGrp="1" noRot="1" noChangeAspect="1" noChangeArrowheads="1" noTextEdit="1"/>
          </p:cNvSpPr>
          <p:nvPr>
            <p:ph type="sldImg"/>
          </p:nvPr>
        </p:nvSpPr>
        <p:spPr>
          <a:xfrm>
            <a:off x="992188" y="768350"/>
            <a:ext cx="5114925" cy="3836988"/>
          </a:xfrm>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106036348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ADA96B3-7ADF-4242-969C-85567566EB8C}" type="slidenum">
              <a:rPr lang="en-US" altLang="ja-JP" smtClean="0"/>
              <a:pPr/>
              <a:t>60</a:t>
            </a:fld>
            <a:endParaRPr lang="en-US" altLang="ja-JP" smtClean="0"/>
          </a:p>
        </p:txBody>
      </p:sp>
      <p:sp>
        <p:nvSpPr>
          <p:cNvPr id="103427" name="Rectangle 2"/>
          <p:cNvSpPr>
            <a:spLocks noGrp="1" noRot="1" noChangeAspect="1" noChangeArrowheads="1" noTextEdit="1"/>
          </p:cNvSpPr>
          <p:nvPr>
            <p:ph type="sldImg"/>
          </p:nvPr>
        </p:nvSpPr>
        <p:spPr>
          <a:xfrm>
            <a:off x="992188" y="768350"/>
            <a:ext cx="5114925" cy="3836988"/>
          </a:xfrm>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4853993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ECF3FDF-3CE8-45E3-BB32-3A69C95011DA}" type="slidenum">
              <a:rPr lang="en-US" altLang="ja-JP" smtClean="0"/>
              <a:pPr/>
              <a:t>7</a:t>
            </a:fld>
            <a:endParaRPr lang="en-US" altLang="ja-JP" smtClean="0"/>
          </a:p>
        </p:txBody>
      </p:sp>
      <p:sp>
        <p:nvSpPr>
          <p:cNvPr id="13315" name="Rectangle 2"/>
          <p:cNvSpPr>
            <a:spLocks noGrp="1" noRot="1" noChangeAspect="1" noChangeArrowheads="1" noTextEdit="1"/>
          </p:cNvSpPr>
          <p:nvPr>
            <p:ph type="sldImg"/>
          </p:nvPr>
        </p:nvSpPr>
        <p:spPr>
          <a:xfrm>
            <a:off x="992188" y="768350"/>
            <a:ext cx="5114925" cy="3836988"/>
          </a:xfrm>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01407494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A0802FD-84CB-43FB-A68B-B47D2D4F3CCF}" type="slidenum">
              <a:rPr lang="en-US" altLang="ja-JP" smtClean="0"/>
              <a:pPr/>
              <a:t>61</a:t>
            </a:fld>
            <a:endParaRPr lang="en-US" altLang="ja-JP" smtClean="0"/>
          </a:p>
        </p:txBody>
      </p:sp>
      <p:sp>
        <p:nvSpPr>
          <p:cNvPr id="105475" name="Rectangle 2"/>
          <p:cNvSpPr>
            <a:spLocks noGrp="1" noRot="1" noChangeAspect="1" noChangeArrowheads="1" noTextEdit="1"/>
          </p:cNvSpPr>
          <p:nvPr>
            <p:ph type="sldImg"/>
          </p:nvPr>
        </p:nvSpPr>
        <p:spPr>
          <a:xfrm>
            <a:off x="992188" y="768350"/>
            <a:ext cx="5114925" cy="3836988"/>
          </a:xfrm>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21849092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C45B7EF-9735-4146-B25F-89D5D9387820}" type="slidenum">
              <a:rPr lang="en-US" altLang="ja-JP" smtClean="0"/>
              <a:pPr/>
              <a:t>62</a:t>
            </a:fld>
            <a:endParaRPr lang="en-US" altLang="ja-JP" smtClean="0"/>
          </a:p>
        </p:txBody>
      </p:sp>
      <p:sp>
        <p:nvSpPr>
          <p:cNvPr id="107523" name="Rectangle 2"/>
          <p:cNvSpPr>
            <a:spLocks noGrp="1" noRot="1" noChangeAspect="1" noChangeArrowheads="1" noTextEdit="1"/>
          </p:cNvSpPr>
          <p:nvPr>
            <p:ph type="sldImg"/>
          </p:nvPr>
        </p:nvSpPr>
        <p:spPr>
          <a:xfrm>
            <a:off x="992188" y="768350"/>
            <a:ext cx="5114925" cy="3836988"/>
          </a:xfrm>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368304809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F0DA9989-35AA-4FE5-8B30-65CD92F5AB1B}" type="slidenum">
              <a:rPr lang="en-US" altLang="ja-JP" smtClean="0"/>
              <a:pPr/>
              <a:t>63</a:t>
            </a:fld>
            <a:endParaRPr lang="en-US" altLang="ja-JP" smtClean="0"/>
          </a:p>
        </p:txBody>
      </p:sp>
      <p:sp>
        <p:nvSpPr>
          <p:cNvPr id="109571" name="Rectangle 2"/>
          <p:cNvSpPr>
            <a:spLocks noGrp="1" noRot="1" noChangeAspect="1" noChangeArrowheads="1" noTextEdit="1"/>
          </p:cNvSpPr>
          <p:nvPr>
            <p:ph type="sldImg"/>
          </p:nvPr>
        </p:nvSpPr>
        <p:spPr>
          <a:xfrm>
            <a:off x="992188" y="768350"/>
            <a:ext cx="5114925" cy="3836988"/>
          </a:xfrm>
          <a:ln/>
        </p:spPr>
      </p:sp>
      <p:sp>
        <p:nvSpPr>
          <p:cNvPr id="109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327248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88B2DAB-43C2-4620-8749-C862252C633C}" type="slidenum">
              <a:rPr lang="en-US" altLang="ja-JP" smtClean="0"/>
              <a:pPr/>
              <a:t>8</a:t>
            </a:fld>
            <a:endParaRPr lang="en-US" altLang="ja-JP" smtClean="0"/>
          </a:p>
        </p:txBody>
      </p:sp>
      <p:sp>
        <p:nvSpPr>
          <p:cNvPr id="15363" name="Rectangle 2"/>
          <p:cNvSpPr>
            <a:spLocks noGrp="1" noRot="1" noChangeAspect="1" noChangeArrowheads="1" noTextEdit="1"/>
          </p:cNvSpPr>
          <p:nvPr>
            <p:ph type="sldImg"/>
          </p:nvPr>
        </p:nvSpPr>
        <p:spPr>
          <a:xfrm>
            <a:off x="992188" y="768350"/>
            <a:ext cx="5114925" cy="3836988"/>
          </a:xfrm>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3607643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8F8725F-BAC5-4A10-86CB-E54A5B9F0C50}" type="slidenum">
              <a:rPr lang="en-US" altLang="ja-JP" smtClean="0"/>
              <a:pPr/>
              <a:t>10</a:t>
            </a:fld>
            <a:endParaRPr lang="en-US" altLang="ja-JP" smtClean="0"/>
          </a:p>
        </p:txBody>
      </p:sp>
      <p:sp>
        <p:nvSpPr>
          <p:cNvPr id="18435" name="Rectangle 2"/>
          <p:cNvSpPr>
            <a:spLocks noGrp="1" noRot="1" noChangeAspect="1" noChangeArrowheads="1" noTextEdit="1"/>
          </p:cNvSpPr>
          <p:nvPr>
            <p:ph type="sldImg"/>
          </p:nvPr>
        </p:nvSpPr>
        <p:spPr>
          <a:xfrm>
            <a:off x="992188" y="768350"/>
            <a:ext cx="5114925" cy="3836988"/>
          </a:xfrm>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1051133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09484C6-60C6-4694-9989-6C0A0C68F177}" type="slidenum">
              <a:rPr lang="en-US" altLang="ja-JP" smtClean="0"/>
              <a:pPr/>
              <a:t>11</a:t>
            </a:fld>
            <a:endParaRPr lang="en-US" altLang="ja-JP" smtClean="0"/>
          </a:p>
        </p:txBody>
      </p:sp>
      <p:sp>
        <p:nvSpPr>
          <p:cNvPr id="20483" name="Rectangle 2"/>
          <p:cNvSpPr>
            <a:spLocks noGrp="1" noRot="1" noChangeAspect="1" noChangeArrowheads="1" noTextEdit="1"/>
          </p:cNvSpPr>
          <p:nvPr>
            <p:ph type="sldImg"/>
          </p:nvPr>
        </p:nvSpPr>
        <p:spPr>
          <a:xfrm>
            <a:off x="992188" y="768350"/>
            <a:ext cx="5114925" cy="3836988"/>
          </a:xfrm>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14184712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5CECE954-1CD5-44E8-AB72-E901DA9DE387}" type="slidenum">
              <a:rPr lang="en-US" altLang="ja-JP" smtClean="0"/>
              <a:pPr/>
              <a:t>12</a:t>
            </a:fld>
            <a:endParaRPr lang="en-US" altLang="ja-JP" smtClean="0"/>
          </a:p>
        </p:txBody>
      </p:sp>
      <p:sp>
        <p:nvSpPr>
          <p:cNvPr id="22531" name="Rectangle 2"/>
          <p:cNvSpPr>
            <a:spLocks noGrp="1" noRot="1" noChangeAspect="1" noChangeArrowheads="1" noTextEdit="1"/>
          </p:cNvSpPr>
          <p:nvPr>
            <p:ph type="sldImg"/>
          </p:nvPr>
        </p:nvSpPr>
        <p:spPr>
          <a:xfrm>
            <a:off x="992188" y="768350"/>
            <a:ext cx="5114925" cy="3836988"/>
          </a:xfrm>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0172605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kumimoji="1">
                <a:solidFill>
                  <a:schemeClr val="tx1"/>
                </a:solidFill>
                <a:latin typeface="Arial" panose="020B0604020202020204" pitchFamily="34" charset="0"/>
                <a:ea typeface="ＭＳ Ｐゴシック" panose="020B0600070205080204" pitchFamily="50" charset="-128"/>
              </a:defRPr>
            </a:lvl1pPr>
            <a:lvl2pPr marL="742950" indent="-285750" defTabSz="990600">
              <a:defRPr kumimoji="1">
                <a:solidFill>
                  <a:schemeClr val="tx1"/>
                </a:solidFill>
                <a:latin typeface="Arial" panose="020B0604020202020204" pitchFamily="34" charset="0"/>
                <a:ea typeface="ＭＳ Ｐゴシック" panose="020B0600070205080204" pitchFamily="50" charset="-128"/>
              </a:defRPr>
            </a:lvl2pPr>
            <a:lvl3pPr marL="1143000" indent="-228600" defTabSz="990600">
              <a:defRPr kumimoji="1">
                <a:solidFill>
                  <a:schemeClr val="tx1"/>
                </a:solidFill>
                <a:latin typeface="Arial" panose="020B0604020202020204" pitchFamily="34" charset="0"/>
                <a:ea typeface="ＭＳ Ｐゴシック" panose="020B0600070205080204" pitchFamily="50" charset="-128"/>
              </a:defRPr>
            </a:lvl3pPr>
            <a:lvl4pPr marL="1600200" indent="-228600" defTabSz="990600">
              <a:defRPr kumimoji="1">
                <a:solidFill>
                  <a:schemeClr val="tx1"/>
                </a:solidFill>
                <a:latin typeface="Arial" panose="020B0604020202020204" pitchFamily="34" charset="0"/>
                <a:ea typeface="ＭＳ Ｐゴシック" panose="020B0600070205080204" pitchFamily="50" charset="-128"/>
              </a:defRPr>
            </a:lvl4pPr>
            <a:lvl5pPr marL="2057400" indent="-228600" defTabSz="990600">
              <a:defRPr kumimoji="1">
                <a:solidFill>
                  <a:schemeClr val="tx1"/>
                </a:solidFill>
                <a:latin typeface="Arial" panose="020B0604020202020204" pitchFamily="34" charset="0"/>
                <a:ea typeface="ＭＳ Ｐゴシック" panose="020B0600070205080204" pitchFamily="50" charset="-128"/>
              </a:defRPr>
            </a:lvl5pPr>
            <a:lvl6pPr marL="25146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990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2965C239-D5CF-4C29-893C-500D2D17FBA7}" type="slidenum">
              <a:rPr lang="en-US" altLang="ja-JP" smtClean="0"/>
              <a:pPr/>
              <a:t>13</a:t>
            </a:fld>
            <a:endParaRPr lang="en-US" altLang="ja-JP" smtClean="0"/>
          </a:p>
        </p:txBody>
      </p:sp>
      <p:sp>
        <p:nvSpPr>
          <p:cNvPr id="24579" name="Rectangle 2"/>
          <p:cNvSpPr>
            <a:spLocks noGrp="1" noRot="1" noChangeAspect="1" noChangeArrowheads="1" noTextEdit="1"/>
          </p:cNvSpPr>
          <p:nvPr>
            <p:ph type="sldImg"/>
          </p:nvPr>
        </p:nvSpPr>
        <p:spPr>
          <a:xfrm>
            <a:off x="992188" y="768350"/>
            <a:ext cx="5114925" cy="3836988"/>
          </a:xfrm>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1859220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25B2087-C1D2-45E4-8613-0B01E5D6A230}" type="slidenum">
              <a:rPr lang="en-US" altLang="ja-JP"/>
              <a:pPr>
                <a:defRPr/>
              </a:pPr>
              <a:t>‹#›</a:t>
            </a:fld>
            <a:endParaRPr lang="en-US" altLang="ja-JP"/>
          </a:p>
        </p:txBody>
      </p:sp>
    </p:spTree>
    <p:extLst>
      <p:ext uri="{BB962C8B-B14F-4D97-AF65-F5344CB8AC3E}">
        <p14:creationId xmlns:p14="http://schemas.microsoft.com/office/powerpoint/2010/main" val="3843948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53502FE-B929-4C2A-B22C-EAE46DC3A8BD}" type="slidenum">
              <a:rPr lang="en-US" altLang="ja-JP"/>
              <a:pPr>
                <a:defRPr/>
              </a:pPr>
              <a:t>‹#›</a:t>
            </a:fld>
            <a:endParaRPr lang="en-US" altLang="ja-JP"/>
          </a:p>
        </p:txBody>
      </p:sp>
    </p:spTree>
    <p:extLst>
      <p:ext uri="{BB962C8B-B14F-4D97-AF65-F5344CB8AC3E}">
        <p14:creationId xmlns:p14="http://schemas.microsoft.com/office/powerpoint/2010/main" val="4032214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1CC4BBD-9F8B-4A0B-BD3E-F4664DAB81A4}" type="slidenum">
              <a:rPr lang="en-US" altLang="ja-JP"/>
              <a:pPr>
                <a:defRPr/>
              </a:pPr>
              <a:t>‹#›</a:t>
            </a:fld>
            <a:endParaRPr lang="en-US" altLang="ja-JP"/>
          </a:p>
        </p:txBody>
      </p:sp>
    </p:spTree>
    <p:extLst>
      <p:ext uri="{BB962C8B-B14F-4D97-AF65-F5344CB8AC3E}">
        <p14:creationId xmlns:p14="http://schemas.microsoft.com/office/powerpoint/2010/main" val="37888655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457200" y="274638"/>
            <a:ext cx="8229600" cy="1143000"/>
          </a:xfrm>
        </p:spPr>
        <p:txBody>
          <a:bodyPr/>
          <a:lstStyle/>
          <a:p>
            <a:r>
              <a:rPr lang="ja-JP" altLang="en-US"/>
              <a:t>マスタ タイトルの書式設定</a:t>
            </a:r>
          </a:p>
        </p:txBody>
      </p:sp>
      <p:sp>
        <p:nvSpPr>
          <p:cNvPr id="3" name="コンテンツ プレースホルダ 2"/>
          <p:cNvSpPr>
            <a:spLocks noGrp="1"/>
          </p:cNvSpPr>
          <p:nvPr>
            <p:ph sz="quarter" idx="1"/>
          </p:nvPr>
        </p:nvSpPr>
        <p:spPr>
          <a:xfrm>
            <a:off x="457200" y="1600200"/>
            <a:ext cx="4038600"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57200" y="3938588"/>
            <a:ext cx="4038600"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コンテンツ プレースホルダ 5"/>
          <p:cNvSpPr>
            <a:spLocks noGrp="1"/>
          </p:cNvSpPr>
          <p:nvPr>
            <p:ph sz="quarter" idx="4"/>
          </p:nvPr>
        </p:nvSpPr>
        <p:spPr>
          <a:xfrm>
            <a:off x="4648200" y="3938588"/>
            <a:ext cx="4038600"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D018C334-AD2A-4D45-9949-F249696DB037}" type="slidenum">
              <a:rPr lang="en-US" altLang="ja-JP"/>
              <a:pPr>
                <a:defRPr/>
              </a:pPr>
              <a:t>‹#›</a:t>
            </a:fld>
            <a:endParaRPr lang="en-US" altLang="ja-JP"/>
          </a:p>
        </p:txBody>
      </p:sp>
    </p:spTree>
    <p:extLst>
      <p:ext uri="{BB962C8B-B14F-4D97-AF65-F5344CB8AC3E}">
        <p14:creationId xmlns:p14="http://schemas.microsoft.com/office/powerpoint/2010/main" val="675760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4486432-2763-4E09-A8AD-5BCEC7A3E34E}" type="slidenum">
              <a:rPr lang="en-US" altLang="ja-JP"/>
              <a:pPr>
                <a:defRPr/>
              </a:pPr>
              <a:t>‹#›</a:t>
            </a:fld>
            <a:endParaRPr lang="en-US" altLang="ja-JP"/>
          </a:p>
        </p:txBody>
      </p:sp>
    </p:spTree>
    <p:extLst>
      <p:ext uri="{BB962C8B-B14F-4D97-AF65-F5344CB8AC3E}">
        <p14:creationId xmlns:p14="http://schemas.microsoft.com/office/powerpoint/2010/main" val="2619964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914AE84-8F4A-4533-97E6-1BED9AF96DAB}" type="slidenum">
              <a:rPr lang="en-US" altLang="ja-JP"/>
              <a:pPr>
                <a:defRPr/>
              </a:pPr>
              <a:t>‹#›</a:t>
            </a:fld>
            <a:endParaRPr lang="en-US" altLang="ja-JP"/>
          </a:p>
        </p:txBody>
      </p:sp>
    </p:spTree>
    <p:extLst>
      <p:ext uri="{BB962C8B-B14F-4D97-AF65-F5344CB8AC3E}">
        <p14:creationId xmlns:p14="http://schemas.microsoft.com/office/powerpoint/2010/main" val="364250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6121F64-6FA9-49D4-8BC3-BAD379533035}" type="slidenum">
              <a:rPr lang="en-US" altLang="ja-JP"/>
              <a:pPr>
                <a:defRPr/>
              </a:pPr>
              <a:t>‹#›</a:t>
            </a:fld>
            <a:endParaRPr lang="en-US" altLang="ja-JP"/>
          </a:p>
        </p:txBody>
      </p:sp>
    </p:spTree>
    <p:extLst>
      <p:ext uri="{BB962C8B-B14F-4D97-AF65-F5344CB8AC3E}">
        <p14:creationId xmlns:p14="http://schemas.microsoft.com/office/powerpoint/2010/main" val="4162657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2C0BA893-65D8-40B8-9FFA-0D51BEB8B2EB}" type="slidenum">
              <a:rPr lang="en-US" altLang="ja-JP"/>
              <a:pPr>
                <a:defRPr/>
              </a:pPr>
              <a:t>‹#›</a:t>
            </a:fld>
            <a:endParaRPr lang="en-US" altLang="ja-JP"/>
          </a:p>
        </p:txBody>
      </p:sp>
    </p:spTree>
    <p:extLst>
      <p:ext uri="{BB962C8B-B14F-4D97-AF65-F5344CB8AC3E}">
        <p14:creationId xmlns:p14="http://schemas.microsoft.com/office/powerpoint/2010/main" val="352694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0D7E3F4C-5921-43DC-AF8F-3DDCE9E6CF76}" type="slidenum">
              <a:rPr lang="en-US" altLang="ja-JP"/>
              <a:pPr>
                <a:defRPr/>
              </a:pPr>
              <a:t>‹#›</a:t>
            </a:fld>
            <a:endParaRPr lang="en-US" altLang="ja-JP"/>
          </a:p>
        </p:txBody>
      </p:sp>
    </p:spTree>
    <p:extLst>
      <p:ext uri="{BB962C8B-B14F-4D97-AF65-F5344CB8AC3E}">
        <p14:creationId xmlns:p14="http://schemas.microsoft.com/office/powerpoint/2010/main" val="2222530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745AE02A-EACE-44E8-B565-A690A0B0CE7F}" type="slidenum">
              <a:rPr lang="en-US" altLang="ja-JP"/>
              <a:pPr>
                <a:defRPr/>
              </a:pPr>
              <a:t>‹#›</a:t>
            </a:fld>
            <a:endParaRPr lang="en-US" altLang="ja-JP"/>
          </a:p>
        </p:txBody>
      </p:sp>
    </p:spTree>
    <p:extLst>
      <p:ext uri="{BB962C8B-B14F-4D97-AF65-F5344CB8AC3E}">
        <p14:creationId xmlns:p14="http://schemas.microsoft.com/office/powerpoint/2010/main" val="451563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59761D4-75D3-4A24-A815-2571BDFFB938}" type="slidenum">
              <a:rPr lang="en-US" altLang="ja-JP"/>
              <a:pPr>
                <a:defRPr/>
              </a:pPr>
              <a:t>‹#›</a:t>
            </a:fld>
            <a:endParaRPr lang="en-US" altLang="ja-JP"/>
          </a:p>
        </p:txBody>
      </p:sp>
    </p:spTree>
    <p:extLst>
      <p:ext uri="{BB962C8B-B14F-4D97-AF65-F5344CB8AC3E}">
        <p14:creationId xmlns:p14="http://schemas.microsoft.com/office/powerpoint/2010/main" val="1877999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706FED6-F06D-45B6-B93F-EF455AC0A073}" type="slidenum">
              <a:rPr lang="en-US" altLang="ja-JP"/>
              <a:pPr>
                <a:defRPr/>
              </a:pPr>
              <a:t>‹#›</a:t>
            </a:fld>
            <a:endParaRPr lang="en-US" altLang="ja-JP"/>
          </a:p>
        </p:txBody>
      </p:sp>
    </p:spTree>
    <p:extLst>
      <p:ext uri="{BB962C8B-B14F-4D97-AF65-F5344CB8AC3E}">
        <p14:creationId xmlns:p14="http://schemas.microsoft.com/office/powerpoint/2010/main" val="3679564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8E053F9-5F15-4765-A396-126D4D8F37D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kobe-kosen.ac.jp/~waseda/wtgpapermodel/index.html" TargetMode="External"/><Relationship Id="rId5" Type="http://schemas.openxmlformats.org/officeDocument/2006/relationships/hyperlink" Target="http://creativecommons.org/licenses/by-sa/4.0/" TargetMode="External"/><Relationship Id="rId4" Type="http://schemas.openxmlformats.org/officeDocument/2006/relationships/hyperlink" Target="http://www.kobe-kosen.ac.jp/~waseda/index.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wmf"/><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17.xml"/><Relationship Id="rId7" Type="http://schemas.openxmlformats.org/officeDocument/2006/relationships/image" Target="../media/image8.wmf"/><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oleObject" Target="../embeddings/oleObject4.bin"/><Relationship Id="rId11" Type="http://schemas.openxmlformats.org/officeDocument/2006/relationships/image" Target="../media/image10.wmf"/><Relationship Id="rId5" Type="http://schemas.openxmlformats.org/officeDocument/2006/relationships/image" Target="../media/image7.wmf"/><Relationship Id="rId10" Type="http://schemas.openxmlformats.org/officeDocument/2006/relationships/oleObject" Target="../embeddings/oleObject6.bin"/><Relationship Id="rId4" Type="http://schemas.openxmlformats.org/officeDocument/2006/relationships/oleObject" Target="../embeddings/oleObject3.bin"/><Relationship Id="rId9" Type="http://schemas.openxmlformats.org/officeDocument/2006/relationships/image" Target="../media/image9.wmf"/></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11.wmf"/></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70.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oleObject" Target="../embeddings/oleObject9.bin"/><Relationship Id="rId4" Type="http://schemas.openxmlformats.org/officeDocument/2006/relationships/image" Target="../media/image11.wmf"/></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95288" y="2060575"/>
            <a:ext cx="8350250" cy="1470025"/>
          </a:xfrm>
        </p:spPr>
        <p:txBody>
          <a:bodyPr/>
          <a:lstStyle/>
          <a:p>
            <a:pPr eaLnBrk="1" hangingPunct="1"/>
            <a:r>
              <a:rPr lang="zh-TW" altLang="en-US" sz="4000" smtClean="0"/>
              <a:t>揚力型水平軸風車</a:t>
            </a:r>
            <a:r>
              <a:rPr lang="ja-JP" altLang="en-US" sz="4000" smtClean="0"/>
              <a:t>（風力タービン）が</a:t>
            </a:r>
            <a:br>
              <a:rPr lang="ja-JP" altLang="en-US" sz="4000" smtClean="0"/>
            </a:br>
            <a:r>
              <a:rPr lang="ja-JP" altLang="en-US" sz="4000" smtClean="0"/>
              <a:t>回転する仕組み超入門</a:t>
            </a:r>
            <a:br>
              <a:rPr lang="ja-JP" altLang="en-US" sz="4000" smtClean="0"/>
            </a:br>
            <a:r>
              <a:rPr lang="ja-JP" altLang="en-US" sz="4000" smtClean="0"/>
              <a:t>（</a:t>
            </a:r>
            <a:r>
              <a:rPr lang="en-US" altLang="ja-JP" sz="4000" smtClean="0"/>
              <a:t>β</a:t>
            </a:r>
            <a:r>
              <a:rPr lang="ja-JP" altLang="en-US" sz="4000" smtClean="0"/>
              <a:t>版）</a:t>
            </a:r>
          </a:p>
        </p:txBody>
      </p:sp>
      <p:sp>
        <p:nvSpPr>
          <p:cNvPr id="3075" name="Rectangle 3"/>
          <p:cNvSpPr>
            <a:spLocks noGrp="1" noChangeArrowheads="1"/>
          </p:cNvSpPr>
          <p:nvPr>
            <p:ph type="subTitle" idx="1"/>
          </p:nvPr>
        </p:nvSpPr>
        <p:spPr>
          <a:xfrm>
            <a:off x="107950" y="5661025"/>
            <a:ext cx="8928100" cy="360363"/>
          </a:xfrm>
        </p:spPr>
        <p:txBody>
          <a:bodyPr/>
          <a:lstStyle/>
          <a:p>
            <a:pPr algn="l" eaLnBrk="1" hangingPunct="1">
              <a:lnSpc>
                <a:spcPct val="90000"/>
              </a:lnSpc>
            </a:pPr>
            <a:r>
              <a:rPr lang="ja-JP" altLang="en-US" sz="1800" smtClean="0"/>
              <a:t>クリエイティブコモンズライセンスについて</a:t>
            </a:r>
          </a:p>
        </p:txBody>
      </p:sp>
      <p:sp>
        <p:nvSpPr>
          <p:cNvPr id="3076" name="Rectangle 4"/>
          <p:cNvSpPr>
            <a:spLocks noChangeArrowheads="1"/>
          </p:cNvSpPr>
          <p:nvPr/>
        </p:nvSpPr>
        <p:spPr bwMode="auto">
          <a:xfrm>
            <a:off x="7885113" y="188913"/>
            <a:ext cx="94615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FontTx/>
              <a:buNone/>
            </a:pPr>
            <a:r>
              <a:rPr lang="en-US" altLang="ja-JP" sz="1800"/>
              <a:t>2017/2/</a:t>
            </a:r>
          </a:p>
        </p:txBody>
      </p:sp>
      <p:pic>
        <p:nvPicPr>
          <p:cNvPr id="3077" name="Picture 340" descr="C:\Users\student\Desktop\88x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3213" y="6394450"/>
            <a:ext cx="11318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Rectangle 6"/>
          <p:cNvSpPr>
            <a:spLocks noChangeArrowheads="1"/>
          </p:cNvSpPr>
          <p:nvPr/>
        </p:nvSpPr>
        <p:spPr bwMode="auto">
          <a:xfrm>
            <a:off x="34925" y="6062663"/>
            <a:ext cx="103695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Wind Turbine Generator Paper Model by </a:t>
            </a:r>
            <a:r>
              <a:rPr lang="en-US" altLang="ja-JP" sz="1200">
                <a:hlinkClick r:id="rId4"/>
              </a:rPr>
              <a:t>Kazuyoshi WASEDA</a:t>
            </a:r>
            <a:r>
              <a:rPr lang="en-US" altLang="ja-JP" sz="1200"/>
              <a:t> is licensed under a </a:t>
            </a:r>
            <a:r>
              <a:rPr lang="en-US" altLang="ja-JP" sz="1200">
                <a:hlinkClick r:id="rId5"/>
              </a:rPr>
              <a:t>Creative Commons </a:t>
            </a:r>
            <a:r>
              <a:rPr lang="ja-JP" altLang="en-US" sz="1200">
                <a:hlinkClick r:id="rId5"/>
              </a:rPr>
              <a:t>表示 </a:t>
            </a:r>
            <a:r>
              <a:rPr lang="en-US" altLang="ja-JP" sz="1200">
                <a:hlinkClick r:id="rId5"/>
              </a:rPr>
              <a:t>- </a:t>
            </a:r>
            <a:r>
              <a:rPr lang="ja-JP" altLang="en-US" sz="1200">
                <a:hlinkClick r:id="rId5"/>
              </a:rPr>
              <a:t>継承 </a:t>
            </a:r>
            <a:r>
              <a:rPr lang="en-US" altLang="ja-JP" sz="1200">
                <a:hlinkClick r:id="rId5"/>
              </a:rPr>
              <a:t>4.0 </a:t>
            </a:r>
            <a:r>
              <a:rPr lang="ja-JP" altLang="en-US" sz="1200">
                <a:hlinkClick r:id="rId5"/>
              </a:rPr>
              <a:t>国際 </a:t>
            </a:r>
            <a:r>
              <a:rPr lang="en-US" altLang="ja-JP" sz="1200">
                <a:hlinkClick r:id="rId5"/>
              </a:rPr>
              <a:t>License</a:t>
            </a:r>
            <a:r>
              <a:rPr lang="en-US" altLang="ja-JP" sz="1200"/>
              <a:t>.</a:t>
            </a:r>
            <a:br>
              <a:rPr lang="en-US" altLang="ja-JP" sz="1200"/>
            </a:br>
            <a:r>
              <a:rPr lang="en-US" altLang="ja-JP" sz="1200">
                <a:hlinkClick r:id="rId6"/>
              </a:rPr>
              <a:t>http://www.kobe-kosen.ac.jp/~waseda/wtgpapermodel/index.html</a:t>
            </a:r>
            <a:r>
              <a:rPr lang="ja-JP" altLang="en-US" sz="1200"/>
              <a:t>にある作品に基づいている。</a:t>
            </a:r>
            <a:br>
              <a:rPr lang="ja-JP" altLang="en-US" sz="1200"/>
            </a:br>
            <a:r>
              <a:rPr lang="ja-JP" altLang="en-US" sz="1200"/>
              <a:t>このライセンスで許諾される範囲を超えた利用の可能性については以下のアドレスもご覧下さい。 </a:t>
            </a:r>
            <a:r>
              <a:rPr lang="en-US" altLang="ja-JP" sz="1200">
                <a:hlinkClick r:id="rId6"/>
              </a:rPr>
              <a:t>http://www.kobe-kosen.ac.jp/~waseda/wtgpapermodel/index.html</a:t>
            </a:r>
            <a:r>
              <a:rPr lang="en-US" altLang="ja-JP" sz="1200"/>
              <a:t> </a:t>
            </a:r>
          </a:p>
        </p:txBody>
      </p:sp>
      <p:sp>
        <p:nvSpPr>
          <p:cNvPr id="3079" name="Rectangle 7"/>
          <p:cNvSpPr>
            <a:spLocks noChangeArrowheads="1"/>
          </p:cNvSpPr>
          <p:nvPr/>
        </p:nvSpPr>
        <p:spPr bwMode="auto">
          <a:xfrm>
            <a:off x="779463" y="4221163"/>
            <a:ext cx="7585075"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FontTx/>
              <a:buNone/>
            </a:pPr>
            <a:r>
              <a:rPr lang="ja-JP" altLang="en-US" sz="1600"/>
              <a:t>内容の一部は“簡単に説明するため”に、専門用語を極力使用しないようにしています。</a:t>
            </a:r>
          </a:p>
          <a:p>
            <a:pPr eaLnBrk="1" hangingPunct="1">
              <a:lnSpc>
                <a:spcPct val="80000"/>
              </a:lnSpc>
              <a:buFontTx/>
              <a:buNone/>
            </a:pPr>
            <a:r>
              <a:rPr lang="ja-JP" altLang="en-US" sz="1600"/>
              <a:t>厳密な理論などは、（スライド中に表記した）リンク先などを参照してください。</a:t>
            </a:r>
          </a:p>
        </p:txBody>
      </p:sp>
      <p:sp>
        <p:nvSpPr>
          <p:cNvPr id="3081" name="Rectangle 205"/>
          <p:cNvSpPr>
            <a:spLocks noChangeArrowheads="1"/>
          </p:cNvSpPr>
          <p:nvPr/>
        </p:nvSpPr>
        <p:spPr bwMode="auto">
          <a:xfrm>
            <a:off x="0" y="404813"/>
            <a:ext cx="184467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800">
                <a:solidFill>
                  <a:srgbClr val="990033"/>
                </a:solidFill>
                <a:latin typeface="Impact" panose="020B0806030902050204" pitchFamily="34" charset="0"/>
              </a:rPr>
              <a:t>http://www.kobe-kosen.ac.jp/~waseda/</a:t>
            </a:r>
          </a:p>
        </p:txBody>
      </p:sp>
      <p:pic>
        <p:nvPicPr>
          <p:cNvPr id="10" name="図 9"/>
          <p:cNvPicPr>
            <a:picLocks noChangeAspect="1"/>
          </p:cNvPicPr>
          <p:nvPr/>
        </p:nvPicPr>
        <p:blipFill>
          <a:blip r:embed="rId7"/>
          <a:stretch>
            <a:fillRect/>
          </a:stretch>
        </p:blipFill>
        <p:spPr>
          <a:xfrm>
            <a:off x="226783" y="66565"/>
            <a:ext cx="1374035" cy="35724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ja-JP" altLang="en-US" smtClean="0"/>
              <a:t>揚力・抗力とは？</a:t>
            </a:r>
          </a:p>
        </p:txBody>
      </p:sp>
      <p:sp>
        <p:nvSpPr>
          <p:cNvPr id="17411" name="Rectangle 3"/>
          <p:cNvSpPr>
            <a:spLocks noGrp="1" noChangeArrowheads="1"/>
          </p:cNvSpPr>
          <p:nvPr>
            <p:ph type="body" idx="1"/>
          </p:nvPr>
        </p:nvSpPr>
        <p:spPr>
          <a:xfrm>
            <a:off x="107950" y="1557338"/>
            <a:ext cx="8893175" cy="4525962"/>
          </a:xfrm>
        </p:spPr>
        <p:txBody>
          <a:bodyPr/>
          <a:lstStyle/>
          <a:p>
            <a:pPr eaLnBrk="1" hangingPunct="1"/>
            <a:r>
              <a:rPr lang="ja-JP" altLang="en-US" smtClean="0">
                <a:solidFill>
                  <a:srgbClr val="FF0000"/>
                </a:solidFill>
              </a:rPr>
              <a:t>揚力</a:t>
            </a:r>
            <a:r>
              <a:rPr lang="ja-JP" altLang="en-US" smtClean="0"/>
              <a:t>＝風向に対して垂直方向に発生する力</a:t>
            </a:r>
          </a:p>
          <a:p>
            <a:pPr eaLnBrk="1" hangingPunct="1"/>
            <a:r>
              <a:rPr lang="ja-JP" altLang="en-US" smtClean="0">
                <a:solidFill>
                  <a:schemeClr val="folHlink"/>
                </a:solidFill>
              </a:rPr>
              <a:t>抗力</a:t>
            </a:r>
            <a:r>
              <a:rPr lang="ja-JP" altLang="en-US" smtClean="0"/>
              <a:t>＝風向に対して水平方向に発生する力</a:t>
            </a:r>
          </a:p>
        </p:txBody>
      </p:sp>
      <p:grpSp>
        <p:nvGrpSpPr>
          <p:cNvPr id="17412" name="Group 13"/>
          <p:cNvGrpSpPr>
            <a:grpSpLocks/>
          </p:cNvGrpSpPr>
          <p:nvPr/>
        </p:nvGrpSpPr>
        <p:grpSpPr bwMode="auto">
          <a:xfrm>
            <a:off x="3203575" y="4221163"/>
            <a:ext cx="3097213" cy="569912"/>
            <a:chOff x="-2246" y="2614"/>
            <a:chExt cx="1951" cy="359"/>
          </a:xfrm>
        </p:grpSpPr>
        <p:sp>
          <p:nvSpPr>
            <p:cNvPr id="17423" name="Freeform 12"/>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17424" name="Arc 5"/>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17425" name="Arc 6"/>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7426" name="Line 7"/>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7427" name="Arc 8"/>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17413" name="Line 10"/>
          <p:cNvSpPr>
            <a:spLocks noChangeShapeType="1"/>
          </p:cNvSpPr>
          <p:nvPr/>
        </p:nvSpPr>
        <p:spPr bwMode="auto">
          <a:xfrm>
            <a:off x="441325" y="4592638"/>
            <a:ext cx="71294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7414" name="AutoShape 14"/>
          <p:cNvSpPr>
            <a:spLocks noChangeArrowheads="1"/>
          </p:cNvSpPr>
          <p:nvPr/>
        </p:nvSpPr>
        <p:spPr bwMode="auto">
          <a:xfrm>
            <a:off x="827088" y="3597275"/>
            <a:ext cx="1800225" cy="2016125"/>
          </a:xfrm>
          <a:prstGeom prst="rightArrow">
            <a:avLst>
              <a:gd name="adj1" fmla="val 59685"/>
              <a:gd name="adj2" fmla="val 36773"/>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15" name="AutoShape 15"/>
          <p:cNvSpPr>
            <a:spLocks noChangeArrowheads="1"/>
          </p:cNvSpPr>
          <p:nvPr/>
        </p:nvSpPr>
        <p:spPr bwMode="auto">
          <a:xfrm>
            <a:off x="3924300" y="2925763"/>
            <a:ext cx="431800" cy="1655762"/>
          </a:xfrm>
          <a:prstGeom prst="upArrow">
            <a:avLst>
              <a:gd name="adj1" fmla="val 50000"/>
              <a:gd name="adj2" fmla="val 95864"/>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16" name="AutoShape 16"/>
          <p:cNvSpPr>
            <a:spLocks noChangeArrowheads="1"/>
          </p:cNvSpPr>
          <p:nvPr/>
        </p:nvSpPr>
        <p:spPr bwMode="auto">
          <a:xfrm>
            <a:off x="4140200" y="4365625"/>
            <a:ext cx="431800" cy="431800"/>
          </a:xfrm>
          <a:prstGeom prst="rightArrow">
            <a:avLst>
              <a:gd name="adj1" fmla="val 50000"/>
              <a:gd name="adj2" fmla="val 41176"/>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7417" name="Text Box 17"/>
          <p:cNvSpPr txBox="1">
            <a:spLocks noChangeArrowheads="1"/>
          </p:cNvSpPr>
          <p:nvPr/>
        </p:nvSpPr>
        <p:spPr bwMode="auto">
          <a:xfrm>
            <a:off x="1042988" y="4437063"/>
            <a:ext cx="12969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流れ（風）</a:t>
            </a:r>
          </a:p>
        </p:txBody>
      </p:sp>
      <p:sp>
        <p:nvSpPr>
          <p:cNvPr id="17418" name="AutoShape 18"/>
          <p:cNvSpPr>
            <a:spLocks noChangeArrowheads="1"/>
          </p:cNvSpPr>
          <p:nvPr/>
        </p:nvSpPr>
        <p:spPr bwMode="auto">
          <a:xfrm>
            <a:off x="6659563" y="3644900"/>
            <a:ext cx="1008062" cy="431800"/>
          </a:xfrm>
          <a:prstGeom prst="wedgeRectCallout">
            <a:avLst>
              <a:gd name="adj1" fmla="val -119292"/>
              <a:gd name="adj2" fmla="val 149634"/>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t>翼型</a:t>
            </a:r>
          </a:p>
        </p:txBody>
      </p:sp>
      <p:sp>
        <p:nvSpPr>
          <p:cNvPr id="17419" name="Text Box 19"/>
          <p:cNvSpPr txBox="1">
            <a:spLocks noChangeArrowheads="1"/>
          </p:cNvSpPr>
          <p:nvPr/>
        </p:nvSpPr>
        <p:spPr bwMode="auto">
          <a:xfrm>
            <a:off x="611188" y="6200775"/>
            <a:ext cx="88566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2000"/>
              <a:t>翼型：できるだけ抗力を少なくし、できるだけ揚力を得るように工夫した形状</a:t>
            </a:r>
          </a:p>
        </p:txBody>
      </p:sp>
      <p:sp>
        <p:nvSpPr>
          <p:cNvPr id="17420" name="Line 20"/>
          <p:cNvSpPr>
            <a:spLocks noChangeShapeType="1"/>
          </p:cNvSpPr>
          <p:nvPr/>
        </p:nvSpPr>
        <p:spPr bwMode="auto">
          <a:xfrm rot="-5400000">
            <a:off x="2650331" y="4244182"/>
            <a:ext cx="2979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7421" name="AutoShape 21"/>
          <p:cNvSpPr>
            <a:spLocks noChangeArrowheads="1"/>
          </p:cNvSpPr>
          <p:nvPr/>
        </p:nvSpPr>
        <p:spPr bwMode="auto">
          <a:xfrm>
            <a:off x="4859338" y="2997200"/>
            <a:ext cx="1944687" cy="431800"/>
          </a:xfrm>
          <a:prstGeom prst="wedgeRectCallout">
            <a:avLst>
              <a:gd name="adj1" fmla="val -84611"/>
              <a:gd name="adj2" fmla="val 77574"/>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solidFill>
                  <a:srgbClr val="FF0000"/>
                </a:solidFill>
              </a:rPr>
              <a:t>揚力　</a:t>
            </a:r>
            <a:r>
              <a:rPr lang="en-US" altLang="ja-JP" sz="2400">
                <a:solidFill>
                  <a:srgbClr val="FF0000"/>
                </a:solidFill>
              </a:rPr>
              <a:t>L</a:t>
            </a:r>
            <a:r>
              <a:rPr lang="ja-JP" altLang="en-US" sz="2400">
                <a:solidFill>
                  <a:srgbClr val="FF0000"/>
                </a:solidFill>
              </a:rPr>
              <a:t>：</a:t>
            </a:r>
            <a:r>
              <a:rPr lang="en-US" altLang="ja-JP" sz="2400">
                <a:solidFill>
                  <a:srgbClr val="FF0000"/>
                </a:solidFill>
              </a:rPr>
              <a:t>Lift</a:t>
            </a:r>
          </a:p>
        </p:txBody>
      </p:sp>
      <p:sp>
        <p:nvSpPr>
          <p:cNvPr id="17422" name="AutoShape 22"/>
          <p:cNvSpPr>
            <a:spLocks noChangeArrowheads="1"/>
          </p:cNvSpPr>
          <p:nvPr/>
        </p:nvSpPr>
        <p:spPr bwMode="auto">
          <a:xfrm>
            <a:off x="4716463" y="5084763"/>
            <a:ext cx="2160587" cy="431800"/>
          </a:xfrm>
          <a:prstGeom prst="wedgeRectCallout">
            <a:avLst>
              <a:gd name="adj1" fmla="val -60435"/>
              <a:gd name="adj2" fmla="val -144116"/>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solidFill>
                  <a:schemeClr val="folHlink"/>
                </a:solidFill>
              </a:rPr>
              <a:t>抗力　</a:t>
            </a:r>
            <a:r>
              <a:rPr lang="en-US" altLang="ja-JP" sz="2400">
                <a:solidFill>
                  <a:schemeClr val="folHlink"/>
                </a:solidFill>
              </a:rPr>
              <a:t>D</a:t>
            </a:r>
            <a:r>
              <a:rPr lang="ja-JP" altLang="en-US" sz="2400">
                <a:solidFill>
                  <a:schemeClr val="folHlink"/>
                </a:solidFill>
              </a:rPr>
              <a:t>：</a:t>
            </a:r>
            <a:r>
              <a:rPr lang="en-US" altLang="ja-JP" sz="2400">
                <a:solidFill>
                  <a:schemeClr val="folHlink"/>
                </a:solidFill>
              </a:rPr>
              <a:t>Drag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44450"/>
            <a:ext cx="8229600" cy="647700"/>
          </a:xfrm>
        </p:spPr>
        <p:txBody>
          <a:bodyPr/>
          <a:lstStyle/>
          <a:p>
            <a:pPr eaLnBrk="1" hangingPunct="1"/>
            <a:r>
              <a:rPr lang="ja-JP" altLang="en-US" sz="2800" smtClean="0"/>
              <a:t>ちなみに、状況は同じです</a:t>
            </a:r>
          </a:p>
        </p:txBody>
      </p:sp>
      <p:grpSp>
        <p:nvGrpSpPr>
          <p:cNvPr id="19459" name="Group 5"/>
          <p:cNvGrpSpPr>
            <a:grpSpLocks/>
          </p:cNvGrpSpPr>
          <p:nvPr/>
        </p:nvGrpSpPr>
        <p:grpSpPr bwMode="auto">
          <a:xfrm>
            <a:off x="3203575" y="2447925"/>
            <a:ext cx="3097213" cy="569913"/>
            <a:chOff x="-2246" y="2614"/>
            <a:chExt cx="1951" cy="359"/>
          </a:xfrm>
        </p:grpSpPr>
        <p:sp>
          <p:nvSpPr>
            <p:cNvPr id="19490" name="Freeform 6"/>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19491" name="Arc 7"/>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19492" name="Arc 8"/>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9493" name="Line 9"/>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9494" name="Arc 10"/>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19460" name="Line 11"/>
          <p:cNvSpPr>
            <a:spLocks noChangeShapeType="1"/>
          </p:cNvSpPr>
          <p:nvPr/>
        </p:nvSpPr>
        <p:spPr bwMode="auto">
          <a:xfrm>
            <a:off x="441325" y="2819400"/>
            <a:ext cx="71294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9461" name="AutoShape 12"/>
          <p:cNvSpPr>
            <a:spLocks noChangeArrowheads="1"/>
          </p:cNvSpPr>
          <p:nvPr/>
        </p:nvSpPr>
        <p:spPr bwMode="auto">
          <a:xfrm>
            <a:off x="1403350" y="1824038"/>
            <a:ext cx="1800225" cy="2016125"/>
          </a:xfrm>
          <a:prstGeom prst="rightArrow">
            <a:avLst>
              <a:gd name="adj1" fmla="val 59685"/>
              <a:gd name="adj2" fmla="val 36773"/>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62" name="AutoShape 13"/>
          <p:cNvSpPr>
            <a:spLocks noChangeArrowheads="1"/>
          </p:cNvSpPr>
          <p:nvPr/>
        </p:nvSpPr>
        <p:spPr bwMode="auto">
          <a:xfrm>
            <a:off x="3924300" y="1152525"/>
            <a:ext cx="431800" cy="1655763"/>
          </a:xfrm>
          <a:prstGeom prst="upArrow">
            <a:avLst>
              <a:gd name="adj1" fmla="val 50000"/>
              <a:gd name="adj2" fmla="val 95864"/>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63" name="AutoShape 14"/>
          <p:cNvSpPr>
            <a:spLocks noChangeArrowheads="1"/>
          </p:cNvSpPr>
          <p:nvPr/>
        </p:nvSpPr>
        <p:spPr bwMode="auto">
          <a:xfrm>
            <a:off x="4140200" y="2592388"/>
            <a:ext cx="431800" cy="431800"/>
          </a:xfrm>
          <a:prstGeom prst="rightArrow">
            <a:avLst>
              <a:gd name="adj1" fmla="val 50000"/>
              <a:gd name="adj2" fmla="val 41176"/>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64" name="Text Box 15"/>
          <p:cNvSpPr txBox="1">
            <a:spLocks noChangeArrowheads="1"/>
          </p:cNvSpPr>
          <p:nvPr/>
        </p:nvSpPr>
        <p:spPr bwMode="auto">
          <a:xfrm>
            <a:off x="1619250" y="2663825"/>
            <a:ext cx="12969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流れ（風）</a:t>
            </a:r>
          </a:p>
        </p:txBody>
      </p:sp>
      <p:sp>
        <p:nvSpPr>
          <p:cNvPr id="19465" name="AutoShape 16"/>
          <p:cNvSpPr>
            <a:spLocks noChangeArrowheads="1"/>
          </p:cNvSpPr>
          <p:nvPr/>
        </p:nvSpPr>
        <p:spPr bwMode="auto">
          <a:xfrm>
            <a:off x="6659563" y="1871663"/>
            <a:ext cx="1008062" cy="431800"/>
          </a:xfrm>
          <a:prstGeom prst="wedgeRectCallout">
            <a:avLst>
              <a:gd name="adj1" fmla="val -119292"/>
              <a:gd name="adj2" fmla="val 149634"/>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t>翼型</a:t>
            </a:r>
          </a:p>
        </p:txBody>
      </p:sp>
      <p:sp>
        <p:nvSpPr>
          <p:cNvPr id="19466" name="Line 18"/>
          <p:cNvSpPr>
            <a:spLocks noChangeShapeType="1"/>
          </p:cNvSpPr>
          <p:nvPr/>
        </p:nvSpPr>
        <p:spPr bwMode="auto">
          <a:xfrm rot="-5400000">
            <a:off x="2916237" y="2205038"/>
            <a:ext cx="24479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9467" name="AutoShape 19"/>
          <p:cNvSpPr>
            <a:spLocks noChangeArrowheads="1"/>
          </p:cNvSpPr>
          <p:nvPr/>
        </p:nvSpPr>
        <p:spPr bwMode="auto">
          <a:xfrm>
            <a:off x="4859338" y="1223963"/>
            <a:ext cx="1944687" cy="431800"/>
          </a:xfrm>
          <a:prstGeom prst="wedgeRectCallout">
            <a:avLst>
              <a:gd name="adj1" fmla="val -84611"/>
              <a:gd name="adj2" fmla="val 77574"/>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solidFill>
                  <a:srgbClr val="FF0000"/>
                </a:solidFill>
              </a:rPr>
              <a:t>揚力　</a:t>
            </a:r>
            <a:r>
              <a:rPr lang="en-US" altLang="ja-JP" sz="2400">
                <a:solidFill>
                  <a:srgbClr val="FF0000"/>
                </a:solidFill>
              </a:rPr>
              <a:t>L</a:t>
            </a:r>
            <a:r>
              <a:rPr lang="ja-JP" altLang="en-US" sz="2400">
                <a:solidFill>
                  <a:srgbClr val="FF0000"/>
                </a:solidFill>
              </a:rPr>
              <a:t>：</a:t>
            </a:r>
            <a:r>
              <a:rPr lang="en-US" altLang="ja-JP" sz="2400">
                <a:solidFill>
                  <a:srgbClr val="FF0000"/>
                </a:solidFill>
              </a:rPr>
              <a:t>Lift</a:t>
            </a:r>
          </a:p>
        </p:txBody>
      </p:sp>
      <p:sp>
        <p:nvSpPr>
          <p:cNvPr id="19468" name="AutoShape 20"/>
          <p:cNvSpPr>
            <a:spLocks noChangeArrowheads="1"/>
          </p:cNvSpPr>
          <p:nvPr/>
        </p:nvSpPr>
        <p:spPr bwMode="auto">
          <a:xfrm>
            <a:off x="4572000" y="2997200"/>
            <a:ext cx="2160588" cy="431800"/>
          </a:xfrm>
          <a:prstGeom prst="wedgeRectCallout">
            <a:avLst>
              <a:gd name="adj1" fmla="val -53745"/>
              <a:gd name="adj2" fmla="val -71324"/>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solidFill>
                  <a:schemeClr val="folHlink"/>
                </a:solidFill>
              </a:rPr>
              <a:t>抗力　</a:t>
            </a:r>
            <a:r>
              <a:rPr lang="en-US" altLang="ja-JP" sz="2400">
                <a:solidFill>
                  <a:schemeClr val="folHlink"/>
                </a:solidFill>
              </a:rPr>
              <a:t>D</a:t>
            </a:r>
            <a:r>
              <a:rPr lang="ja-JP" altLang="en-US" sz="2400">
                <a:solidFill>
                  <a:schemeClr val="folHlink"/>
                </a:solidFill>
              </a:rPr>
              <a:t>：</a:t>
            </a:r>
            <a:r>
              <a:rPr lang="en-US" altLang="ja-JP" sz="2400">
                <a:solidFill>
                  <a:schemeClr val="folHlink"/>
                </a:solidFill>
              </a:rPr>
              <a:t>Drag</a:t>
            </a:r>
          </a:p>
        </p:txBody>
      </p:sp>
      <p:grpSp>
        <p:nvGrpSpPr>
          <p:cNvPr id="19469" name="Group 22"/>
          <p:cNvGrpSpPr>
            <a:grpSpLocks/>
          </p:cNvGrpSpPr>
          <p:nvPr/>
        </p:nvGrpSpPr>
        <p:grpSpPr bwMode="auto">
          <a:xfrm>
            <a:off x="3203575" y="5654675"/>
            <a:ext cx="3097213" cy="569913"/>
            <a:chOff x="-2246" y="2614"/>
            <a:chExt cx="1951" cy="359"/>
          </a:xfrm>
        </p:grpSpPr>
        <p:sp>
          <p:nvSpPr>
            <p:cNvPr id="19485" name="Freeform 23"/>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19486" name="Arc 24"/>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19487" name="Arc 25"/>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9488" name="Line 26"/>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9489" name="Arc 27"/>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19470" name="Line 28"/>
          <p:cNvSpPr>
            <a:spLocks noChangeShapeType="1"/>
          </p:cNvSpPr>
          <p:nvPr/>
        </p:nvSpPr>
        <p:spPr bwMode="auto">
          <a:xfrm>
            <a:off x="441325" y="6026150"/>
            <a:ext cx="71294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9471" name="AutoShape 29"/>
          <p:cNvSpPr>
            <a:spLocks noChangeArrowheads="1"/>
          </p:cNvSpPr>
          <p:nvPr/>
        </p:nvSpPr>
        <p:spPr bwMode="auto">
          <a:xfrm flipH="1">
            <a:off x="1403350" y="5630863"/>
            <a:ext cx="1800225" cy="742950"/>
          </a:xfrm>
          <a:prstGeom prst="rightArrow">
            <a:avLst>
              <a:gd name="adj1" fmla="val 24361"/>
              <a:gd name="adj2" fmla="val 64750"/>
            </a:avLst>
          </a:prstGeom>
          <a:solidFill>
            <a:srgbClr val="3333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72" name="AutoShape 30"/>
          <p:cNvSpPr>
            <a:spLocks noChangeArrowheads="1"/>
          </p:cNvSpPr>
          <p:nvPr/>
        </p:nvSpPr>
        <p:spPr bwMode="auto">
          <a:xfrm>
            <a:off x="3924300" y="4359275"/>
            <a:ext cx="431800" cy="1655763"/>
          </a:xfrm>
          <a:prstGeom prst="upArrow">
            <a:avLst>
              <a:gd name="adj1" fmla="val 50000"/>
              <a:gd name="adj2" fmla="val 95864"/>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73" name="AutoShape 31"/>
          <p:cNvSpPr>
            <a:spLocks noChangeArrowheads="1"/>
          </p:cNvSpPr>
          <p:nvPr/>
        </p:nvSpPr>
        <p:spPr bwMode="auto">
          <a:xfrm>
            <a:off x="4140200" y="5799138"/>
            <a:ext cx="431800" cy="431800"/>
          </a:xfrm>
          <a:prstGeom prst="rightArrow">
            <a:avLst>
              <a:gd name="adj1" fmla="val 50000"/>
              <a:gd name="adj2" fmla="val 41176"/>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474" name="Text Box 32"/>
          <p:cNvSpPr txBox="1">
            <a:spLocks noChangeArrowheads="1"/>
          </p:cNvSpPr>
          <p:nvPr/>
        </p:nvSpPr>
        <p:spPr bwMode="auto">
          <a:xfrm>
            <a:off x="250825" y="5367338"/>
            <a:ext cx="1512888" cy="119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流れのない</a:t>
            </a:r>
          </a:p>
          <a:p>
            <a:pPr eaLnBrk="1" hangingPunct="1">
              <a:spcBef>
                <a:spcPct val="50000"/>
              </a:spcBef>
              <a:buFontTx/>
              <a:buNone/>
            </a:pPr>
            <a:endParaRPr lang="ja-JP" altLang="en-US" sz="1800"/>
          </a:p>
          <a:p>
            <a:pPr eaLnBrk="1" hangingPunct="1">
              <a:spcBef>
                <a:spcPct val="50000"/>
              </a:spcBef>
              <a:buFontTx/>
              <a:buNone/>
            </a:pPr>
            <a:r>
              <a:rPr lang="ja-JP" altLang="en-US" sz="1800"/>
              <a:t>空気（無風）</a:t>
            </a:r>
          </a:p>
        </p:txBody>
      </p:sp>
      <p:sp>
        <p:nvSpPr>
          <p:cNvPr id="19475" name="AutoShape 33"/>
          <p:cNvSpPr>
            <a:spLocks noChangeArrowheads="1"/>
          </p:cNvSpPr>
          <p:nvPr/>
        </p:nvSpPr>
        <p:spPr bwMode="auto">
          <a:xfrm>
            <a:off x="6659563" y="5078413"/>
            <a:ext cx="1008062" cy="431800"/>
          </a:xfrm>
          <a:prstGeom prst="wedgeRectCallout">
            <a:avLst>
              <a:gd name="adj1" fmla="val -119292"/>
              <a:gd name="adj2" fmla="val 149634"/>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t>翼型</a:t>
            </a:r>
          </a:p>
        </p:txBody>
      </p:sp>
      <p:sp>
        <p:nvSpPr>
          <p:cNvPr id="19476" name="Line 34"/>
          <p:cNvSpPr>
            <a:spLocks noChangeShapeType="1"/>
          </p:cNvSpPr>
          <p:nvPr/>
        </p:nvSpPr>
        <p:spPr bwMode="auto">
          <a:xfrm rot="-5400000">
            <a:off x="2866231" y="5461794"/>
            <a:ext cx="25479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9477" name="AutoShape 35"/>
          <p:cNvSpPr>
            <a:spLocks noChangeArrowheads="1"/>
          </p:cNvSpPr>
          <p:nvPr/>
        </p:nvSpPr>
        <p:spPr bwMode="auto">
          <a:xfrm>
            <a:off x="4859338" y="4430713"/>
            <a:ext cx="1944687" cy="431800"/>
          </a:xfrm>
          <a:prstGeom prst="wedgeRectCallout">
            <a:avLst>
              <a:gd name="adj1" fmla="val -84611"/>
              <a:gd name="adj2" fmla="val 77574"/>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solidFill>
                  <a:srgbClr val="FF0000"/>
                </a:solidFill>
              </a:rPr>
              <a:t>揚力　</a:t>
            </a:r>
            <a:r>
              <a:rPr lang="en-US" altLang="ja-JP" sz="2400">
                <a:solidFill>
                  <a:srgbClr val="FF0000"/>
                </a:solidFill>
              </a:rPr>
              <a:t>L</a:t>
            </a:r>
            <a:r>
              <a:rPr lang="ja-JP" altLang="en-US" sz="2400">
                <a:solidFill>
                  <a:srgbClr val="FF0000"/>
                </a:solidFill>
              </a:rPr>
              <a:t>：</a:t>
            </a:r>
            <a:r>
              <a:rPr lang="en-US" altLang="ja-JP" sz="2400">
                <a:solidFill>
                  <a:srgbClr val="FF0000"/>
                </a:solidFill>
              </a:rPr>
              <a:t>Lift</a:t>
            </a:r>
          </a:p>
        </p:txBody>
      </p:sp>
      <p:sp>
        <p:nvSpPr>
          <p:cNvPr id="19478" name="AutoShape 36"/>
          <p:cNvSpPr>
            <a:spLocks noChangeArrowheads="1"/>
          </p:cNvSpPr>
          <p:nvPr/>
        </p:nvSpPr>
        <p:spPr bwMode="auto">
          <a:xfrm>
            <a:off x="4572000" y="6303963"/>
            <a:ext cx="2160588" cy="431800"/>
          </a:xfrm>
          <a:prstGeom prst="wedgeRectCallout">
            <a:avLst>
              <a:gd name="adj1" fmla="val -53745"/>
              <a:gd name="adj2" fmla="val -94486"/>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solidFill>
                  <a:schemeClr val="folHlink"/>
                </a:solidFill>
              </a:rPr>
              <a:t>抗力　</a:t>
            </a:r>
            <a:r>
              <a:rPr lang="en-US" altLang="ja-JP" sz="2400">
                <a:solidFill>
                  <a:schemeClr val="folHlink"/>
                </a:solidFill>
              </a:rPr>
              <a:t>D</a:t>
            </a:r>
            <a:r>
              <a:rPr lang="ja-JP" altLang="en-US" sz="2400">
                <a:solidFill>
                  <a:schemeClr val="folHlink"/>
                </a:solidFill>
              </a:rPr>
              <a:t>：</a:t>
            </a:r>
            <a:r>
              <a:rPr lang="en-US" altLang="ja-JP" sz="2400">
                <a:solidFill>
                  <a:schemeClr val="folHlink"/>
                </a:solidFill>
              </a:rPr>
              <a:t>Drag</a:t>
            </a:r>
          </a:p>
        </p:txBody>
      </p:sp>
      <p:sp>
        <p:nvSpPr>
          <p:cNvPr id="19479" name="Text Box 37"/>
          <p:cNvSpPr txBox="1">
            <a:spLocks noChangeArrowheads="1"/>
          </p:cNvSpPr>
          <p:nvPr/>
        </p:nvSpPr>
        <p:spPr bwMode="auto">
          <a:xfrm>
            <a:off x="1619250" y="6446838"/>
            <a:ext cx="20161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翼型が前へ進む</a:t>
            </a:r>
          </a:p>
        </p:txBody>
      </p:sp>
      <p:sp>
        <p:nvSpPr>
          <p:cNvPr id="19480" name="Line 38"/>
          <p:cNvSpPr>
            <a:spLocks noChangeShapeType="1"/>
          </p:cNvSpPr>
          <p:nvPr/>
        </p:nvSpPr>
        <p:spPr bwMode="auto">
          <a:xfrm>
            <a:off x="0" y="3851275"/>
            <a:ext cx="968533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9481" name="AutoShape 39"/>
          <p:cNvSpPr>
            <a:spLocks noChangeArrowheads="1"/>
          </p:cNvSpPr>
          <p:nvPr/>
        </p:nvSpPr>
        <p:spPr bwMode="auto">
          <a:xfrm>
            <a:off x="3094038" y="3500438"/>
            <a:ext cx="2087562" cy="792162"/>
          </a:xfrm>
          <a:prstGeom prst="upDownArrow">
            <a:avLst>
              <a:gd name="adj1" fmla="val 60759"/>
              <a:gd name="adj2" fmla="val 30662"/>
            </a:avLst>
          </a:prstGeom>
          <a:solidFill>
            <a:srgbClr val="FFFFFF"/>
          </a:solidFill>
          <a:ln w="9525">
            <a:solidFill>
              <a:schemeClr val="tx1"/>
            </a:solidFill>
            <a:miter lim="800000"/>
            <a:headEnd/>
            <a:tailEnd/>
          </a:ln>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ja-JP" sz="1800"/>
          </a:p>
        </p:txBody>
      </p:sp>
      <p:sp>
        <p:nvSpPr>
          <p:cNvPr id="19482" name="Text Box 40"/>
          <p:cNvSpPr txBox="1">
            <a:spLocks noChangeArrowheads="1"/>
          </p:cNvSpPr>
          <p:nvPr/>
        </p:nvSpPr>
        <p:spPr bwMode="auto">
          <a:xfrm>
            <a:off x="3500438" y="3687763"/>
            <a:ext cx="1873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状況は同じ</a:t>
            </a:r>
          </a:p>
        </p:txBody>
      </p:sp>
      <p:sp>
        <p:nvSpPr>
          <p:cNvPr id="19483" name="Text Box 41"/>
          <p:cNvSpPr txBox="1">
            <a:spLocks noChangeArrowheads="1"/>
          </p:cNvSpPr>
          <p:nvPr/>
        </p:nvSpPr>
        <p:spPr bwMode="auto">
          <a:xfrm>
            <a:off x="4645025" y="2060575"/>
            <a:ext cx="16557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動かない翼型</a:t>
            </a:r>
          </a:p>
        </p:txBody>
      </p:sp>
      <p:sp>
        <p:nvSpPr>
          <p:cNvPr id="19484" name="Rectangle 43"/>
          <p:cNvSpPr>
            <a:spLocks noChangeArrowheads="1"/>
          </p:cNvSpPr>
          <p:nvPr/>
        </p:nvSpPr>
        <p:spPr bwMode="auto">
          <a:xfrm>
            <a:off x="0" y="620713"/>
            <a:ext cx="9144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solidFill>
                  <a:schemeClr val="tx2"/>
                </a:solidFill>
              </a:rPr>
              <a:t>「動かない翼型」を「空気の流れの中に入れる」＝「流れの無い空気中」で「翼型を前に動かす」</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12738" y="115888"/>
            <a:ext cx="8507412" cy="1143000"/>
          </a:xfrm>
        </p:spPr>
        <p:txBody>
          <a:bodyPr/>
          <a:lstStyle/>
          <a:p>
            <a:pPr eaLnBrk="1" hangingPunct="1"/>
            <a:r>
              <a:rPr lang="ja-JP" altLang="en-US" sz="4000" smtClean="0"/>
              <a:t>連続の法則　（流量（</a:t>
            </a:r>
            <a:r>
              <a:rPr lang="en-US" altLang="ja-JP" sz="4000" smtClean="0"/>
              <a:t>Q)</a:t>
            </a:r>
            <a:r>
              <a:rPr lang="ja-JP" altLang="en-US" sz="4000" smtClean="0"/>
              <a:t>一定の法則）</a:t>
            </a:r>
          </a:p>
        </p:txBody>
      </p:sp>
      <p:sp>
        <p:nvSpPr>
          <p:cNvPr id="21507" name="Rectangle 3"/>
          <p:cNvSpPr>
            <a:spLocks noGrp="1" noChangeArrowheads="1"/>
          </p:cNvSpPr>
          <p:nvPr>
            <p:ph type="body" idx="1"/>
          </p:nvPr>
        </p:nvSpPr>
        <p:spPr>
          <a:xfrm>
            <a:off x="179388" y="1279525"/>
            <a:ext cx="8785225" cy="4525963"/>
          </a:xfrm>
        </p:spPr>
        <p:txBody>
          <a:bodyPr/>
          <a:lstStyle/>
          <a:p>
            <a:pPr algn="ctr" eaLnBrk="1" hangingPunct="1">
              <a:buFontTx/>
              <a:buNone/>
            </a:pPr>
            <a:r>
              <a:rPr lang="en-US" altLang="ja-JP" sz="3600" smtClean="0"/>
              <a:t>Q[m</a:t>
            </a:r>
            <a:r>
              <a:rPr lang="en-US" altLang="ja-JP" sz="3600" baseline="30000" smtClean="0"/>
              <a:t>3</a:t>
            </a:r>
            <a:r>
              <a:rPr lang="en-US" altLang="ja-JP" sz="3600" smtClean="0"/>
              <a:t>/s]=A[m</a:t>
            </a:r>
            <a:r>
              <a:rPr lang="en-US" altLang="ja-JP" sz="3600" baseline="30000" smtClean="0"/>
              <a:t>2</a:t>
            </a:r>
            <a:r>
              <a:rPr lang="en-US" altLang="ja-JP" sz="3600" smtClean="0"/>
              <a:t>]V[m/s]</a:t>
            </a:r>
            <a:r>
              <a:rPr lang="ja-JP" altLang="en-US" sz="3600" smtClean="0"/>
              <a:t>＝流量一定</a:t>
            </a:r>
          </a:p>
          <a:p>
            <a:pPr eaLnBrk="1" hangingPunct="1">
              <a:buFontTx/>
              <a:buNone/>
            </a:pPr>
            <a:endParaRPr lang="ja-JP" altLang="en-US" smtClean="0"/>
          </a:p>
          <a:p>
            <a:pPr eaLnBrk="1" hangingPunct="1">
              <a:buFontTx/>
              <a:buNone/>
            </a:pPr>
            <a:endParaRPr lang="ja-JP" altLang="en-US" smtClean="0"/>
          </a:p>
          <a:p>
            <a:pPr eaLnBrk="1" hangingPunct="1">
              <a:buFontTx/>
              <a:buNone/>
            </a:pPr>
            <a:r>
              <a:rPr lang="ja-JP" altLang="en-US" smtClean="0"/>
              <a:t>ホースの先をすぼめると水の勢い（速度）が増す！</a:t>
            </a:r>
          </a:p>
        </p:txBody>
      </p:sp>
      <p:sp>
        <p:nvSpPr>
          <p:cNvPr id="21508" name="Text Box 8"/>
          <p:cNvSpPr txBox="1">
            <a:spLocks noChangeArrowheads="1"/>
          </p:cNvSpPr>
          <p:nvPr/>
        </p:nvSpPr>
        <p:spPr bwMode="auto">
          <a:xfrm>
            <a:off x="7380288" y="1989138"/>
            <a:ext cx="1871662"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fontAlgn="ctr" hangingPunct="1">
              <a:spcBef>
                <a:spcPct val="50000"/>
              </a:spcBef>
              <a:buFontTx/>
              <a:buNone/>
            </a:pPr>
            <a:r>
              <a:rPr lang="en-US" altLang="ja-JP" sz="2000"/>
              <a:t>A</a:t>
            </a:r>
            <a:r>
              <a:rPr lang="ja-JP" altLang="en-US" sz="2000"/>
              <a:t>：断面積</a:t>
            </a:r>
            <a:r>
              <a:rPr lang="en-US" altLang="ja-JP" sz="2000"/>
              <a:t>(m</a:t>
            </a:r>
            <a:r>
              <a:rPr lang="en-US" altLang="ja-JP" sz="2000" baseline="30000"/>
              <a:t>2</a:t>
            </a:r>
            <a:r>
              <a:rPr lang="en-US" altLang="ja-JP" sz="2000"/>
              <a:t>)</a:t>
            </a:r>
          </a:p>
          <a:p>
            <a:pPr eaLnBrk="1" hangingPunct="1">
              <a:spcBef>
                <a:spcPct val="50000"/>
              </a:spcBef>
              <a:buFontTx/>
              <a:buNone/>
            </a:pPr>
            <a:r>
              <a:rPr lang="en-US" altLang="ja-JP" sz="2000"/>
              <a:t>V</a:t>
            </a:r>
            <a:r>
              <a:rPr lang="ja-JP" altLang="en-US" sz="2000"/>
              <a:t>：流速</a:t>
            </a:r>
            <a:r>
              <a:rPr lang="en-US" altLang="ja-JP" sz="2000"/>
              <a:t>(m/s)</a:t>
            </a:r>
          </a:p>
        </p:txBody>
      </p:sp>
      <p:sp>
        <p:nvSpPr>
          <p:cNvPr id="17434" name="Text Box 26"/>
          <p:cNvSpPr txBox="1">
            <a:spLocks noChangeArrowheads="1"/>
          </p:cNvSpPr>
          <p:nvPr/>
        </p:nvSpPr>
        <p:spPr bwMode="auto">
          <a:xfrm>
            <a:off x="322263" y="6308725"/>
            <a:ext cx="83534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pPr>
            <a:r>
              <a:rPr lang="ja-JP" altLang="en-US" sz="2800" b="1" u="sng"/>
              <a:t>流路（の断面積</a:t>
            </a:r>
            <a:r>
              <a:rPr lang="en-US" altLang="ja-JP" sz="2800" b="1" u="sng"/>
              <a:t>)</a:t>
            </a:r>
            <a:r>
              <a:rPr lang="ja-JP" altLang="en-US" sz="2800" b="1" u="sng"/>
              <a:t>が狭められると→流れが速くなる！！</a:t>
            </a:r>
          </a:p>
        </p:txBody>
      </p:sp>
      <p:sp>
        <p:nvSpPr>
          <p:cNvPr id="21510" name="Text Box 7"/>
          <p:cNvSpPr txBox="1">
            <a:spLocks noChangeArrowheads="1"/>
          </p:cNvSpPr>
          <p:nvPr/>
        </p:nvSpPr>
        <p:spPr bwMode="auto">
          <a:xfrm>
            <a:off x="322263" y="5837238"/>
            <a:ext cx="86820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Bef>
                <a:spcPct val="50000"/>
              </a:spcBef>
            </a:pPr>
            <a:r>
              <a:rPr lang="en-US" altLang="ja-JP" sz="2400"/>
              <a:t>Q=A</a:t>
            </a:r>
            <a:r>
              <a:rPr lang="en-US" altLang="ja-JP" sz="2400" baseline="-25000"/>
              <a:t>1</a:t>
            </a:r>
            <a:r>
              <a:rPr lang="en-US" altLang="ja-JP" sz="2400"/>
              <a:t>V</a:t>
            </a:r>
            <a:r>
              <a:rPr lang="en-US" altLang="ja-JP" sz="2400" baseline="-25000"/>
              <a:t>1</a:t>
            </a:r>
            <a:r>
              <a:rPr lang="en-US" altLang="ja-JP" sz="2400"/>
              <a:t>=A</a:t>
            </a:r>
            <a:r>
              <a:rPr lang="en-US" altLang="ja-JP" sz="2400" baseline="-25000"/>
              <a:t>2</a:t>
            </a:r>
            <a:r>
              <a:rPr lang="en-US" altLang="ja-JP" sz="2400"/>
              <a:t>V</a:t>
            </a:r>
            <a:r>
              <a:rPr lang="en-US" altLang="ja-JP" sz="2400" baseline="-25000"/>
              <a:t>2</a:t>
            </a:r>
            <a:r>
              <a:rPr lang="en-US" altLang="ja-JP" sz="2400"/>
              <a:t>  1</a:t>
            </a:r>
            <a:r>
              <a:rPr lang="ja-JP" altLang="en-US" sz="2400"/>
              <a:t>秒間当たりに出ている量（流量</a:t>
            </a:r>
            <a:r>
              <a:rPr lang="en-US" altLang="ja-JP" sz="2400"/>
              <a:t>Q[m</a:t>
            </a:r>
            <a:r>
              <a:rPr lang="en-US" altLang="ja-JP" sz="2400" baseline="30000"/>
              <a:t>3</a:t>
            </a:r>
            <a:r>
              <a:rPr lang="en-US" altLang="ja-JP" sz="2400"/>
              <a:t>/s]</a:t>
            </a:r>
            <a:r>
              <a:rPr lang="ja-JP" altLang="en-US" sz="2400"/>
              <a:t>）は一緒</a:t>
            </a:r>
          </a:p>
        </p:txBody>
      </p:sp>
      <p:grpSp>
        <p:nvGrpSpPr>
          <p:cNvPr id="21511" name="Group 17"/>
          <p:cNvGrpSpPr>
            <a:grpSpLocks/>
          </p:cNvGrpSpPr>
          <p:nvPr/>
        </p:nvGrpSpPr>
        <p:grpSpPr bwMode="auto">
          <a:xfrm>
            <a:off x="5464175" y="4148138"/>
            <a:ext cx="3284538" cy="782637"/>
            <a:chOff x="2562" y="3164"/>
            <a:chExt cx="2069" cy="493"/>
          </a:xfrm>
        </p:grpSpPr>
        <p:sp>
          <p:nvSpPr>
            <p:cNvPr id="21526" name="AutoShape 5"/>
            <p:cNvSpPr>
              <a:spLocks noChangeArrowheads="1"/>
            </p:cNvSpPr>
            <p:nvPr/>
          </p:nvSpPr>
          <p:spPr bwMode="auto">
            <a:xfrm rot="6528803">
              <a:off x="3779" y="2804"/>
              <a:ext cx="272" cy="1433"/>
            </a:xfrm>
            <a:prstGeom prst="moon">
              <a:avLst>
                <a:gd name="adj" fmla="val 50000"/>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ja-JP" altLang="en-US"/>
            </a:p>
          </p:txBody>
        </p:sp>
        <p:grpSp>
          <p:nvGrpSpPr>
            <p:cNvPr id="21527" name="Group 11"/>
            <p:cNvGrpSpPr>
              <a:grpSpLocks/>
            </p:cNvGrpSpPr>
            <p:nvPr/>
          </p:nvGrpSpPr>
          <p:grpSpPr bwMode="auto">
            <a:xfrm>
              <a:off x="2562" y="3164"/>
              <a:ext cx="726" cy="393"/>
              <a:chOff x="2517" y="3052"/>
              <a:chExt cx="726" cy="393"/>
            </a:xfrm>
          </p:grpSpPr>
          <p:sp>
            <p:nvSpPr>
              <p:cNvPr id="21529" name="Freeform 9"/>
              <p:cNvSpPr>
                <a:spLocks/>
              </p:cNvSpPr>
              <p:nvPr/>
            </p:nvSpPr>
            <p:spPr bwMode="auto">
              <a:xfrm>
                <a:off x="2517" y="3052"/>
                <a:ext cx="726" cy="151"/>
              </a:xfrm>
              <a:custGeom>
                <a:avLst/>
                <a:gdLst>
                  <a:gd name="T0" fmla="*/ 0 w 726"/>
                  <a:gd name="T1" fmla="*/ 15 h 151"/>
                  <a:gd name="T2" fmla="*/ 363 w 726"/>
                  <a:gd name="T3" fmla="*/ 15 h 151"/>
                  <a:gd name="T4" fmla="*/ 544 w 726"/>
                  <a:gd name="T5" fmla="*/ 106 h 151"/>
                  <a:gd name="T6" fmla="*/ 726 w 726"/>
                  <a:gd name="T7" fmla="*/ 151 h 151"/>
                  <a:gd name="T8" fmla="*/ 0 60000 65536"/>
                  <a:gd name="T9" fmla="*/ 0 60000 65536"/>
                  <a:gd name="T10" fmla="*/ 0 60000 65536"/>
                  <a:gd name="T11" fmla="*/ 0 60000 65536"/>
                  <a:gd name="T12" fmla="*/ 0 w 726"/>
                  <a:gd name="T13" fmla="*/ 0 h 151"/>
                  <a:gd name="T14" fmla="*/ 726 w 726"/>
                  <a:gd name="T15" fmla="*/ 151 h 151"/>
                </a:gdLst>
                <a:ahLst/>
                <a:cxnLst>
                  <a:cxn ang="T8">
                    <a:pos x="T0" y="T1"/>
                  </a:cxn>
                  <a:cxn ang="T9">
                    <a:pos x="T2" y="T3"/>
                  </a:cxn>
                  <a:cxn ang="T10">
                    <a:pos x="T4" y="T5"/>
                  </a:cxn>
                  <a:cxn ang="T11">
                    <a:pos x="T6" y="T7"/>
                  </a:cxn>
                </a:cxnLst>
                <a:rect l="T12" t="T13" r="T14" b="T15"/>
                <a:pathLst>
                  <a:path w="726" h="151">
                    <a:moveTo>
                      <a:pt x="0" y="15"/>
                    </a:moveTo>
                    <a:cubicBezTo>
                      <a:pt x="136" y="7"/>
                      <a:pt x="272" y="0"/>
                      <a:pt x="363" y="15"/>
                    </a:cubicBezTo>
                    <a:cubicBezTo>
                      <a:pt x="454" y="30"/>
                      <a:pt x="483" y="83"/>
                      <a:pt x="544" y="106"/>
                    </a:cubicBezTo>
                    <a:cubicBezTo>
                      <a:pt x="605" y="129"/>
                      <a:pt x="665" y="140"/>
                      <a:pt x="726" y="151"/>
                    </a:cubicBezTo>
                  </a:path>
                </a:pathLst>
              </a:custGeom>
              <a:solidFill>
                <a:schemeClr val="accent1"/>
              </a:solidFill>
              <a:ln w="28575">
                <a:solidFill>
                  <a:schemeClr val="tx1"/>
                </a:solidFill>
                <a:round/>
                <a:headEnd/>
                <a:tailEnd/>
              </a:ln>
            </p:spPr>
            <p:txBody>
              <a:bodyPr/>
              <a:lstStyle/>
              <a:p>
                <a:endParaRPr lang="ja-JP" altLang="en-US"/>
              </a:p>
            </p:txBody>
          </p:sp>
          <p:sp>
            <p:nvSpPr>
              <p:cNvPr id="21530" name="Freeform 10"/>
              <p:cNvSpPr>
                <a:spLocks/>
              </p:cNvSpPr>
              <p:nvPr/>
            </p:nvSpPr>
            <p:spPr bwMode="auto">
              <a:xfrm flipV="1">
                <a:off x="2517" y="3294"/>
                <a:ext cx="726" cy="151"/>
              </a:xfrm>
              <a:custGeom>
                <a:avLst/>
                <a:gdLst>
                  <a:gd name="T0" fmla="*/ 0 w 726"/>
                  <a:gd name="T1" fmla="*/ 15 h 151"/>
                  <a:gd name="T2" fmla="*/ 363 w 726"/>
                  <a:gd name="T3" fmla="*/ 15 h 151"/>
                  <a:gd name="T4" fmla="*/ 544 w 726"/>
                  <a:gd name="T5" fmla="*/ 106 h 151"/>
                  <a:gd name="T6" fmla="*/ 726 w 726"/>
                  <a:gd name="T7" fmla="*/ 151 h 151"/>
                  <a:gd name="T8" fmla="*/ 0 60000 65536"/>
                  <a:gd name="T9" fmla="*/ 0 60000 65536"/>
                  <a:gd name="T10" fmla="*/ 0 60000 65536"/>
                  <a:gd name="T11" fmla="*/ 0 60000 65536"/>
                  <a:gd name="T12" fmla="*/ 0 w 726"/>
                  <a:gd name="T13" fmla="*/ 0 h 151"/>
                  <a:gd name="T14" fmla="*/ 726 w 726"/>
                  <a:gd name="T15" fmla="*/ 151 h 151"/>
                </a:gdLst>
                <a:ahLst/>
                <a:cxnLst>
                  <a:cxn ang="T8">
                    <a:pos x="T0" y="T1"/>
                  </a:cxn>
                  <a:cxn ang="T9">
                    <a:pos x="T2" y="T3"/>
                  </a:cxn>
                  <a:cxn ang="T10">
                    <a:pos x="T4" y="T5"/>
                  </a:cxn>
                  <a:cxn ang="T11">
                    <a:pos x="T6" y="T7"/>
                  </a:cxn>
                </a:cxnLst>
                <a:rect l="T12" t="T13" r="T14" b="T15"/>
                <a:pathLst>
                  <a:path w="726" h="151">
                    <a:moveTo>
                      <a:pt x="0" y="15"/>
                    </a:moveTo>
                    <a:cubicBezTo>
                      <a:pt x="136" y="7"/>
                      <a:pt x="272" y="0"/>
                      <a:pt x="363" y="15"/>
                    </a:cubicBezTo>
                    <a:cubicBezTo>
                      <a:pt x="454" y="30"/>
                      <a:pt x="483" y="83"/>
                      <a:pt x="544" y="106"/>
                    </a:cubicBezTo>
                    <a:cubicBezTo>
                      <a:pt x="605" y="129"/>
                      <a:pt x="665" y="140"/>
                      <a:pt x="726" y="151"/>
                    </a:cubicBezTo>
                  </a:path>
                </a:pathLst>
              </a:custGeom>
              <a:solidFill>
                <a:schemeClr val="accent1"/>
              </a:solidFill>
              <a:ln w="28575">
                <a:solidFill>
                  <a:schemeClr val="tx1"/>
                </a:solidFill>
                <a:round/>
                <a:headEnd/>
                <a:tailEnd/>
              </a:ln>
            </p:spPr>
            <p:txBody>
              <a:bodyPr/>
              <a:lstStyle/>
              <a:p>
                <a:endParaRPr lang="ja-JP" altLang="en-US"/>
              </a:p>
            </p:txBody>
          </p:sp>
        </p:grpSp>
        <p:sp>
          <p:nvSpPr>
            <p:cNvPr id="21528" name="AutoShape 12"/>
            <p:cNvSpPr>
              <a:spLocks noChangeArrowheads="1"/>
            </p:cNvSpPr>
            <p:nvPr/>
          </p:nvSpPr>
          <p:spPr bwMode="auto">
            <a:xfrm rot="-5400000">
              <a:off x="2753" y="2999"/>
              <a:ext cx="356" cy="726"/>
            </a:xfrm>
            <a:custGeom>
              <a:avLst/>
              <a:gdLst>
                <a:gd name="T0" fmla="*/ 0 w 21600"/>
                <a:gd name="T1" fmla="*/ 0 h 21600"/>
                <a:gd name="T2" fmla="*/ 0 w 21600"/>
                <a:gd name="T3" fmla="*/ 1 h 21600"/>
                <a:gd name="T4" fmla="*/ 0 w 21600"/>
                <a:gd name="T5" fmla="*/ 0 h 21600"/>
                <a:gd name="T6" fmla="*/ 0 w 21600"/>
                <a:gd name="T7" fmla="*/ 0 h 21600"/>
                <a:gd name="T8" fmla="*/ 0 60000 65536"/>
                <a:gd name="T9" fmla="*/ 0 60000 65536"/>
                <a:gd name="T10" fmla="*/ 0 60000 65536"/>
                <a:gd name="T11" fmla="*/ 0 60000 65536"/>
                <a:gd name="T12" fmla="*/ 6067 w 21600"/>
                <a:gd name="T13" fmla="*/ 6069 h 21600"/>
                <a:gd name="T14" fmla="*/ 15533 w 21600"/>
                <a:gd name="T15" fmla="*/ 15531 h 21600"/>
              </a:gdLst>
              <a:ahLst/>
              <a:cxnLst>
                <a:cxn ang="T8">
                  <a:pos x="T0" y="T1"/>
                </a:cxn>
                <a:cxn ang="T9">
                  <a:pos x="T2" y="T3"/>
                </a:cxn>
                <a:cxn ang="T10">
                  <a:pos x="T4" y="T5"/>
                </a:cxn>
                <a:cxn ang="T11">
                  <a:pos x="T6" y="T7"/>
                </a:cxn>
              </a:cxnLst>
              <a:rect l="T12" t="T13" r="T14" b="T15"/>
              <a:pathLst>
                <a:path w="21600" h="21600">
                  <a:moveTo>
                    <a:pt x="0" y="0"/>
                  </a:moveTo>
                  <a:lnTo>
                    <a:pt x="8555" y="21600"/>
                  </a:lnTo>
                  <a:lnTo>
                    <a:pt x="13045" y="21600"/>
                  </a:lnTo>
                  <a:lnTo>
                    <a:pt x="21600" y="0"/>
                  </a:lnTo>
                  <a:lnTo>
                    <a:pt x="0" y="0"/>
                  </a:lnTo>
                  <a:close/>
                </a:path>
              </a:pathLst>
            </a:custGeom>
            <a:solidFill>
              <a:schemeClr val="accent1"/>
            </a:solidFill>
            <a:ln w="19050">
              <a:solidFill>
                <a:schemeClr val="accent1"/>
              </a:solidFill>
              <a:miter lim="800000"/>
              <a:headEnd/>
              <a:tailEnd/>
            </a:ln>
          </p:spPr>
          <p:txBody>
            <a:bodyPr wrap="none" anchor="ctr"/>
            <a:lstStyle/>
            <a:p>
              <a:endParaRPr lang="ja-JP" altLang="en-US"/>
            </a:p>
          </p:txBody>
        </p:sp>
      </p:grpSp>
      <p:grpSp>
        <p:nvGrpSpPr>
          <p:cNvPr id="21512" name="Group 16"/>
          <p:cNvGrpSpPr>
            <a:grpSpLocks/>
          </p:cNvGrpSpPr>
          <p:nvPr/>
        </p:nvGrpSpPr>
        <p:grpSpPr bwMode="auto">
          <a:xfrm>
            <a:off x="1044575" y="4071938"/>
            <a:ext cx="1938338" cy="2236787"/>
            <a:chOff x="875" y="3215"/>
            <a:chExt cx="1221" cy="1409"/>
          </a:xfrm>
        </p:grpSpPr>
        <p:grpSp>
          <p:nvGrpSpPr>
            <p:cNvPr id="21521" name="Group 15"/>
            <p:cNvGrpSpPr>
              <a:grpSpLocks/>
            </p:cNvGrpSpPr>
            <p:nvPr/>
          </p:nvGrpSpPr>
          <p:grpSpPr bwMode="auto">
            <a:xfrm>
              <a:off x="928" y="3215"/>
              <a:ext cx="1168" cy="1409"/>
              <a:chOff x="1587" y="3226"/>
              <a:chExt cx="804" cy="970"/>
            </a:xfrm>
          </p:grpSpPr>
          <p:sp>
            <p:nvSpPr>
              <p:cNvPr id="21524" name="AutoShape 4"/>
              <p:cNvSpPr>
                <a:spLocks noChangeArrowheads="1"/>
              </p:cNvSpPr>
              <p:nvPr/>
            </p:nvSpPr>
            <p:spPr bwMode="auto">
              <a:xfrm rot="2734091">
                <a:off x="1519" y="3294"/>
                <a:ext cx="907" cy="771"/>
              </a:xfrm>
              <a:custGeom>
                <a:avLst/>
                <a:gdLst>
                  <a:gd name="T0" fmla="*/ 1 w 21600"/>
                  <a:gd name="T1" fmla="*/ 0 h 21600"/>
                  <a:gd name="T2" fmla="*/ 0 w 21600"/>
                  <a:gd name="T3" fmla="*/ 0 h 21600"/>
                  <a:gd name="T4" fmla="*/ 1 w 21600"/>
                  <a:gd name="T5" fmla="*/ 0 h 21600"/>
                  <a:gd name="T6" fmla="*/ 1 w 21600"/>
                  <a:gd name="T7" fmla="*/ 0 h 21600"/>
                  <a:gd name="T8" fmla="*/ 0 60000 65536"/>
                  <a:gd name="T9" fmla="*/ 0 60000 65536"/>
                  <a:gd name="T10" fmla="*/ 0 60000 65536"/>
                  <a:gd name="T11" fmla="*/ 0 60000 65536"/>
                  <a:gd name="T12" fmla="*/ 2262 w 21600"/>
                  <a:gd name="T13" fmla="*/ 0 h 21600"/>
                  <a:gd name="T14" fmla="*/ 19338 w 21600"/>
                  <a:gd name="T15" fmla="*/ 7732 h 21600"/>
                </a:gdLst>
                <a:ahLst/>
                <a:cxnLst>
                  <a:cxn ang="T8">
                    <a:pos x="T0" y="T1"/>
                  </a:cxn>
                  <a:cxn ang="T9">
                    <a:pos x="T2" y="T3"/>
                  </a:cxn>
                  <a:cxn ang="T10">
                    <a:pos x="T4" y="T5"/>
                  </a:cxn>
                  <a:cxn ang="T11">
                    <a:pos x="T6" y="T7"/>
                  </a:cxn>
                </a:cxnLst>
                <a:rect l="T12" t="T13" r="T14" b="T15"/>
                <a:pathLst>
                  <a:path w="21600" h="21600">
                    <a:moveTo>
                      <a:pt x="7543" y="6960"/>
                    </a:moveTo>
                    <a:cubicBezTo>
                      <a:pt x="8452" y="6188"/>
                      <a:pt x="9607" y="5764"/>
                      <a:pt x="10800" y="5765"/>
                    </a:cubicBezTo>
                    <a:cubicBezTo>
                      <a:pt x="11992" y="5765"/>
                      <a:pt x="13147" y="6188"/>
                      <a:pt x="14056" y="6960"/>
                    </a:cubicBezTo>
                    <a:lnTo>
                      <a:pt x="17785" y="2563"/>
                    </a:lnTo>
                    <a:cubicBezTo>
                      <a:pt x="15834" y="908"/>
                      <a:pt x="13358" y="-1"/>
                      <a:pt x="10799" y="0"/>
                    </a:cubicBezTo>
                    <a:cubicBezTo>
                      <a:pt x="8241" y="0"/>
                      <a:pt x="5765" y="908"/>
                      <a:pt x="3814" y="2563"/>
                    </a:cubicBezTo>
                    <a:lnTo>
                      <a:pt x="7543" y="6960"/>
                    </a:lnTo>
                    <a:close/>
                  </a:path>
                </a:pathLst>
              </a:cu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ja-JP" altLang="en-US"/>
              </a:p>
            </p:txBody>
          </p:sp>
          <p:sp>
            <p:nvSpPr>
              <p:cNvPr id="21525" name="AutoShape 6"/>
              <p:cNvSpPr>
                <a:spLocks noChangeArrowheads="1"/>
              </p:cNvSpPr>
              <p:nvPr/>
            </p:nvSpPr>
            <p:spPr bwMode="auto">
              <a:xfrm rot="5177157">
                <a:off x="1552" y="3357"/>
                <a:ext cx="907" cy="771"/>
              </a:xfrm>
              <a:custGeom>
                <a:avLst/>
                <a:gdLst>
                  <a:gd name="T0" fmla="*/ 1 w 21600"/>
                  <a:gd name="T1" fmla="*/ 0 h 21600"/>
                  <a:gd name="T2" fmla="*/ 1 w 21600"/>
                  <a:gd name="T3" fmla="*/ 0 h 21600"/>
                  <a:gd name="T4" fmla="*/ 1 w 21600"/>
                  <a:gd name="T5" fmla="*/ 0 h 21600"/>
                  <a:gd name="T6" fmla="*/ 1 w 21600"/>
                  <a:gd name="T7" fmla="*/ 0 h 21600"/>
                  <a:gd name="T8" fmla="*/ 0 60000 65536"/>
                  <a:gd name="T9" fmla="*/ 0 60000 65536"/>
                  <a:gd name="T10" fmla="*/ 0 60000 65536"/>
                  <a:gd name="T11" fmla="*/ 0 60000 65536"/>
                  <a:gd name="T12" fmla="*/ 5811 w 21600"/>
                  <a:gd name="T13" fmla="*/ 0 h 21600"/>
                  <a:gd name="T14" fmla="*/ 15789 w 21600"/>
                  <a:gd name="T15" fmla="*/ 6472 h 21600"/>
                </a:gdLst>
                <a:ahLst/>
                <a:cxnLst>
                  <a:cxn ang="T8">
                    <a:pos x="T0" y="T1"/>
                  </a:cxn>
                  <a:cxn ang="T9">
                    <a:pos x="T2" y="T3"/>
                  </a:cxn>
                  <a:cxn ang="T10">
                    <a:pos x="T4" y="T5"/>
                  </a:cxn>
                  <a:cxn ang="T11">
                    <a:pos x="T6" y="T7"/>
                  </a:cxn>
                </a:cxnLst>
                <a:rect l="T12" t="T13" r="T14" b="T15"/>
                <a:pathLst>
                  <a:path w="21600" h="21600">
                    <a:moveTo>
                      <a:pt x="9324" y="6142"/>
                    </a:moveTo>
                    <a:cubicBezTo>
                      <a:pt x="9801" y="5990"/>
                      <a:pt x="10299" y="5913"/>
                      <a:pt x="10800" y="5914"/>
                    </a:cubicBezTo>
                    <a:cubicBezTo>
                      <a:pt x="11300" y="5914"/>
                      <a:pt x="11798" y="5990"/>
                      <a:pt x="12275" y="6142"/>
                    </a:cubicBezTo>
                    <a:lnTo>
                      <a:pt x="14062" y="504"/>
                    </a:lnTo>
                    <a:cubicBezTo>
                      <a:pt x="13007" y="170"/>
                      <a:pt x="11906" y="-1"/>
                      <a:pt x="10799" y="0"/>
                    </a:cubicBezTo>
                    <a:cubicBezTo>
                      <a:pt x="9693" y="0"/>
                      <a:pt x="8592" y="170"/>
                      <a:pt x="7537" y="504"/>
                    </a:cubicBezTo>
                    <a:lnTo>
                      <a:pt x="9324" y="6142"/>
                    </a:lnTo>
                    <a:close/>
                  </a:path>
                </a:pathLst>
              </a:cu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ja-JP" altLang="en-US"/>
              </a:p>
            </p:txBody>
          </p:sp>
        </p:grpSp>
        <p:sp>
          <p:nvSpPr>
            <p:cNvPr id="21522" name="Rectangle 13"/>
            <p:cNvSpPr>
              <a:spLocks noChangeArrowheads="1"/>
            </p:cNvSpPr>
            <p:nvPr/>
          </p:nvSpPr>
          <p:spPr bwMode="auto">
            <a:xfrm>
              <a:off x="884" y="3249"/>
              <a:ext cx="590" cy="363"/>
            </a:xfrm>
            <a:prstGeom prst="rect">
              <a:avLst/>
            </a:prstGeom>
            <a:solidFill>
              <a:schemeClr val="accent1"/>
            </a:solidFill>
            <a:ln w="28575">
              <a:solidFill>
                <a:schemeClr val="tx1"/>
              </a:solidFill>
              <a:miter lim="800000"/>
              <a:headEnd/>
              <a:tailEnd/>
            </a:ln>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ja-JP" altLang="en-US"/>
            </a:p>
          </p:txBody>
        </p:sp>
        <p:sp>
          <p:nvSpPr>
            <p:cNvPr id="21523" name="Rectangle 14"/>
            <p:cNvSpPr>
              <a:spLocks noChangeArrowheads="1"/>
            </p:cNvSpPr>
            <p:nvPr/>
          </p:nvSpPr>
          <p:spPr bwMode="auto">
            <a:xfrm>
              <a:off x="875" y="3254"/>
              <a:ext cx="619" cy="35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ja-JP" altLang="en-US"/>
            </a:p>
          </p:txBody>
        </p:sp>
      </p:grpSp>
      <p:sp>
        <p:nvSpPr>
          <p:cNvPr id="21513" name="Oval 18"/>
          <p:cNvSpPr>
            <a:spLocks noChangeArrowheads="1"/>
          </p:cNvSpPr>
          <p:nvPr/>
        </p:nvSpPr>
        <p:spPr bwMode="auto">
          <a:xfrm>
            <a:off x="1758950" y="4157663"/>
            <a:ext cx="504825" cy="504825"/>
          </a:xfrm>
          <a:prstGeom prst="ellipse">
            <a:avLst/>
          </a:prstGeom>
          <a:solidFill>
            <a:srgbClr val="FF99CC">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ja-JP" altLang="en-US"/>
          </a:p>
        </p:txBody>
      </p:sp>
      <p:sp>
        <p:nvSpPr>
          <p:cNvPr id="21514" name="Oval 19"/>
          <p:cNvSpPr>
            <a:spLocks noChangeArrowheads="1"/>
          </p:cNvSpPr>
          <p:nvPr/>
        </p:nvSpPr>
        <p:spPr bwMode="auto">
          <a:xfrm>
            <a:off x="6327775" y="4364038"/>
            <a:ext cx="504825" cy="153987"/>
          </a:xfrm>
          <a:prstGeom prst="ellipse">
            <a:avLst/>
          </a:prstGeom>
          <a:solidFill>
            <a:srgbClr val="FF99CC">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ja-JP" altLang="en-US"/>
          </a:p>
        </p:txBody>
      </p:sp>
      <p:sp>
        <p:nvSpPr>
          <p:cNvPr id="21515" name="Line 20"/>
          <p:cNvSpPr>
            <a:spLocks noChangeShapeType="1"/>
          </p:cNvSpPr>
          <p:nvPr/>
        </p:nvSpPr>
        <p:spPr bwMode="auto">
          <a:xfrm>
            <a:off x="6070600" y="3860800"/>
            <a:ext cx="546100" cy="433388"/>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21516" name="Line 21"/>
          <p:cNvSpPr>
            <a:spLocks noChangeShapeType="1"/>
          </p:cNvSpPr>
          <p:nvPr/>
        </p:nvSpPr>
        <p:spPr bwMode="auto">
          <a:xfrm flipH="1">
            <a:off x="2119313" y="4021138"/>
            <a:ext cx="996950" cy="344487"/>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21517" name="Rectangle 22"/>
          <p:cNvSpPr>
            <a:spLocks noChangeArrowheads="1"/>
          </p:cNvSpPr>
          <p:nvPr/>
        </p:nvSpPr>
        <p:spPr bwMode="auto">
          <a:xfrm>
            <a:off x="2627313" y="3567113"/>
            <a:ext cx="3433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2400"/>
              <a:t>大 </a:t>
            </a:r>
            <a:r>
              <a:rPr lang="en-US" altLang="ja-JP" sz="2400"/>
              <a:t>A</a:t>
            </a:r>
            <a:r>
              <a:rPr lang="en-US" altLang="ja-JP" sz="2400" baseline="-25000"/>
              <a:t>1</a:t>
            </a:r>
            <a:r>
              <a:rPr lang="ja-JP" altLang="en-US" sz="2400"/>
              <a:t>　　断面積　　小 </a:t>
            </a:r>
            <a:r>
              <a:rPr lang="en-US" altLang="ja-JP" sz="2400"/>
              <a:t>A</a:t>
            </a:r>
            <a:r>
              <a:rPr lang="en-US" altLang="ja-JP" sz="2400" baseline="-25000"/>
              <a:t>2</a:t>
            </a:r>
            <a:endParaRPr lang="ja-JP" altLang="en-US" sz="2400" baseline="-25000"/>
          </a:p>
        </p:txBody>
      </p:sp>
      <p:sp>
        <p:nvSpPr>
          <p:cNvPr id="21518" name="Rectangle 23"/>
          <p:cNvSpPr>
            <a:spLocks noChangeArrowheads="1"/>
          </p:cNvSpPr>
          <p:nvPr/>
        </p:nvSpPr>
        <p:spPr bwMode="auto">
          <a:xfrm>
            <a:off x="3221038" y="5229225"/>
            <a:ext cx="31591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2400"/>
              <a:t>遅 </a:t>
            </a:r>
            <a:r>
              <a:rPr lang="en-US" altLang="ja-JP" sz="2400"/>
              <a:t>V</a:t>
            </a:r>
            <a:r>
              <a:rPr lang="en-US" altLang="ja-JP" sz="2400" baseline="-25000"/>
              <a:t>1</a:t>
            </a:r>
            <a:r>
              <a:rPr lang="ja-JP" altLang="en-US" sz="2400"/>
              <a:t>　　流速　　速 </a:t>
            </a:r>
            <a:r>
              <a:rPr lang="en-US" altLang="ja-JP" sz="2400"/>
              <a:t>V</a:t>
            </a:r>
            <a:r>
              <a:rPr lang="en-US" altLang="ja-JP" sz="2400" baseline="-25000"/>
              <a:t>2</a:t>
            </a:r>
            <a:endParaRPr lang="ja-JP" altLang="en-US" sz="2400" baseline="-25000"/>
          </a:p>
        </p:txBody>
      </p:sp>
      <p:sp>
        <p:nvSpPr>
          <p:cNvPr id="21519" name="Line 24"/>
          <p:cNvSpPr>
            <a:spLocks noChangeShapeType="1"/>
          </p:cNvSpPr>
          <p:nvPr/>
        </p:nvSpPr>
        <p:spPr bwMode="auto">
          <a:xfrm flipV="1">
            <a:off x="6380163" y="4725988"/>
            <a:ext cx="452437" cy="703262"/>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21520" name="Line 25"/>
          <p:cNvSpPr>
            <a:spLocks noChangeShapeType="1"/>
          </p:cNvSpPr>
          <p:nvPr/>
        </p:nvSpPr>
        <p:spPr bwMode="auto">
          <a:xfrm flipH="1" flipV="1">
            <a:off x="2514600" y="4518025"/>
            <a:ext cx="1022350" cy="64770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434"/>
                                        </p:tgtEl>
                                        <p:attrNameLst>
                                          <p:attrName>style.visibility</p:attrName>
                                        </p:attrNameLst>
                                      </p:cBhvr>
                                      <p:to>
                                        <p:strVal val="visible"/>
                                      </p:to>
                                    </p:set>
                                    <p:animEffect transition="in" filter="blinds(horizontal)">
                                      <p:cBhvr>
                                        <p:cTn id="7" dur="500"/>
                                        <p:tgtEl>
                                          <p:spTgt spid="17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3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3"/>
          <p:cNvSpPr>
            <a:spLocks noChangeArrowheads="1"/>
          </p:cNvSpPr>
          <p:nvPr/>
        </p:nvSpPr>
        <p:spPr bwMode="auto">
          <a:xfrm>
            <a:off x="250825" y="3213100"/>
            <a:ext cx="8569325" cy="1368425"/>
          </a:xfrm>
          <a:prstGeom prst="rect">
            <a:avLst/>
          </a:prstGeom>
          <a:solidFill>
            <a:srgbClr val="CCFFCC">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3555" name="Rectangle 2"/>
          <p:cNvSpPr>
            <a:spLocks noGrp="1" noChangeArrowheads="1"/>
          </p:cNvSpPr>
          <p:nvPr>
            <p:ph type="title"/>
          </p:nvPr>
        </p:nvSpPr>
        <p:spPr/>
        <p:txBody>
          <a:bodyPr/>
          <a:lstStyle/>
          <a:p>
            <a:pPr eaLnBrk="1" hangingPunct="1"/>
            <a:r>
              <a:rPr lang="ja-JP" altLang="en-US" sz="3600" smtClean="0"/>
              <a:t>翼型の周りでは何が起こっているのか？（＝なぜ飛行機が飛ぶのか？）</a:t>
            </a:r>
            <a:br>
              <a:rPr lang="ja-JP" altLang="en-US" sz="3600" smtClean="0"/>
            </a:br>
            <a:r>
              <a:rPr lang="ja-JP" altLang="en-US" sz="3600" smtClean="0"/>
              <a:t>＝上面の方が空気の流れが速い</a:t>
            </a:r>
          </a:p>
        </p:txBody>
      </p:sp>
      <p:sp>
        <p:nvSpPr>
          <p:cNvPr id="23556" name="Rectangle 5"/>
          <p:cNvSpPr>
            <a:spLocks noChangeArrowheads="1"/>
          </p:cNvSpPr>
          <p:nvPr/>
        </p:nvSpPr>
        <p:spPr bwMode="auto">
          <a:xfrm>
            <a:off x="250825" y="4581525"/>
            <a:ext cx="8569325" cy="1368425"/>
          </a:xfrm>
          <a:prstGeom prst="rect">
            <a:avLst/>
          </a:prstGeom>
          <a:solidFill>
            <a:schemeClr val="accent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23557" name="Group 6"/>
          <p:cNvGrpSpPr>
            <a:grpSpLocks/>
          </p:cNvGrpSpPr>
          <p:nvPr/>
        </p:nvGrpSpPr>
        <p:grpSpPr bwMode="auto">
          <a:xfrm>
            <a:off x="3203575" y="4221163"/>
            <a:ext cx="3097213" cy="569912"/>
            <a:chOff x="-2246" y="2614"/>
            <a:chExt cx="1951" cy="359"/>
          </a:xfrm>
        </p:grpSpPr>
        <p:sp>
          <p:nvSpPr>
            <p:cNvPr id="23576" name="Freeform 7"/>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23577" name="Arc 8"/>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23578" name="Arc 9"/>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23579" name="Line 10"/>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3580" name="Arc 11"/>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23558" name="Line 12"/>
          <p:cNvSpPr>
            <a:spLocks noChangeShapeType="1"/>
          </p:cNvSpPr>
          <p:nvPr/>
        </p:nvSpPr>
        <p:spPr bwMode="auto">
          <a:xfrm>
            <a:off x="441325" y="4592638"/>
            <a:ext cx="71294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3559" name="Line 26"/>
          <p:cNvSpPr>
            <a:spLocks noChangeShapeType="1"/>
          </p:cNvSpPr>
          <p:nvPr/>
        </p:nvSpPr>
        <p:spPr bwMode="auto">
          <a:xfrm>
            <a:off x="3203575" y="3213100"/>
            <a:ext cx="0" cy="2808288"/>
          </a:xfrm>
          <a:prstGeom prst="line">
            <a:avLst/>
          </a:prstGeom>
          <a:noFill/>
          <a:ln w="2857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3560" name="AutoShape 16"/>
          <p:cNvSpPr>
            <a:spLocks noChangeArrowheads="1"/>
          </p:cNvSpPr>
          <p:nvPr/>
        </p:nvSpPr>
        <p:spPr bwMode="auto">
          <a:xfrm>
            <a:off x="323850" y="3573463"/>
            <a:ext cx="1223963" cy="2016125"/>
          </a:xfrm>
          <a:prstGeom prst="rightArrow">
            <a:avLst>
              <a:gd name="adj1" fmla="val 56222"/>
              <a:gd name="adj2" fmla="val 59014"/>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3561" name="Text Box 17"/>
          <p:cNvSpPr txBox="1">
            <a:spLocks noChangeArrowheads="1"/>
          </p:cNvSpPr>
          <p:nvPr/>
        </p:nvSpPr>
        <p:spPr bwMode="auto">
          <a:xfrm>
            <a:off x="323850" y="4365625"/>
            <a:ext cx="12969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流れ（風）</a:t>
            </a:r>
          </a:p>
        </p:txBody>
      </p:sp>
      <p:sp>
        <p:nvSpPr>
          <p:cNvPr id="23562" name="AutoShape 18"/>
          <p:cNvSpPr>
            <a:spLocks noChangeArrowheads="1"/>
          </p:cNvSpPr>
          <p:nvPr/>
        </p:nvSpPr>
        <p:spPr bwMode="auto">
          <a:xfrm>
            <a:off x="1763713" y="3500438"/>
            <a:ext cx="1223962" cy="1008062"/>
          </a:xfrm>
          <a:prstGeom prst="rightArrow">
            <a:avLst>
              <a:gd name="adj1" fmla="val 56222"/>
              <a:gd name="adj2" fmla="val 71653"/>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3563" name="AutoShape 19"/>
          <p:cNvSpPr>
            <a:spLocks noChangeArrowheads="1"/>
          </p:cNvSpPr>
          <p:nvPr/>
        </p:nvSpPr>
        <p:spPr bwMode="auto">
          <a:xfrm>
            <a:off x="1763713" y="4797425"/>
            <a:ext cx="1223962" cy="1008063"/>
          </a:xfrm>
          <a:prstGeom prst="rightArrow">
            <a:avLst>
              <a:gd name="adj1" fmla="val 56222"/>
              <a:gd name="adj2" fmla="val 71653"/>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3564" name="AutoShape 21"/>
          <p:cNvSpPr>
            <a:spLocks noChangeArrowheads="1"/>
          </p:cNvSpPr>
          <p:nvPr/>
        </p:nvSpPr>
        <p:spPr bwMode="auto">
          <a:xfrm>
            <a:off x="3348038" y="4797425"/>
            <a:ext cx="1223962" cy="1008063"/>
          </a:xfrm>
          <a:prstGeom prst="rightArrow">
            <a:avLst>
              <a:gd name="adj1" fmla="val 56222"/>
              <a:gd name="adj2" fmla="val 71653"/>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3565" name="AutoShape 22"/>
          <p:cNvSpPr>
            <a:spLocks noChangeArrowheads="1"/>
          </p:cNvSpPr>
          <p:nvPr/>
        </p:nvSpPr>
        <p:spPr bwMode="auto">
          <a:xfrm>
            <a:off x="7596188" y="3500438"/>
            <a:ext cx="1008062" cy="1008062"/>
          </a:xfrm>
          <a:prstGeom prst="rightArrow">
            <a:avLst>
              <a:gd name="adj1" fmla="val 56222"/>
              <a:gd name="adj2" fmla="val 59014"/>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3566" name="AutoShape 23"/>
          <p:cNvSpPr>
            <a:spLocks noChangeArrowheads="1"/>
          </p:cNvSpPr>
          <p:nvPr/>
        </p:nvSpPr>
        <p:spPr bwMode="auto">
          <a:xfrm>
            <a:off x="7019925" y="4797425"/>
            <a:ext cx="1008063" cy="1008063"/>
          </a:xfrm>
          <a:prstGeom prst="rightArrow">
            <a:avLst>
              <a:gd name="adj1" fmla="val 56222"/>
              <a:gd name="adj2" fmla="val 59014"/>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29728" name="Group 32"/>
          <p:cNvGrpSpPr>
            <a:grpSpLocks/>
          </p:cNvGrpSpPr>
          <p:nvPr/>
        </p:nvGrpSpPr>
        <p:grpSpPr bwMode="auto">
          <a:xfrm>
            <a:off x="3779838" y="3573463"/>
            <a:ext cx="3455987" cy="647700"/>
            <a:chOff x="2018" y="2251"/>
            <a:chExt cx="2041" cy="408"/>
          </a:xfrm>
        </p:grpSpPr>
        <p:sp>
          <p:nvSpPr>
            <p:cNvPr id="23574" name="AutoShape 20"/>
            <p:cNvSpPr>
              <a:spLocks noChangeArrowheads="1"/>
            </p:cNvSpPr>
            <p:nvPr/>
          </p:nvSpPr>
          <p:spPr bwMode="auto">
            <a:xfrm>
              <a:off x="2018" y="2251"/>
              <a:ext cx="1089" cy="317"/>
            </a:xfrm>
            <a:prstGeom prst="rightArrow">
              <a:avLst>
                <a:gd name="adj1" fmla="val 59315"/>
                <a:gd name="adj2" fmla="val 165659"/>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3575" name="AutoShape 24"/>
            <p:cNvSpPr>
              <a:spLocks noChangeArrowheads="1"/>
            </p:cNvSpPr>
            <p:nvPr/>
          </p:nvSpPr>
          <p:spPr bwMode="auto">
            <a:xfrm>
              <a:off x="3198" y="2251"/>
              <a:ext cx="861" cy="408"/>
            </a:xfrm>
            <a:prstGeom prst="rightArrow">
              <a:avLst>
                <a:gd name="adj1" fmla="val 59315"/>
                <a:gd name="adj2" fmla="val 101763"/>
              </a:avLst>
            </a:prstGeom>
            <a:solidFill>
              <a:srgbClr val="CC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sp>
        <p:nvSpPr>
          <p:cNvPr id="23568" name="AutoShape 25"/>
          <p:cNvSpPr>
            <a:spLocks noChangeArrowheads="1"/>
          </p:cNvSpPr>
          <p:nvPr/>
        </p:nvSpPr>
        <p:spPr bwMode="auto">
          <a:xfrm>
            <a:off x="5076825" y="4797425"/>
            <a:ext cx="1223963" cy="1008063"/>
          </a:xfrm>
          <a:prstGeom prst="rightArrow">
            <a:avLst>
              <a:gd name="adj1" fmla="val 56222"/>
              <a:gd name="adj2" fmla="val 71653"/>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29729" name="Group 33"/>
          <p:cNvGrpSpPr>
            <a:grpSpLocks/>
          </p:cNvGrpSpPr>
          <p:nvPr/>
        </p:nvGrpSpPr>
        <p:grpSpPr bwMode="auto">
          <a:xfrm>
            <a:off x="3995738" y="3213100"/>
            <a:ext cx="0" cy="2736850"/>
            <a:chOff x="2699" y="2024"/>
            <a:chExt cx="0" cy="1724"/>
          </a:xfrm>
        </p:grpSpPr>
        <p:sp>
          <p:nvSpPr>
            <p:cNvPr id="23572" name="Line 27"/>
            <p:cNvSpPr>
              <a:spLocks noChangeShapeType="1"/>
            </p:cNvSpPr>
            <p:nvPr/>
          </p:nvSpPr>
          <p:spPr bwMode="auto">
            <a:xfrm>
              <a:off x="2699" y="2024"/>
              <a:ext cx="0" cy="635"/>
            </a:xfrm>
            <a:prstGeom prst="line">
              <a:avLst/>
            </a:prstGeom>
            <a:noFill/>
            <a:ln w="28575">
              <a:solidFill>
                <a:srgbClr val="FF0000"/>
              </a:solidFill>
              <a:prstDash val="dash"/>
              <a:round/>
              <a:headEnd type="arrow" w="lg" len="lg"/>
              <a:tailEnd type="arrow" w="lg" len="lg"/>
            </a:ln>
            <a:extLst>
              <a:ext uri="{909E8E84-426E-40DD-AFC4-6F175D3DCCD1}">
                <a14:hiddenFill xmlns:a14="http://schemas.microsoft.com/office/drawing/2010/main">
                  <a:noFill/>
                </a14:hiddenFill>
              </a:ext>
            </a:extLst>
          </p:spPr>
          <p:txBody>
            <a:bodyPr/>
            <a:lstStyle/>
            <a:p>
              <a:endParaRPr lang="ja-JP" altLang="en-US"/>
            </a:p>
          </p:txBody>
        </p:sp>
        <p:sp>
          <p:nvSpPr>
            <p:cNvPr id="23573" name="Line 28"/>
            <p:cNvSpPr>
              <a:spLocks noChangeShapeType="1"/>
            </p:cNvSpPr>
            <p:nvPr/>
          </p:nvSpPr>
          <p:spPr bwMode="auto">
            <a:xfrm>
              <a:off x="2699" y="2931"/>
              <a:ext cx="0" cy="817"/>
            </a:xfrm>
            <a:prstGeom prst="line">
              <a:avLst/>
            </a:prstGeom>
            <a:noFill/>
            <a:ln w="28575">
              <a:solidFill>
                <a:schemeClr val="tx1"/>
              </a:solidFill>
              <a:prstDash val="dash"/>
              <a:round/>
              <a:headEnd type="stealth" w="lg" len="lg"/>
              <a:tailEnd type="stealth" w="lg" len="lg"/>
            </a:ln>
            <a:extLst>
              <a:ext uri="{909E8E84-426E-40DD-AFC4-6F175D3DCCD1}">
                <a14:hiddenFill xmlns:a14="http://schemas.microsoft.com/office/drawing/2010/main">
                  <a:noFill/>
                </a14:hiddenFill>
              </a:ext>
            </a:extLst>
          </p:spPr>
          <p:txBody>
            <a:bodyPr/>
            <a:lstStyle/>
            <a:p>
              <a:endParaRPr lang="ja-JP" altLang="en-US"/>
            </a:p>
          </p:txBody>
        </p:sp>
      </p:grpSp>
      <p:sp>
        <p:nvSpPr>
          <p:cNvPr id="29725" name="AutoShape 29"/>
          <p:cNvSpPr>
            <a:spLocks noChangeArrowheads="1"/>
          </p:cNvSpPr>
          <p:nvPr/>
        </p:nvSpPr>
        <p:spPr bwMode="auto">
          <a:xfrm>
            <a:off x="2268538" y="2349500"/>
            <a:ext cx="2016125" cy="431800"/>
          </a:xfrm>
          <a:prstGeom prst="wedgeRectCallout">
            <a:avLst>
              <a:gd name="adj1" fmla="val 34801"/>
              <a:gd name="adj2" fmla="val 150736"/>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流路が狭められて</a:t>
            </a:r>
          </a:p>
        </p:txBody>
      </p:sp>
      <p:sp>
        <p:nvSpPr>
          <p:cNvPr id="29727" name="AutoShape 31"/>
          <p:cNvSpPr>
            <a:spLocks noChangeArrowheads="1"/>
          </p:cNvSpPr>
          <p:nvPr/>
        </p:nvSpPr>
        <p:spPr bwMode="auto">
          <a:xfrm>
            <a:off x="4356100" y="2349500"/>
            <a:ext cx="2592388" cy="431800"/>
          </a:xfrm>
          <a:prstGeom prst="wedgeRectCallout">
            <a:avLst>
              <a:gd name="adj1" fmla="val -50491"/>
              <a:gd name="adj2" fmla="val 284190"/>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流れが速くなっている！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9729"/>
                                        </p:tgtEl>
                                        <p:attrNameLst>
                                          <p:attrName>style.visibility</p:attrName>
                                        </p:attrNameLst>
                                      </p:cBhvr>
                                      <p:to>
                                        <p:strVal val="visible"/>
                                      </p:to>
                                    </p:set>
                                    <p:animEffect transition="in" filter="blinds(horizontal)">
                                      <p:cBhvr>
                                        <p:cTn id="7" dur="500"/>
                                        <p:tgtEl>
                                          <p:spTgt spid="297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9725"/>
                                        </p:tgtEl>
                                        <p:attrNameLst>
                                          <p:attrName>style.visibility</p:attrName>
                                        </p:attrNameLst>
                                      </p:cBhvr>
                                      <p:to>
                                        <p:strVal val="visible"/>
                                      </p:to>
                                    </p:set>
                                    <p:animEffect transition="in" filter="blinds(horizontal)">
                                      <p:cBhvr>
                                        <p:cTn id="12" dur="500"/>
                                        <p:tgtEl>
                                          <p:spTgt spid="297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9728"/>
                                        </p:tgtEl>
                                        <p:attrNameLst>
                                          <p:attrName>style.visibility</p:attrName>
                                        </p:attrNameLst>
                                      </p:cBhvr>
                                      <p:to>
                                        <p:strVal val="visible"/>
                                      </p:to>
                                    </p:set>
                                    <p:animEffect transition="in" filter="blinds(horizontal)">
                                      <p:cBhvr>
                                        <p:cTn id="17" dur="500"/>
                                        <p:tgtEl>
                                          <p:spTgt spid="2972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9727"/>
                                        </p:tgtEl>
                                        <p:attrNameLst>
                                          <p:attrName>style.visibility</p:attrName>
                                        </p:attrNameLst>
                                      </p:cBhvr>
                                      <p:to>
                                        <p:strVal val="visible"/>
                                      </p:to>
                                    </p:set>
                                    <p:animEffect transition="in" filter="blinds(horizontal)">
                                      <p:cBhvr>
                                        <p:cTn id="22" dur="500"/>
                                        <p:tgtEl>
                                          <p:spTgt spid="297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25" grpId="0" animBg="1"/>
      <p:bldP spid="2972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250825" y="3213100"/>
            <a:ext cx="8569325" cy="1368425"/>
          </a:xfrm>
          <a:prstGeom prst="rect">
            <a:avLst/>
          </a:prstGeom>
          <a:solidFill>
            <a:srgbClr val="CCFFCC">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5603" name="Rectangle 5"/>
          <p:cNvSpPr>
            <a:spLocks noGrp="1" noChangeArrowheads="1"/>
          </p:cNvSpPr>
          <p:nvPr>
            <p:ph type="title"/>
          </p:nvPr>
        </p:nvSpPr>
        <p:spPr>
          <a:xfrm>
            <a:off x="107950" y="44450"/>
            <a:ext cx="8964613" cy="1143000"/>
          </a:xfrm>
        </p:spPr>
        <p:txBody>
          <a:bodyPr/>
          <a:lstStyle/>
          <a:p>
            <a:pPr eaLnBrk="1" hangingPunct="1"/>
            <a:r>
              <a:rPr lang="ja-JP" altLang="en-US" sz="4000" smtClean="0"/>
              <a:t>ベルヌーイの定理</a:t>
            </a:r>
            <a:r>
              <a:rPr lang="ja-JP" altLang="en-US" sz="3600" smtClean="0"/>
              <a:t>（流体のエネルギ保存則）</a:t>
            </a:r>
          </a:p>
        </p:txBody>
      </p:sp>
      <p:sp>
        <p:nvSpPr>
          <p:cNvPr id="25604" name="Rectangle 6"/>
          <p:cNvSpPr>
            <a:spLocks noChangeArrowheads="1"/>
          </p:cNvSpPr>
          <p:nvPr/>
        </p:nvSpPr>
        <p:spPr bwMode="auto">
          <a:xfrm>
            <a:off x="250825" y="4581525"/>
            <a:ext cx="8569325" cy="1368425"/>
          </a:xfrm>
          <a:prstGeom prst="rect">
            <a:avLst/>
          </a:prstGeom>
          <a:solidFill>
            <a:schemeClr val="accent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25605" name="Group 7"/>
          <p:cNvGrpSpPr>
            <a:grpSpLocks/>
          </p:cNvGrpSpPr>
          <p:nvPr/>
        </p:nvGrpSpPr>
        <p:grpSpPr bwMode="auto">
          <a:xfrm>
            <a:off x="3203575" y="4221163"/>
            <a:ext cx="3097213" cy="569912"/>
            <a:chOff x="-2246" y="2614"/>
            <a:chExt cx="1951" cy="359"/>
          </a:xfrm>
        </p:grpSpPr>
        <p:sp>
          <p:nvSpPr>
            <p:cNvPr id="25627" name="Freeform 8"/>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25628" name="Arc 9"/>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25629" name="Arc 10"/>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25630" name="Line 11"/>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5631" name="Arc 12"/>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25606" name="Line 13"/>
          <p:cNvSpPr>
            <a:spLocks noChangeShapeType="1"/>
          </p:cNvSpPr>
          <p:nvPr/>
        </p:nvSpPr>
        <p:spPr bwMode="auto">
          <a:xfrm>
            <a:off x="441325" y="4592638"/>
            <a:ext cx="71294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5607" name="AutoShape 15"/>
          <p:cNvSpPr>
            <a:spLocks noChangeArrowheads="1"/>
          </p:cNvSpPr>
          <p:nvPr/>
        </p:nvSpPr>
        <p:spPr bwMode="auto">
          <a:xfrm>
            <a:off x="323850" y="3573463"/>
            <a:ext cx="1223963" cy="2016125"/>
          </a:xfrm>
          <a:prstGeom prst="rightArrow">
            <a:avLst>
              <a:gd name="adj1" fmla="val 56222"/>
              <a:gd name="adj2" fmla="val 59014"/>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5608" name="Text Box 16"/>
          <p:cNvSpPr txBox="1">
            <a:spLocks noChangeArrowheads="1"/>
          </p:cNvSpPr>
          <p:nvPr/>
        </p:nvSpPr>
        <p:spPr bwMode="auto">
          <a:xfrm>
            <a:off x="323850" y="4365625"/>
            <a:ext cx="12969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流れ（風）</a:t>
            </a:r>
          </a:p>
        </p:txBody>
      </p:sp>
      <p:sp>
        <p:nvSpPr>
          <p:cNvPr id="25609" name="Text Box 31"/>
          <p:cNvSpPr txBox="1">
            <a:spLocks noChangeArrowheads="1"/>
          </p:cNvSpPr>
          <p:nvPr/>
        </p:nvSpPr>
        <p:spPr bwMode="auto">
          <a:xfrm>
            <a:off x="1476375" y="2420938"/>
            <a:ext cx="7343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速度エネルギ　＋　圧力エネルギ　　＝　一定</a:t>
            </a:r>
          </a:p>
        </p:txBody>
      </p:sp>
      <p:graphicFrame>
        <p:nvGraphicFramePr>
          <p:cNvPr id="25610" name="Object 34"/>
          <p:cNvGraphicFramePr>
            <a:graphicFrameLocks noGrp="1" noChangeAspect="1"/>
          </p:cNvGraphicFramePr>
          <p:nvPr>
            <p:ph sz="half" idx="2"/>
          </p:nvPr>
        </p:nvGraphicFramePr>
        <p:xfrm>
          <a:off x="1979613" y="981075"/>
          <a:ext cx="3751262" cy="1422400"/>
        </p:xfrm>
        <a:graphic>
          <a:graphicData uri="http://schemas.openxmlformats.org/presentationml/2006/ole">
            <mc:AlternateContent xmlns:mc="http://schemas.openxmlformats.org/markup-compatibility/2006">
              <mc:Choice xmlns:v="urn:schemas-microsoft-com:vml" Requires="v">
                <p:oleObj spid="_x0000_s25634" name="数式" r:id="rId4" imgW="1104900" imgH="419100" progId="Equation.3">
                  <p:embed/>
                </p:oleObj>
              </mc:Choice>
              <mc:Fallback>
                <p:oleObj name="数式" r:id="rId4" imgW="1104900" imgH="419100" progId="Equation.3">
                  <p:embed/>
                  <p:pic>
                    <p:nvPicPr>
                      <p:cNvPr id="0" name="Object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79613" y="981075"/>
                        <a:ext cx="3751262"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611" name="AutoShape 36"/>
          <p:cNvSpPr>
            <a:spLocks noChangeArrowheads="1"/>
          </p:cNvSpPr>
          <p:nvPr/>
        </p:nvSpPr>
        <p:spPr bwMode="auto">
          <a:xfrm>
            <a:off x="1763713" y="3500438"/>
            <a:ext cx="1223962" cy="1008062"/>
          </a:xfrm>
          <a:prstGeom prst="rightArrow">
            <a:avLst>
              <a:gd name="adj1" fmla="val 56222"/>
              <a:gd name="adj2" fmla="val 71653"/>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5612" name="AutoShape 37"/>
          <p:cNvSpPr>
            <a:spLocks noChangeArrowheads="1"/>
          </p:cNvSpPr>
          <p:nvPr/>
        </p:nvSpPr>
        <p:spPr bwMode="auto">
          <a:xfrm>
            <a:off x="1763713" y="4797425"/>
            <a:ext cx="1223962" cy="1008063"/>
          </a:xfrm>
          <a:prstGeom prst="rightArrow">
            <a:avLst>
              <a:gd name="adj1" fmla="val 56222"/>
              <a:gd name="adj2" fmla="val 71653"/>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5613" name="AutoShape 38"/>
          <p:cNvSpPr>
            <a:spLocks noChangeArrowheads="1"/>
          </p:cNvSpPr>
          <p:nvPr/>
        </p:nvSpPr>
        <p:spPr bwMode="auto">
          <a:xfrm>
            <a:off x="3348038" y="4797425"/>
            <a:ext cx="1223962" cy="1008063"/>
          </a:xfrm>
          <a:prstGeom prst="rightArrow">
            <a:avLst>
              <a:gd name="adj1" fmla="val 56222"/>
              <a:gd name="adj2" fmla="val 71653"/>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5614" name="AutoShape 39"/>
          <p:cNvSpPr>
            <a:spLocks noChangeArrowheads="1"/>
          </p:cNvSpPr>
          <p:nvPr/>
        </p:nvSpPr>
        <p:spPr bwMode="auto">
          <a:xfrm>
            <a:off x="7596188" y="3500438"/>
            <a:ext cx="1008062" cy="1008062"/>
          </a:xfrm>
          <a:prstGeom prst="rightArrow">
            <a:avLst>
              <a:gd name="adj1" fmla="val 56222"/>
              <a:gd name="adj2" fmla="val 59014"/>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5615" name="AutoShape 40"/>
          <p:cNvSpPr>
            <a:spLocks noChangeArrowheads="1"/>
          </p:cNvSpPr>
          <p:nvPr/>
        </p:nvSpPr>
        <p:spPr bwMode="auto">
          <a:xfrm>
            <a:off x="7019925" y="4797425"/>
            <a:ext cx="1008063" cy="1008063"/>
          </a:xfrm>
          <a:prstGeom prst="rightArrow">
            <a:avLst>
              <a:gd name="adj1" fmla="val 56222"/>
              <a:gd name="adj2" fmla="val 59014"/>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25616" name="Group 41"/>
          <p:cNvGrpSpPr>
            <a:grpSpLocks/>
          </p:cNvGrpSpPr>
          <p:nvPr/>
        </p:nvGrpSpPr>
        <p:grpSpPr bwMode="auto">
          <a:xfrm>
            <a:off x="3779838" y="3573463"/>
            <a:ext cx="3455987" cy="647700"/>
            <a:chOff x="2018" y="2251"/>
            <a:chExt cx="2041" cy="408"/>
          </a:xfrm>
        </p:grpSpPr>
        <p:sp>
          <p:nvSpPr>
            <p:cNvPr id="25625" name="AutoShape 42"/>
            <p:cNvSpPr>
              <a:spLocks noChangeArrowheads="1"/>
            </p:cNvSpPr>
            <p:nvPr/>
          </p:nvSpPr>
          <p:spPr bwMode="auto">
            <a:xfrm>
              <a:off x="2018" y="2251"/>
              <a:ext cx="1089" cy="317"/>
            </a:xfrm>
            <a:prstGeom prst="rightArrow">
              <a:avLst>
                <a:gd name="adj1" fmla="val 59315"/>
                <a:gd name="adj2" fmla="val 165659"/>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5626" name="AutoShape 43"/>
            <p:cNvSpPr>
              <a:spLocks noChangeArrowheads="1"/>
            </p:cNvSpPr>
            <p:nvPr/>
          </p:nvSpPr>
          <p:spPr bwMode="auto">
            <a:xfrm>
              <a:off x="3198" y="2251"/>
              <a:ext cx="861" cy="408"/>
            </a:xfrm>
            <a:prstGeom prst="rightArrow">
              <a:avLst>
                <a:gd name="adj1" fmla="val 59315"/>
                <a:gd name="adj2" fmla="val 101763"/>
              </a:avLst>
            </a:prstGeom>
            <a:solidFill>
              <a:srgbClr val="CC99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sp>
        <p:nvSpPr>
          <p:cNvPr id="25617" name="AutoShape 44"/>
          <p:cNvSpPr>
            <a:spLocks noChangeArrowheads="1"/>
          </p:cNvSpPr>
          <p:nvPr/>
        </p:nvSpPr>
        <p:spPr bwMode="auto">
          <a:xfrm>
            <a:off x="5076825" y="4797425"/>
            <a:ext cx="1223963" cy="1008063"/>
          </a:xfrm>
          <a:prstGeom prst="rightArrow">
            <a:avLst>
              <a:gd name="adj1" fmla="val 56222"/>
              <a:gd name="adj2" fmla="val 71653"/>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5618" name="Rectangle 60"/>
          <p:cNvSpPr>
            <a:spLocks noChangeArrowheads="1"/>
          </p:cNvSpPr>
          <p:nvPr/>
        </p:nvSpPr>
        <p:spPr bwMode="auto">
          <a:xfrm>
            <a:off x="34925" y="6477000"/>
            <a:ext cx="88931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800"/>
              <a:t>http://ja.wikipedia.org/wiki/%E3%83%99%E3%83%AB%E3%83%8C%E3%83%BC%E3%82%A4%E3%81%AE%E5%AE%9A%E7%90%86#.E6.8F.9A.E5.8A.9B.E3.81.A8.E3.83.99.E3.83.AB.E3.83.8C.E3.83.BC.E3.82.A4.E3.81.AE.E5.AE.9A.E7.90.86</a:t>
            </a:r>
            <a:endParaRPr lang="ja-JP" altLang="en-US" sz="800"/>
          </a:p>
        </p:txBody>
      </p:sp>
      <p:sp>
        <p:nvSpPr>
          <p:cNvPr id="25619" name="Text Box 61"/>
          <p:cNvSpPr txBox="1">
            <a:spLocks noChangeArrowheads="1"/>
          </p:cNvSpPr>
          <p:nvPr/>
        </p:nvSpPr>
        <p:spPr bwMode="auto">
          <a:xfrm>
            <a:off x="0" y="6165850"/>
            <a:ext cx="7019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注）ベルヌーイの定理だけでは翼型と揚力の説明は不足しています</a:t>
            </a:r>
          </a:p>
        </p:txBody>
      </p:sp>
      <p:sp>
        <p:nvSpPr>
          <p:cNvPr id="25620" name="Line 62"/>
          <p:cNvSpPr>
            <a:spLocks noChangeShapeType="1"/>
          </p:cNvSpPr>
          <p:nvPr/>
        </p:nvSpPr>
        <p:spPr bwMode="auto">
          <a:xfrm>
            <a:off x="3995738" y="3213100"/>
            <a:ext cx="0" cy="1008063"/>
          </a:xfrm>
          <a:prstGeom prst="line">
            <a:avLst/>
          </a:prstGeom>
          <a:noFill/>
          <a:ln w="28575">
            <a:solidFill>
              <a:srgbClr val="FF0000"/>
            </a:solidFill>
            <a:prstDash val="dash"/>
            <a:round/>
            <a:headEnd type="arrow" w="lg" len="lg"/>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21" name="Line 63"/>
          <p:cNvSpPr>
            <a:spLocks noChangeShapeType="1"/>
          </p:cNvSpPr>
          <p:nvPr/>
        </p:nvSpPr>
        <p:spPr bwMode="auto">
          <a:xfrm>
            <a:off x="3995738" y="4652963"/>
            <a:ext cx="0" cy="1296987"/>
          </a:xfrm>
          <a:prstGeom prst="line">
            <a:avLst/>
          </a:prstGeom>
          <a:noFill/>
          <a:ln w="28575">
            <a:solidFill>
              <a:schemeClr val="tx1"/>
            </a:solidFill>
            <a:prstDash val="dash"/>
            <a:round/>
            <a:headEnd type="stealth"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22" name="Line 64"/>
          <p:cNvSpPr>
            <a:spLocks noChangeShapeType="1"/>
          </p:cNvSpPr>
          <p:nvPr/>
        </p:nvSpPr>
        <p:spPr bwMode="auto">
          <a:xfrm>
            <a:off x="3132138" y="3213100"/>
            <a:ext cx="0" cy="1296988"/>
          </a:xfrm>
          <a:prstGeom prst="line">
            <a:avLst/>
          </a:prstGeom>
          <a:noFill/>
          <a:ln w="28575">
            <a:solidFill>
              <a:schemeClr val="tx1"/>
            </a:solidFill>
            <a:prstDash val="dash"/>
            <a:round/>
            <a:headEnd type="stealth"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23" name="Line 65"/>
          <p:cNvSpPr>
            <a:spLocks noChangeShapeType="1"/>
          </p:cNvSpPr>
          <p:nvPr/>
        </p:nvSpPr>
        <p:spPr bwMode="auto">
          <a:xfrm>
            <a:off x="3132138" y="4640263"/>
            <a:ext cx="0" cy="1296987"/>
          </a:xfrm>
          <a:prstGeom prst="line">
            <a:avLst/>
          </a:prstGeom>
          <a:noFill/>
          <a:ln w="28575">
            <a:solidFill>
              <a:schemeClr val="tx1"/>
            </a:solidFill>
            <a:prstDash val="dash"/>
            <a:round/>
            <a:headEnd type="stealth"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24" name="正方形/長方形 30"/>
          <p:cNvSpPr>
            <a:spLocks noChangeArrowheads="1"/>
          </p:cNvSpPr>
          <p:nvPr/>
        </p:nvSpPr>
        <p:spPr bwMode="auto">
          <a:xfrm>
            <a:off x="6592888" y="1960563"/>
            <a:ext cx="2066925"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i="1"/>
              <a:t>V</a:t>
            </a:r>
            <a:r>
              <a:rPr lang="ja-JP" altLang="en-US"/>
              <a:t>：流速</a:t>
            </a:r>
            <a:r>
              <a:rPr lang="en-US" altLang="ja-JP"/>
              <a:t>[m/s]</a:t>
            </a:r>
          </a:p>
          <a:p>
            <a:r>
              <a:rPr lang="en-US" altLang="ja-JP" i="1"/>
              <a:t>p</a:t>
            </a:r>
            <a:r>
              <a:rPr lang="ja-JP" altLang="en-US"/>
              <a:t>：圧力</a:t>
            </a:r>
            <a:r>
              <a:rPr lang="en-US" altLang="ja-JP"/>
              <a:t>[Pa]</a:t>
            </a:r>
          </a:p>
          <a:p>
            <a:r>
              <a:rPr lang="el-GR" altLang="ja-JP" i="1"/>
              <a:t>ρ</a:t>
            </a:r>
            <a:r>
              <a:rPr lang="ja-JP" altLang="el-GR"/>
              <a:t>：</a:t>
            </a:r>
            <a:r>
              <a:rPr lang="ja-JP" altLang="en-US"/>
              <a:t>空気密度</a:t>
            </a:r>
            <a:r>
              <a:rPr lang="en-US" altLang="ja-JP"/>
              <a:t>[kg/m</a:t>
            </a:r>
            <a:r>
              <a:rPr lang="en-US" altLang="ja-JP" baseline="30000"/>
              <a:t>3</a:t>
            </a:r>
            <a:r>
              <a:rPr lang="en-US" altLang="ja-JP"/>
              <a:t>]</a:t>
            </a:r>
            <a:endParaRPr lang="ja-JP"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250825" y="3213100"/>
            <a:ext cx="8569325" cy="1368425"/>
          </a:xfrm>
          <a:prstGeom prst="rect">
            <a:avLst/>
          </a:prstGeom>
          <a:solidFill>
            <a:srgbClr val="CCFFCC">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7651" name="Text Box 3"/>
          <p:cNvSpPr txBox="1">
            <a:spLocks noChangeArrowheads="1"/>
          </p:cNvSpPr>
          <p:nvPr/>
        </p:nvSpPr>
        <p:spPr bwMode="auto">
          <a:xfrm>
            <a:off x="6729413" y="2830513"/>
            <a:ext cx="18716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遠　</a:t>
            </a:r>
            <a:r>
              <a:rPr lang="en-US" altLang="ja-JP" sz="1800"/>
              <a:t>V=0[m/s]</a:t>
            </a:r>
          </a:p>
        </p:txBody>
      </p:sp>
      <p:sp>
        <p:nvSpPr>
          <p:cNvPr id="27652" name="Text Box 4"/>
          <p:cNvSpPr txBox="1">
            <a:spLocks noChangeArrowheads="1"/>
          </p:cNvSpPr>
          <p:nvPr/>
        </p:nvSpPr>
        <p:spPr bwMode="auto">
          <a:xfrm>
            <a:off x="6804025" y="5888038"/>
            <a:ext cx="18716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a:t>
            </a:r>
            <a:r>
              <a:rPr lang="ja-JP" altLang="en-US" sz="1800"/>
              <a:t>遠　</a:t>
            </a:r>
            <a:r>
              <a:rPr lang="en-US" altLang="ja-JP" sz="1800"/>
              <a:t>V=0[m/s]</a:t>
            </a:r>
          </a:p>
        </p:txBody>
      </p:sp>
      <p:sp>
        <p:nvSpPr>
          <p:cNvPr id="27653" name="Rectangle 6"/>
          <p:cNvSpPr>
            <a:spLocks noChangeArrowheads="1"/>
          </p:cNvSpPr>
          <p:nvPr/>
        </p:nvSpPr>
        <p:spPr bwMode="auto">
          <a:xfrm>
            <a:off x="250825" y="4581525"/>
            <a:ext cx="8569325" cy="1368425"/>
          </a:xfrm>
          <a:prstGeom prst="rect">
            <a:avLst/>
          </a:prstGeom>
          <a:solidFill>
            <a:schemeClr val="accent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27654" name="Group 7"/>
          <p:cNvGrpSpPr>
            <a:grpSpLocks/>
          </p:cNvGrpSpPr>
          <p:nvPr/>
        </p:nvGrpSpPr>
        <p:grpSpPr bwMode="auto">
          <a:xfrm>
            <a:off x="3203575" y="4221163"/>
            <a:ext cx="3097213" cy="569912"/>
            <a:chOff x="-2246" y="2614"/>
            <a:chExt cx="1951" cy="359"/>
          </a:xfrm>
        </p:grpSpPr>
        <p:sp>
          <p:nvSpPr>
            <p:cNvPr id="27685" name="Freeform 8"/>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27686" name="Arc 9"/>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27687" name="Arc 10"/>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27688" name="Line 11"/>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7689" name="Arc 12"/>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27655" name="Line 13"/>
          <p:cNvSpPr>
            <a:spLocks noChangeShapeType="1"/>
          </p:cNvSpPr>
          <p:nvPr/>
        </p:nvSpPr>
        <p:spPr bwMode="auto">
          <a:xfrm>
            <a:off x="441325" y="4592638"/>
            <a:ext cx="71294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7656" name="AutoShape 14"/>
          <p:cNvSpPr>
            <a:spLocks noChangeArrowheads="1"/>
          </p:cNvSpPr>
          <p:nvPr/>
        </p:nvSpPr>
        <p:spPr bwMode="auto">
          <a:xfrm>
            <a:off x="323850" y="3573463"/>
            <a:ext cx="1223963" cy="2016125"/>
          </a:xfrm>
          <a:prstGeom prst="rightArrow">
            <a:avLst>
              <a:gd name="adj1" fmla="val 56222"/>
              <a:gd name="adj2" fmla="val 59014"/>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7657" name="Text Box 15"/>
          <p:cNvSpPr txBox="1">
            <a:spLocks noChangeArrowheads="1"/>
          </p:cNvSpPr>
          <p:nvPr/>
        </p:nvSpPr>
        <p:spPr bwMode="auto">
          <a:xfrm>
            <a:off x="323850" y="4365625"/>
            <a:ext cx="12969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流れ（風）</a:t>
            </a:r>
          </a:p>
        </p:txBody>
      </p:sp>
      <p:sp>
        <p:nvSpPr>
          <p:cNvPr id="27658" name="AutoShape 16"/>
          <p:cNvSpPr>
            <a:spLocks noChangeArrowheads="1"/>
          </p:cNvSpPr>
          <p:nvPr/>
        </p:nvSpPr>
        <p:spPr bwMode="auto">
          <a:xfrm>
            <a:off x="1547813" y="3500438"/>
            <a:ext cx="1223962" cy="1008062"/>
          </a:xfrm>
          <a:prstGeom prst="rightArrow">
            <a:avLst>
              <a:gd name="adj1" fmla="val 56222"/>
              <a:gd name="adj2" fmla="val 71653"/>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7659" name="AutoShape 17"/>
          <p:cNvSpPr>
            <a:spLocks noChangeArrowheads="1"/>
          </p:cNvSpPr>
          <p:nvPr/>
        </p:nvSpPr>
        <p:spPr bwMode="auto">
          <a:xfrm>
            <a:off x="1547813" y="4797425"/>
            <a:ext cx="1223962" cy="1008063"/>
          </a:xfrm>
          <a:prstGeom prst="rightArrow">
            <a:avLst>
              <a:gd name="adj1" fmla="val 56222"/>
              <a:gd name="adj2" fmla="val 71653"/>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7660" name="AutoShape 20"/>
          <p:cNvSpPr>
            <a:spLocks noChangeArrowheads="1"/>
          </p:cNvSpPr>
          <p:nvPr/>
        </p:nvSpPr>
        <p:spPr bwMode="auto">
          <a:xfrm>
            <a:off x="7524750" y="3500438"/>
            <a:ext cx="1008063" cy="1008062"/>
          </a:xfrm>
          <a:prstGeom prst="rightArrow">
            <a:avLst>
              <a:gd name="adj1" fmla="val 56222"/>
              <a:gd name="adj2" fmla="val 59014"/>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7661" name="AutoShape 21"/>
          <p:cNvSpPr>
            <a:spLocks noChangeArrowheads="1"/>
          </p:cNvSpPr>
          <p:nvPr/>
        </p:nvSpPr>
        <p:spPr bwMode="auto">
          <a:xfrm>
            <a:off x="7019925" y="4797425"/>
            <a:ext cx="1008063" cy="1008063"/>
          </a:xfrm>
          <a:prstGeom prst="rightArrow">
            <a:avLst>
              <a:gd name="adj1" fmla="val 56222"/>
              <a:gd name="adj2" fmla="val 59014"/>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7662" name="Text Box 26"/>
          <p:cNvSpPr txBox="1">
            <a:spLocks noChangeArrowheads="1"/>
          </p:cNvSpPr>
          <p:nvPr/>
        </p:nvSpPr>
        <p:spPr bwMode="auto">
          <a:xfrm>
            <a:off x="4211638" y="3500438"/>
            <a:ext cx="2376487"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a:t>圧力　低い</a:t>
            </a:r>
          </a:p>
        </p:txBody>
      </p:sp>
      <p:sp>
        <p:nvSpPr>
          <p:cNvPr id="27663" name="Text Box 27"/>
          <p:cNvSpPr txBox="1">
            <a:spLocks noChangeArrowheads="1"/>
          </p:cNvSpPr>
          <p:nvPr/>
        </p:nvSpPr>
        <p:spPr bwMode="auto">
          <a:xfrm>
            <a:off x="3924300" y="5011738"/>
            <a:ext cx="324008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a:t>圧力　</a:t>
            </a:r>
            <a:r>
              <a:rPr lang="ja-JP" altLang="en-US" sz="2000"/>
              <a:t>（高い　そのまま）</a:t>
            </a:r>
          </a:p>
        </p:txBody>
      </p:sp>
      <p:grpSp>
        <p:nvGrpSpPr>
          <p:cNvPr id="104482" name="Group 34"/>
          <p:cNvGrpSpPr>
            <a:grpSpLocks/>
          </p:cNvGrpSpPr>
          <p:nvPr/>
        </p:nvGrpSpPr>
        <p:grpSpPr bwMode="auto">
          <a:xfrm>
            <a:off x="3851275" y="2925763"/>
            <a:ext cx="2305050" cy="1557337"/>
            <a:chOff x="2426" y="1843"/>
            <a:chExt cx="1452" cy="981"/>
          </a:xfrm>
        </p:grpSpPr>
        <p:sp>
          <p:nvSpPr>
            <p:cNvPr id="27683" name="AutoShape 29"/>
            <p:cNvSpPr>
              <a:spLocks noChangeArrowheads="1"/>
            </p:cNvSpPr>
            <p:nvPr/>
          </p:nvSpPr>
          <p:spPr bwMode="auto">
            <a:xfrm>
              <a:off x="2426" y="1843"/>
              <a:ext cx="272" cy="981"/>
            </a:xfrm>
            <a:prstGeom prst="upArrow">
              <a:avLst>
                <a:gd name="adj1" fmla="val 50000"/>
                <a:gd name="adj2" fmla="val 95859"/>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7684" name="AutoShape 30"/>
            <p:cNvSpPr>
              <a:spLocks noChangeArrowheads="1"/>
            </p:cNvSpPr>
            <p:nvPr/>
          </p:nvSpPr>
          <p:spPr bwMode="auto">
            <a:xfrm>
              <a:off x="3061" y="1888"/>
              <a:ext cx="817" cy="272"/>
            </a:xfrm>
            <a:prstGeom prst="wedgeRectCallout">
              <a:avLst>
                <a:gd name="adj1" fmla="val -101898"/>
                <a:gd name="adj2" fmla="val 77574"/>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solidFill>
                    <a:srgbClr val="FF0000"/>
                  </a:solidFill>
                </a:rPr>
                <a:t>揚力　</a:t>
              </a:r>
              <a:r>
                <a:rPr lang="en-US" altLang="ja-JP" sz="2400">
                  <a:solidFill>
                    <a:srgbClr val="FF0000"/>
                  </a:solidFill>
                </a:rPr>
                <a:t>L</a:t>
              </a:r>
            </a:p>
          </p:txBody>
        </p:sp>
      </p:grpSp>
      <p:sp>
        <p:nvSpPr>
          <p:cNvPr id="104481" name="Text Box 33"/>
          <p:cNvSpPr txBox="1">
            <a:spLocks noChangeArrowheads="1"/>
          </p:cNvSpPr>
          <p:nvPr/>
        </p:nvSpPr>
        <p:spPr bwMode="auto">
          <a:xfrm>
            <a:off x="34925" y="6345238"/>
            <a:ext cx="92884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2000"/>
              <a:t>翼型背面（上面）で速い流れをつくりだし→圧力を低くして、引張りあげる→揚力</a:t>
            </a:r>
          </a:p>
        </p:txBody>
      </p:sp>
      <p:sp>
        <p:nvSpPr>
          <p:cNvPr id="27666" name="Rectangle 36"/>
          <p:cNvSpPr>
            <a:spLocks noChangeArrowheads="1"/>
          </p:cNvSpPr>
          <p:nvPr/>
        </p:nvSpPr>
        <p:spPr bwMode="auto">
          <a:xfrm>
            <a:off x="107950" y="44450"/>
            <a:ext cx="89646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4000">
                <a:solidFill>
                  <a:schemeClr val="tx2"/>
                </a:solidFill>
              </a:rPr>
              <a:t>ベルヌーイの定理</a:t>
            </a:r>
            <a:r>
              <a:rPr lang="ja-JP" altLang="en-US" sz="3600">
                <a:solidFill>
                  <a:schemeClr val="tx2"/>
                </a:solidFill>
              </a:rPr>
              <a:t>（流体のエネルギ保存則）</a:t>
            </a:r>
          </a:p>
        </p:txBody>
      </p:sp>
      <p:sp>
        <p:nvSpPr>
          <p:cNvPr id="27667" name="Text Box 40"/>
          <p:cNvSpPr txBox="1">
            <a:spLocks noChangeArrowheads="1"/>
          </p:cNvSpPr>
          <p:nvPr/>
        </p:nvSpPr>
        <p:spPr bwMode="auto">
          <a:xfrm>
            <a:off x="250825" y="2420938"/>
            <a:ext cx="7343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速度エネルギ　＋　圧力エネルギ　　＝　一定</a:t>
            </a:r>
          </a:p>
        </p:txBody>
      </p:sp>
      <p:sp>
        <p:nvSpPr>
          <p:cNvPr id="27668" name="Line 68"/>
          <p:cNvSpPr>
            <a:spLocks noChangeShapeType="1"/>
          </p:cNvSpPr>
          <p:nvPr/>
        </p:nvSpPr>
        <p:spPr bwMode="auto">
          <a:xfrm>
            <a:off x="3924300" y="3213100"/>
            <a:ext cx="0" cy="1008063"/>
          </a:xfrm>
          <a:prstGeom prst="line">
            <a:avLst/>
          </a:prstGeom>
          <a:noFill/>
          <a:ln w="28575">
            <a:solidFill>
              <a:srgbClr val="FF0000"/>
            </a:solidFill>
            <a:prstDash val="dash"/>
            <a:round/>
            <a:headEnd type="arrow" w="lg" len="lg"/>
            <a:tailEnd type="arrow"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69" name="Line 69"/>
          <p:cNvSpPr>
            <a:spLocks noChangeShapeType="1"/>
          </p:cNvSpPr>
          <p:nvPr/>
        </p:nvSpPr>
        <p:spPr bwMode="auto">
          <a:xfrm>
            <a:off x="3924300" y="4652963"/>
            <a:ext cx="0" cy="1296987"/>
          </a:xfrm>
          <a:prstGeom prst="line">
            <a:avLst/>
          </a:prstGeom>
          <a:noFill/>
          <a:ln w="28575">
            <a:solidFill>
              <a:schemeClr val="tx1"/>
            </a:solidFill>
            <a:prstDash val="dash"/>
            <a:round/>
            <a:headEnd type="stealth"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70" name="Line 70"/>
          <p:cNvSpPr>
            <a:spLocks noChangeShapeType="1"/>
          </p:cNvSpPr>
          <p:nvPr/>
        </p:nvSpPr>
        <p:spPr bwMode="auto">
          <a:xfrm>
            <a:off x="3132138" y="3213100"/>
            <a:ext cx="0" cy="1296988"/>
          </a:xfrm>
          <a:prstGeom prst="line">
            <a:avLst/>
          </a:prstGeom>
          <a:noFill/>
          <a:ln w="28575">
            <a:solidFill>
              <a:schemeClr val="tx1"/>
            </a:solidFill>
            <a:prstDash val="dash"/>
            <a:round/>
            <a:headEnd type="stealth"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71" name="Line 71"/>
          <p:cNvSpPr>
            <a:spLocks noChangeShapeType="1"/>
          </p:cNvSpPr>
          <p:nvPr/>
        </p:nvSpPr>
        <p:spPr bwMode="auto">
          <a:xfrm>
            <a:off x="3132138" y="4640263"/>
            <a:ext cx="0" cy="1296987"/>
          </a:xfrm>
          <a:prstGeom prst="line">
            <a:avLst/>
          </a:prstGeom>
          <a:noFill/>
          <a:ln w="28575">
            <a:solidFill>
              <a:schemeClr val="tx1"/>
            </a:solidFill>
            <a:prstDash val="dash"/>
            <a:round/>
            <a:headEnd type="stealth"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7672" name="Text Box 72"/>
          <p:cNvSpPr txBox="1">
            <a:spLocks noChangeArrowheads="1"/>
          </p:cNvSpPr>
          <p:nvPr/>
        </p:nvSpPr>
        <p:spPr bwMode="auto">
          <a:xfrm>
            <a:off x="2700338" y="3494088"/>
            <a:ext cx="5762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i="1"/>
              <a:t>p</a:t>
            </a:r>
            <a:r>
              <a:rPr lang="en-US" altLang="ja-JP" sz="1800" baseline="-25000"/>
              <a:t>1</a:t>
            </a:r>
          </a:p>
        </p:txBody>
      </p:sp>
      <p:sp>
        <p:nvSpPr>
          <p:cNvPr id="27673" name="Text Box 73"/>
          <p:cNvSpPr txBox="1">
            <a:spLocks noChangeArrowheads="1"/>
          </p:cNvSpPr>
          <p:nvPr/>
        </p:nvSpPr>
        <p:spPr bwMode="auto">
          <a:xfrm>
            <a:off x="3492500" y="3357563"/>
            <a:ext cx="5762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i="1"/>
              <a:t>p</a:t>
            </a:r>
            <a:r>
              <a:rPr lang="en-US" altLang="ja-JP" sz="1800" baseline="-25000"/>
              <a:t>2</a:t>
            </a:r>
          </a:p>
        </p:txBody>
      </p:sp>
      <p:sp>
        <p:nvSpPr>
          <p:cNvPr id="27674" name="Text Box 74"/>
          <p:cNvSpPr txBox="1">
            <a:spLocks noChangeArrowheads="1"/>
          </p:cNvSpPr>
          <p:nvPr/>
        </p:nvSpPr>
        <p:spPr bwMode="auto">
          <a:xfrm>
            <a:off x="2700338" y="3860800"/>
            <a:ext cx="5762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i="1"/>
              <a:t>V</a:t>
            </a:r>
            <a:r>
              <a:rPr lang="en-US" altLang="ja-JP" sz="1800" baseline="-25000"/>
              <a:t>1</a:t>
            </a:r>
          </a:p>
        </p:txBody>
      </p:sp>
      <p:sp>
        <p:nvSpPr>
          <p:cNvPr id="27675" name="Text Box 75"/>
          <p:cNvSpPr txBox="1">
            <a:spLocks noChangeArrowheads="1"/>
          </p:cNvSpPr>
          <p:nvPr/>
        </p:nvSpPr>
        <p:spPr bwMode="auto">
          <a:xfrm>
            <a:off x="3490913" y="3716338"/>
            <a:ext cx="5762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i="1"/>
              <a:t>V</a:t>
            </a:r>
            <a:r>
              <a:rPr lang="en-US" altLang="ja-JP" sz="1800" baseline="-25000"/>
              <a:t>2</a:t>
            </a:r>
          </a:p>
        </p:txBody>
      </p:sp>
      <p:sp>
        <p:nvSpPr>
          <p:cNvPr id="27676" name="Text Box 76"/>
          <p:cNvSpPr txBox="1">
            <a:spLocks noChangeArrowheads="1"/>
          </p:cNvSpPr>
          <p:nvPr/>
        </p:nvSpPr>
        <p:spPr bwMode="auto">
          <a:xfrm>
            <a:off x="2700338" y="4862513"/>
            <a:ext cx="5762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i="1"/>
              <a:t>p</a:t>
            </a:r>
            <a:r>
              <a:rPr lang="en-US" altLang="ja-JP" sz="1800" baseline="-25000"/>
              <a:t>1</a:t>
            </a:r>
          </a:p>
        </p:txBody>
      </p:sp>
      <p:sp>
        <p:nvSpPr>
          <p:cNvPr id="27677" name="Text Box 77"/>
          <p:cNvSpPr txBox="1">
            <a:spLocks noChangeArrowheads="1"/>
          </p:cNvSpPr>
          <p:nvPr/>
        </p:nvSpPr>
        <p:spPr bwMode="auto">
          <a:xfrm>
            <a:off x="2700338" y="5229225"/>
            <a:ext cx="5762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i="1"/>
              <a:t>V</a:t>
            </a:r>
            <a:r>
              <a:rPr lang="en-US" altLang="ja-JP" sz="1800" baseline="-25000"/>
              <a:t>1</a:t>
            </a:r>
          </a:p>
        </p:txBody>
      </p:sp>
      <p:sp>
        <p:nvSpPr>
          <p:cNvPr id="27678" name="Text Box 78"/>
          <p:cNvSpPr txBox="1">
            <a:spLocks noChangeArrowheads="1"/>
          </p:cNvSpPr>
          <p:nvPr/>
        </p:nvSpPr>
        <p:spPr bwMode="auto">
          <a:xfrm>
            <a:off x="3490913" y="4941888"/>
            <a:ext cx="5762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i="1"/>
              <a:t>p</a:t>
            </a:r>
            <a:r>
              <a:rPr lang="en-US" altLang="ja-JP" sz="1800" baseline="-25000"/>
              <a:t>1</a:t>
            </a:r>
          </a:p>
        </p:txBody>
      </p:sp>
      <p:sp>
        <p:nvSpPr>
          <p:cNvPr id="27679" name="Text Box 79"/>
          <p:cNvSpPr txBox="1">
            <a:spLocks noChangeArrowheads="1"/>
          </p:cNvSpPr>
          <p:nvPr/>
        </p:nvSpPr>
        <p:spPr bwMode="auto">
          <a:xfrm>
            <a:off x="3490913" y="5308600"/>
            <a:ext cx="5762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i="1"/>
              <a:t>V</a:t>
            </a:r>
            <a:r>
              <a:rPr lang="en-US" altLang="ja-JP" sz="1800" baseline="-25000"/>
              <a:t>1</a:t>
            </a:r>
          </a:p>
        </p:txBody>
      </p:sp>
      <p:graphicFrame>
        <p:nvGraphicFramePr>
          <p:cNvPr id="27680" name="Object 80"/>
          <p:cNvGraphicFramePr>
            <a:graphicFrameLocks noChangeAspect="1"/>
          </p:cNvGraphicFramePr>
          <p:nvPr/>
        </p:nvGraphicFramePr>
        <p:xfrm>
          <a:off x="392113" y="925513"/>
          <a:ext cx="6918325" cy="1501775"/>
        </p:xfrm>
        <a:graphic>
          <a:graphicData uri="http://schemas.openxmlformats.org/presentationml/2006/ole">
            <mc:AlternateContent xmlns:mc="http://schemas.openxmlformats.org/markup-compatibility/2006">
              <mc:Choice xmlns:v="urn:schemas-microsoft-com:vml" Requires="v">
                <p:oleObj spid="_x0000_s27692" name="数式" r:id="rId4" imgW="1930400" imgH="419100" progId="Equation.3">
                  <p:embed/>
                </p:oleObj>
              </mc:Choice>
              <mc:Fallback>
                <p:oleObj name="数式" r:id="rId4" imgW="1930400" imgH="419100" progId="Equation.3">
                  <p:embed/>
                  <p:pic>
                    <p:nvPicPr>
                      <p:cNvPr id="0" name="Object 8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2113" y="925513"/>
                        <a:ext cx="6918325" cy="1501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7681" name="Text Box 81"/>
          <p:cNvSpPr txBox="1">
            <a:spLocks noChangeArrowheads="1"/>
          </p:cNvSpPr>
          <p:nvPr/>
        </p:nvSpPr>
        <p:spPr bwMode="auto">
          <a:xfrm>
            <a:off x="3095625" y="5845175"/>
            <a:ext cx="1582738"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2400" i="1"/>
              <a:t>p</a:t>
            </a:r>
            <a:r>
              <a:rPr lang="en-US" altLang="ja-JP" sz="2400" baseline="-25000"/>
              <a:t>1</a:t>
            </a:r>
            <a:r>
              <a:rPr lang="en-US" altLang="ja-JP" sz="2400"/>
              <a:t>&gt;</a:t>
            </a:r>
            <a:r>
              <a:rPr lang="en-US" altLang="ja-JP" sz="2400" i="1"/>
              <a:t>p</a:t>
            </a:r>
            <a:r>
              <a:rPr lang="en-US" altLang="ja-JP" sz="2400" baseline="-25000"/>
              <a:t>2</a:t>
            </a:r>
          </a:p>
        </p:txBody>
      </p:sp>
      <p:sp>
        <p:nvSpPr>
          <p:cNvPr id="27682" name="正方形/長方形 40"/>
          <p:cNvSpPr>
            <a:spLocks noChangeArrowheads="1"/>
          </p:cNvSpPr>
          <p:nvPr/>
        </p:nvSpPr>
        <p:spPr bwMode="auto">
          <a:xfrm>
            <a:off x="6580188" y="1952625"/>
            <a:ext cx="246856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600" i="1"/>
              <a:t>V</a:t>
            </a:r>
            <a:r>
              <a:rPr lang="en-US" altLang="ja-JP" sz="1600" i="1" baseline="-25000"/>
              <a:t>1</a:t>
            </a:r>
            <a:r>
              <a:rPr lang="ja-JP" altLang="en-US" sz="1600" i="1"/>
              <a:t>，</a:t>
            </a:r>
            <a:r>
              <a:rPr lang="en-US" altLang="ja-JP" sz="1600" i="1"/>
              <a:t>V</a:t>
            </a:r>
            <a:r>
              <a:rPr lang="en-US" altLang="ja-JP" sz="1600" i="1" baseline="-25000"/>
              <a:t>2</a:t>
            </a:r>
            <a:r>
              <a:rPr lang="ja-JP" altLang="en-US" sz="1600"/>
              <a:t>：測定位置での流速</a:t>
            </a:r>
            <a:endParaRPr lang="en-US" altLang="ja-JP" sz="1600"/>
          </a:p>
          <a:p>
            <a:r>
              <a:rPr lang="en-US" altLang="ja-JP" sz="1600" i="1"/>
              <a:t>p</a:t>
            </a:r>
            <a:r>
              <a:rPr lang="en-US" altLang="ja-JP" sz="1600" i="1" baseline="-25000"/>
              <a:t>1</a:t>
            </a:r>
            <a:r>
              <a:rPr lang="ja-JP" altLang="en-US" sz="1600" i="1"/>
              <a:t>，</a:t>
            </a:r>
            <a:r>
              <a:rPr lang="en-US" altLang="ja-JP" sz="1600" i="1"/>
              <a:t>p</a:t>
            </a:r>
            <a:r>
              <a:rPr lang="en-US" altLang="ja-JP" sz="1600" i="1" baseline="-25000"/>
              <a:t>2</a:t>
            </a:r>
            <a:r>
              <a:rPr lang="ja-JP" altLang="en-US" sz="1600"/>
              <a:t>：測定位置での圧力</a:t>
            </a:r>
            <a:endParaRPr lang="en-US" altLang="ja-JP" sz="1600"/>
          </a:p>
          <a:p>
            <a:r>
              <a:rPr lang="el-GR" altLang="ja-JP" sz="1600" i="1"/>
              <a:t>ρ</a:t>
            </a:r>
            <a:r>
              <a:rPr lang="ja-JP" altLang="el-GR" sz="1600"/>
              <a:t>：</a:t>
            </a:r>
            <a:r>
              <a:rPr lang="ja-JP" altLang="en-US" sz="1600"/>
              <a:t>空気密度</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04482"/>
                                        </p:tgtEl>
                                        <p:attrNameLst>
                                          <p:attrName>style.visibility</p:attrName>
                                        </p:attrNameLst>
                                      </p:cBhvr>
                                      <p:to>
                                        <p:strVal val="visible"/>
                                      </p:to>
                                    </p:set>
                                    <p:animEffect transition="in" filter="blinds(horizontal)">
                                      <p:cBhvr>
                                        <p:cTn id="7" dur="500"/>
                                        <p:tgtEl>
                                          <p:spTgt spid="1044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4481"/>
                                        </p:tgtEl>
                                        <p:attrNameLst>
                                          <p:attrName>style.visibility</p:attrName>
                                        </p:attrNameLst>
                                      </p:cBhvr>
                                      <p:to>
                                        <p:strVal val="visible"/>
                                      </p:to>
                                    </p:set>
                                    <p:animEffect transition="in" filter="blinds(horizontal)">
                                      <p:cBhvr>
                                        <p:cTn id="12" dur="500"/>
                                        <p:tgtEl>
                                          <p:spTgt spid="1044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8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4"/>
          <p:cNvSpPr txBox="1">
            <a:spLocks noChangeArrowheads="1"/>
          </p:cNvSpPr>
          <p:nvPr/>
        </p:nvSpPr>
        <p:spPr bwMode="auto">
          <a:xfrm>
            <a:off x="34925" y="1125538"/>
            <a:ext cx="9037638"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4000"/>
              <a:t>細かい話（本来は翼周りの渦の話もしなければなりません）はさておき、、、</a:t>
            </a:r>
          </a:p>
          <a:p>
            <a:pPr eaLnBrk="1" hangingPunct="1">
              <a:spcBef>
                <a:spcPct val="50000"/>
              </a:spcBef>
              <a:buFontTx/>
              <a:buNone/>
            </a:pPr>
            <a:r>
              <a:rPr lang="ja-JP" altLang="en-US" sz="4000"/>
              <a:t>翼型：</a:t>
            </a:r>
          </a:p>
          <a:p>
            <a:pPr eaLnBrk="1" hangingPunct="1">
              <a:spcBef>
                <a:spcPct val="50000"/>
              </a:spcBef>
              <a:buFontTx/>
              <a:buNone/>
            </a:pPr>
            <a:r>
              <a:rPr lang="ja-JP" altLang="en-US" sz="4000">
                <a:solidFill>
                  <a:srgbClr val="FF0000"/>
                </a:solidFill>
              </a:rPr>
              <a:t>できるだけ抗力を少なくし、</a:t>
            </a:r>
          </a:p>
          <a:p>
            <a:pPr eaLnBrk="1" hangingPunct="1">
              <a:spcBef>
                <a:spcPct val="50000"/>
              </a:spcBef>
              <a:buFontTx/>
              <a:buNone/>
            </a:pPr>
            <a:r>
              <a:rPr lang="ja-JP" altLang="en-US" sz="4000">
                <a:solidFill>
                  <a:srgbClr val="FF0000"/>
                </a:solidFill>
              </a:rPr>
              <a:t>できるだけ揚力を得るように工夫した形状</a:t>
            </a:r>
          </a:p>
          <a:p>
            <a:pPr algn="r" eaLnBrk="1" hangingPunct="1">
              <a:spcBef>
                <a:spcPct val="50000"/>
              </a:spcBef>
              <a:buFontTx/>
              <a:buNone/>
            </a:pPr>
            <a:r>
              <a:rPr lang="ja-JP" altLang="en-US" sz="4000"/>
              <a:t>です</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0" y="260350"/>
            <a:ext cx="9144000" cy="1066800"/>
          </a:xfrm>
        </p:spPr>
        <p:txBody>
          <a:bodyPr/>
          <a:lstStyle/>
          <a:p>
            <a:pPr eaLnBrk="1" hangingPunct="1"/>
            <a:r>
              <a:rPr lang="ja-JP" altLang="en-US" sz="3600" smtClean="0"/>
              <a:t>翼型ごとに揚力を大きくかつ抗力を小さく発生</a:t>
            </a:r>
            <a:br>
              <a:rPr lang="ja-JP" altLang="en-US" sz="3600" smtClean="0"/>
            </a:br>
            <a:r>
              <a:rPr lang="ja-JP" altLang="en-US" sz="3600" smtClean="0"/>
              <a:t>する最適な角度がある</a:t>
            </a:r>
          </a:p>
        </p:txBody>
      </p:sp>
      <p:sp>
        <p:nvSpPr>
          <p:cNvPr id="30723" name="Rectangle 3"/>
          <p:cNvSpPr>
            <a:spLocks noGrp="1" noChangeArrowheads="1"/>
          </p:cNvSpPr>
          <p:nvPr>
            <p:ph type="body" idx="1"/>
          </p:nvPr>
        </p:nvSpPr>
        <p:spPr/>
        <p:txBody>
          <a:bodyPr/>
          <a:lstStyle/>
          <a:p>
            <a:pPr eaLnBrk="1" hangingPunct="1"/>
            <a:r>
              <a:rPr lang="ja-JP" altLang="en-US" dirty="0" smtClean="0"/>
              <a:t>翼型の風向に対する角度＝迎角（</a:t>
            </a:r>
            <a:r>
              <a:rPr lang="en-US" altLang="ja-JP" dirty="0" smtClean="0"/>
              <a:t>α</a:t>
            </a:r>
            <a:r>
              <a:rPr lang="ja-JP" altLang="en-US" dirty="0" smtClean="0"/>
              <a:t>）</a:t>
            </a:r>
          </a:p>
          <a:p>
            <a:pPr eaLnBrk="1" hangingPunct="1"/>
            <a:r>
              <a:rPr lang="ja-JP" altLang="en-US" dirty="0" smtClean="0"/>
              <a:t>角度を上げると揚力（Ｌ）が上がるが抗力（Ｄ）も大きくなる</a:t>
            </a:r>
          </a:p>
          <a:p>
            <a:pPr eaLnBrk="1" hangingPunct="1"/>
            <a:r>
              <a:rPr lang="ja-JP" altLang="en-US" dirty="0" smtClean="0"/>
              <a:t>角度を上げすぎると失速（Ｓｔａｌｌ）する</a:t>
            </a:r>
          </a:p>
          <a:p>
            <a:pPr eaLnBrk="1" hangingPunct="1"/>
            <a:r>
              <a:rPr lang="ja-JP" altLang="en-US" dirty="0" smtClean="0"/>
              <a:t>最適な迎角（</a:t>
            </a:r>
            <a:r>
              <a:rPr lang="ja-JP" altLang="en-US" dirty="0"/>
              <a:t>揚抗比</a:t>
            </a:r>
            <a:r>
              <a:rPr lang="ja-JP" altLang="en-US" dirty="0" smtClean="0"/>
              <a:t>（</a:t>
            </a:r>
            <a:r>
              <a:rPr lang="en-US" altLang="ja-JP" dirty="0" smtClean="0"/>
              <a:t>L/D</a:t>
            </a:r>
            <a:r>
              <a:rPr lang="ja-JP" altLang="en-US" dirty="0" smtClean="0"/>
              <a:t>）が大きい）を保つのが理想</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0" y="260350"/>
            <a:ext cx="9144000" cy="1066800"/>
          </a:xfrm>
        </p:spPr>
        <p:txBody>
          <a:bodyPr/>
          <a:lstStyle/>
          <a:p>
            <a:pPr eaLnBrk="1" hangingPunct="1"/>
            <a:r>
              <a:rPr lang="ja-JP" altLang="en-US" sz="3600" smtClean="0"/>
              <a:t>翼型ごとに揚力を大きくかつ抗力を小さく発生</a:t>
            </a:r>
            <a:br>
              <a:rPr lang="ja-JP" altLang="en-US" sz="3600" smtClean="0"/>
            </a:br>
            <a:r>
              <a:rPr lang="ja-JP" altLang="en-US" sz="3600" smtClean="0"/>
              <a:t>する最適な角度がある</a:t>
            </a:r>
          </a:p>
        </p:txBody>
      </p:sp>
      <p:sp>
        <p:nvSpPr>
          <p:cNvPr id="32771" name="Rectangle 3"/>
          <p:cNvSpPr>
            <a:spLocks noGrp="1" noChangeArrowheads="1"/>
          </p:cNvSpPr>
          <p:nvPr>
            <p:ph type="body" idx="1"/>
          </p:nvPr>
        </p:nvSpPr>
        <p:spPr/>
        <p:txBody>
          <a:bodyPr/>
          <a:lstStyle/>
          <a:p>
            <a:pPr eaLnBrk="1" hangingPunct="1"/>
            <a:r>
              <a:rPr lang="ja-JP" altLang="en-US" dirty="0" smtClean="0">
                <a:solidFill>
                  <a:srgbClr val="FF0000"/>
                </a:solidFill>
              </a:rPr>
              <a:t>翼型の風向に対する角度＝迎角（</a:t>
            </a:r>
            <a:r>
              <a:rPr lang="en-US" altLang="ja-JP" dirty="0" smtClean="0">
                <a:solidFill>
                  <a:srgbClr val="FF0000"/>
                </a:solidFill>
              </a:rPr>
              <a:t>α</a:t>
            </a:r>
            <a:r>
              <a:rPr lang="ja-JP" altLang="en-US" dirty="0" smtClean="0">
                <a:solidFill>
                  <a:srgbClr val="FF0000"/>
                </a:solidFill>
              </a:rPr>
              <a:t>）</a:t>
            </a:r>
          </a:p>
          <a:p>
            <a:pPr eaLnBrk="1" hangingPunct="1"/>
            <a:r>
              <a:rPr lang="ja-JP" altLang="en-US" dirty="0" smtClean="0"/>
              <a:t>角度を上げると揚力（Ｌ）が上がるが抗力（Ｄ）も大きくなる</a:t>
            </a:r>
          </a:p>
          <a:p>
            <a:pPr eaLnBrk="1" hangingPunct="1"/>
            <a:r>
              <a:rPr lang="ja-JP" altLang="en-US" dirty="0" smtClean="0"/>
              <a:t>角度を上げすぎると失速（Ｓｔａｌｌ）する</a:t>
            </a:r>
          </a:p>
          <a:p>
            <a:pPr eaLnBrk="1" hangingPunct="1"/>
            <a:r>
              <a:rPr lang="ja-JP" altLang="en-US" dirty="0" smtClean="0"/>
              <a:t>最適な角度（</a:t>
            </a:r>
            <a:r>
              <a:rPr lang="ja-JP" altLang="en-US" dirty="0" smtClean="0"/>
              <a:t>揚抗比</a:t>
            </a:r>
            <a:r>
              <a:rPr lang="ja-JP" altLang="en-US" dirty="0" smtClean="0"/>
              <a:t>　</a:t>
            </a:r>
            <a:r>
              <a:rPr lang="en-US" altLang="ja-JP" dirty="0" smtClean="0"/>
              <a:t>L/D</a:t>
            </a:r>
            <a:r>
              <a:rPr lang="ja-JP" altLang="en-US" dirty="0" smtClean="0"/>
              <a:t>）が大きい迎角を保つのが理想</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p:cNvSpPr>
            <a:spLocks noGrp="1" noChangeArrowheads="1"/>
          </p:cNvSpPr>
          <p:nvPr>
            <p:ph type="title"/>
          </p:nvPr>
        </p:nvSpPr>
        <p:spPr/>
        <p:txBody>
          <a:bodyPr/>
          <a:lstStyle/>
          <a:p>
            <a:pPr eaLnBrk="1" hangingPunct="1"/>
            <a:r>
              <a:rPr lang="ja-JP" altLang="en-US" smtClean="0"/>
              <a:t>迎角（</a:t>
            </a:r>
            <a:r>
              <a:rPr lang="en-US" altLang="ja-JP" smtClean="0"/>
              <a:t>α</a:t>
            </a:r>
            <a:r>
              <a:rPr lang="ja-JP" altLang="en-US" smtClean="0"/>
              <a:t>）　はどこ？</a:t>
            </a:r>
          </a:p>
        </p:txBody>
      </p:sp>
      <p:grpSp>
        <p:nvGrpSpPr>
          <p:cNvPr id="34819" name="Group 5"/>
          <p:cNvGrpSpPr>
            <a:grpSpLocks/>
          </p:cNvGrpSpPr>
          <p:nvPr/>
        </p:nvGrpSpPr>
        <p:grpSpPr bwMode="auto">
          <a:xfrm rot="1200000">
            <a:off x="3492500" y="4514850"/>
            <a:ext cx="3097213" cy="569913"/>
            <a:chOff x="-2246" y="2614"/>
            <a:chExt cx="1951" cy="359"/>
          </a:xfrm>
        </p:grpSpPr>
        <p:sp>
          <p:nvSpPr>
            <p:cNvPr id="34834" name="Freeform 6"/>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34835" name="Arc 7"/>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34836" name="Arc 8"/>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4837" name="Line 9"/>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4838" name="Arc 10"/>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34820" name="Line 11"/>
          <p:cNvSpPr>
            <a:spLocks noChangeShapeType="1"/>
          </p:cNvSpPr>
          <p:nvPr/>
        </p:nvSpPr>
        <p:spPr bwMode="auto">
          <a:xfrm>
            <a:off x="657225" y="4592638"/>
            <a:ext cx="71294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4821" name="AutoShape 12"/>
          <p:cNvSpPr>
            <a:spLocks noChangeArrowheads="1"/>
          </p:cNvSpPr>
          <p:nvPr/>
        </p:nvSpPr>
        <p:spPr bwMode="auto">
          <a:xfrm>
            <a:off x="1042988" y="3597275"/>
            <a:ext cx="1800225" cy="2016125"/>
          </a:xfrm>
          <a:prstGeom prst="rightArrow">
            <a:avLst>
              <a:gd name="adj1" fmla="val 59685"/>
              <a:gd name="adj2" fmla="val 36773"/>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4822" name="AutoShape 13"/>
          <p:cNvSpPr>
            <a:spLocks noChangeArrowheads="1"/>
          </p:cNvSpPr>
          <p:nvPr/>
        </p:nvSpPr>
        <p:spPr bwMode="auto">
          <a:xfrm>
            <a:off x="4140200" y="2060575"/>
            <a:ext cx="431800" cy="2520950"/>
          </a:xfrm>
          <a:prstGeom prst="upArrow">
            <a:avLst>
              <a:gd name="adj1" fmla="val 50000"/>
              <a:gd name="adj2" fmla="val 145956"/>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4823" name="AutoShape 14"/>
          <p:cNvSpPr>
            <a:spLocks noChangeArrowheads="1"/>
          </p:cNvSpPr>
          <p:nvPr/>
        </p:nvSpPr>
        <p:spPr bwMode="auto">
          <a:xfrm>
            <a:off x="4356100" y="4365625"/>
            <a:ext cx="431800" cy="431800"/>
          </a:xfrm>
          <a:prstGeom prst="rightArrow">
            <a:avLst>
              <a:gd name="adj1" fmla="val 50000"/>
              <a:gd name="adj2" fmla="val 41176"/>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4824" name="Text Box 15"/>
          <p:cNvSpPr txBox="1">
            <a:spLocks noChangeArrowheads="1"/>
          </p:cNvSpPr>
          <p:nvPr/>
        </p:nvSpPr>
        <p:spPr bwMode="auto">
          <a:xfrm>
            <a:off x="1258888" y="4437063"/>
            <a:ext cx="12969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流れ（風）</a:t>
            </a:r>
          </a:p>
        </p:txBody>
      </p:sp>
      <p:sp>
        <p:nvSpPr>
          <p:cNvPr id="34825" name="Line 17"/>
          <p:cNvSpPr>
            <a:spLocks noChangeShapeType="1"/>
          </p:cNvSpPr>
          <p:nvPr/>
        </p:nvSpPr>
        <p:spPr bwMode="auto">
          <a:xfrm rot="-5400000">
            <a:off x="2866231" y="4244182"/>
            <a:ext cx="2979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4826" name="AutoShape 18"/>
          <p:cNvSpPr>
            <a:spLocks noChangeArrowheads="1"/>
          </p:cNvSpPr>
          <p:nvPr/>
        </p:nvSpPr>
        <p:spPr bwMode="auto">
          <a:xfrm>
            <a:off x="5075238" y="2997200"/>
            <a:ext cx="1296987" cy="431800"/>
          </a:xfrm>
          <a:prstGeom prst="wedgeRectCallout">
            <a:avLst>
              <a:gd name="adj1" fmla="val -101898"/>
              <a:gd name="adj2" fmla="val 77574"/>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solidFill>
                  <a:srgbClr val="FF0000"/>
                </a:solidFill>
              </a:rPr>
              <a:t>揚力　</a:t>
            </a:r>
            <a:r>
              <a:rPr lang="en-US" altLang="ja-JP" sz="2400">
                <a:solidFill>
                  <a:srgbClr val="FF0000"/>
                </a:solidFill>
              </a:rPr>
              <a:t>L</a:t>
            </a:r>
          </a:p>
        </p:txBody>
      </p:sp>
      <p:sp>
        <p:nvSpPr>
          <p:cNvPr id="34827" name="Line 20"/>
          <p:cNvSpPr>
            <a:spLocks noChangeShapeType="1"/>
          </p:cNvSpPr>
          <p:nvPr/>
        </p:nvSpPr>
        <p:spPr bwMode="auto">
          <a:xfrm rot="1200000">
            <a:off x="2655888" y="4868863"/>
            <a:ext cx="48244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4828" name="Arc 21"/>
          <p:cNvSpPr>
            <a:spLocks/>
          </p:cNvSpPr>
          <p:nvPr/>
        </p:nvSpPr>
        <p:spPr bwMode="auto">
          <a:xfrm>
            <a:off x="3203575" y="4221163"/>
            <a:ext cx="360363" cy="371475"/>
          </a:xfrm>
          <a:custGeom>
            <a:avLst/>
            <a:gdLst>
              <a:gd name="T0" fmla="*/ 713440761 w 21600"/>
              <a:gd name="T1" fmla="*/ 2147483646 h 22240"/>
              <a:gd name="T2" fmla="*/ 2147483646 w 21600"/>
              <a:gd name="T3" fmla="*/ 0 h 22240"/>
              <a:gd name="T4" fmla="*/ 2147483646 w 21600"/>
              <a:gd name="T5" fmla="*/ 2147483646 h 22240"/>
              <a:gd name="T6" fmla="*/ 0 60000 65536"/>
              <a:gd name="T7" fmla="*/ 0 60000 65536"/>
              <a:gd name="T8" fmla="*/ 0 60000 65536"/>
              <a:gd name="T9" fmla="*/ 0 w 21600"/>
              <a:gd name="T10" fmla="*/ 0 h 22240"/>
              <a:gd name="T11" fmla="*/ 21600 w 21600"/>
              <a:gd name="T12" fmla="*/ 22240 h 22240"/>
            </a:gdLst>
            <a:ahLst/>
            <a:cxnLst>
              <a:cxn ang="T6">
                <a:pos x="T0" y="T1"/>
              </a:cxn>
              <a:cxn ang="T7">
                <a:pos x="T2" y="T3"/>
              </a:cxn>
              <a:cxn ang="T8">
                <a:pos x="T4" y="T5"/>
              </a:cxn>
            </a:cxnLst>
            <a:rect l="T9" t="T10" r="T11" b="T12"/>
            <a:pathLst>
              <a:path w="21600" h="22240" fill="none" extrusionOk="0">
                <a:moveTo>
                  <a:pt x="551" y="22240"/>
                </a:moveTo>
                <a:cubicBezTo>
                  <a:pt x="185" y="20649"/>
                  <a:pt x="0" y="19021"/>
                  <a:pt x="0" y="17389"/>
                </a:cubicBezTo>
                <a:cubicBezTo>
                  <a:pt x="-1" y="10525"/>
                  <a:pt x="3261" y="4071"/>
                  <a:pt x="8786" y="-1"/>
                </a:cubicBezTo>
              </a:path>
              <a:path w="21600" h="22240" stroke="0" extrusionOk="0">
                <a:moveTo>
                  <a:pt x="551" y="22240"/>
                </a:moveTo>
                <a:cubicBezTo>
                  <a:pt x="185" y="20649"/>
                  <a:pt x="0" y="19021"/>
                  <a:pt x="0" y="17389"/>
                </a:cubicBezTo>
                <a:cubicBezTo>
                  <a:pt x="-1" y="10525"/>
                  <a:pt x="3261" y="4071"/>
                  <a:pt x="8786" y="-1"/>
                </a:cubicBezTo>
                <a:lnTo>
                  <a:pt x="21600" y="17389"/>
                </a:lnTo>
                <a:lnTo>
                  <a:pt x="551" y="22240"/>
                </a:lnTo>
                <a:close/>
              </a:path>
            </a:pathLst>
          </a:custGeom>
          <a:noFill/>
          <a:ln w="9525">
            <a:solidFill>
              <a:schemeClr val="tx1"/>
            </a:solidFill>
            <a:round/>
            <a:headEnd type="stealth" w="lg" len="lg"/>
            <a:tailEnd type="stealth" w="lg" len="lg"/>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4829" name="AutoShape 19"/>
          <p:cNvSpPr>
            <a:spLocks noChangeArrowheads="1"/>
          </p:cNvSpPr>
          <p:nvPr/>
        </p:nvSpPr>
        <p:spPr bwMode="auto">
          <a:xfrm>
            <a:off x="4932363" y="5084763"/>
            <a:ext cx="1368425" cy="431800"/>
          </a:xfrm>
          <a:prstGeom prst="wedgeRectCallout">
            <a:avLst>
              <a:gd name="adj1" fmla="val -66472"/>
              <a:gd name="adj2" fmla="val -144116"/>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solidFill>
                  <a:schemeClr val="folHlink"/>
                </a:solidFill>
              </a:rPr>
              <a:t>抗力　</a:t>
            </a:r>
            <a:r>
              <a:rPr lang="en-US" altLang="ja-JP" sz="2400">
                <a:solidFill>
                  <a:schemeClr val="folHlink"/>
                </a:solidFill>
              </a:rPr>
              <a:t>D</a:t>
            </a:r>
          </a:p>
        </p:txBody>
      </p:sp>
      <p:sp>
        <p:nvSpPr>
          <p:cNvPr id="34830" name="AutoShape 22"/>
          <p:cNvSpPr>
            <a:spLocks noChangeArrowheads="1"/>
          </p:cNvSpPr>
          <p:nvPr/>
        </p:nvSpPr>
        <p:spPr bwMode="auto">
          <a:xfrm>
            <a:off x="2268538" y="2997200"/>
            <a:ext cx="1439862" cy="431800"/>
          </a:xfrm>
          <a:prstGeom prst="wedgeRectCallout">
            <a:avLst>
              <a:gd name="adj1" fmla="val 11741"/>
              <a:gd name="adj2" fmla="val 263972"/>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t>迎角　</a:t>
            </a:r>
            <a:r>
              <a:rPr lang="en-US" altLang="ja-JP" sz="2400"/>
              <a:t>α</a:t>
            </a:r>
          </a:p>
        </p:txBody>
      </p:sp>
      <p:sp>
        <p:nvSpPr>
          <p:cNvPr id="34831" name="Freeform 23"/>
          <p:cNvSpPr>
            <a:spLocks/>
          </p:cNvSpPr>
          <p:nvPr/>
        </p:nvSpPr>
        <p:spPr bwMode="auto">
          <a:xfrm>
            <a:off x="539750" y="3937000"/>
            <a:ext cx="8288338" cy="1412875"/>
          </a:xfrm>
          <a:custGeom>
            <a:avLst/>
            <a:gdLst>
              <a:gd name="T0" fmla="*/ 0 w 5221"/>
              <a:gd name="T1" fmla="*/ 2147483646 h 890"/>
              <a:gd name="T2" fmla="*/ 2147483646 w 5221"/>
              <a:gd name="T3" fmla="*/ 2147483646 h 890"/>
              <a:gd name="T4" fmla="*/ 2147483646 w 5221"/>
              <a:gd name="T5" fmla="*/ 2147483646 h 890"/>
              <a:gd name="T6" fmla="*/ 2147483646 w 5221"/>
              <a:gd name="T7" fmla="*/ 2147483646 h 890"/>
              <a:gd name="T8" fmla="*/ 2147483646 w 5221"/>
              <a:gd name="T9" fmla="*/ 2147483646 h 890"/>
              <a:gd name="T10" fmla="*/ 2147483646 w 5221"/>
              <a:gd name="T11" fmla="*/ 2147483646 h 890"/>
              <a:gd name="T12" fmla="*/ 2147483646 w 5221"/>
              <a:gd name="T13" fmla="*/ 2147483646 h 890"/>
              <a:gd name="T14" fmla="*/ 0 60000 65536"/>
              <a:gd name="T15" fmla="*/ 0 60000 65536"/>
              <a:gd name="T16" fmla="*/ 0 60000 65536"/>
              <a:gd name="T17" fmla="*/ 0 60000 65536"/>
              <a:gd name="T18" fmla="*/ 0 60000 65536"/>
              <a:gd name="T19" fmla="*/ 0 60000 65536"/>
              <a:gd name="T20" fmla="*/ 0 60000 65536"/>
              <a:gd name="T21" fmla="*/ 0 w 5221"/>
              <a:gd name="T22" fmla="*/ 0 h 890"/>
              <a:gd name="T23" fmla="*/ 5221 w 5221"/>
              <a:gd name="T24" fmla="*/ 890 h 89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21" h="890">
                <a:moveTo>
                  <a:pt x="0" y="134"/>
                </a:moveTo>
                <a:cubicBezTo>
                  <a:pt x="570" y="149"/>
                  <a:pt x="1131" y="149"/>
                  <a:pt x="1451" y="134"/>
                </a:cubicBezTo>
                <a:cubicBezTo>
                  <a:pt x="1771" y="119"/>
                  <a:pt x="1749" y="56"/>
                  <a:pt x="1920" y="42"/>
                </a:cubicBezTo>
                <a:cubicBezTo>
                  <a:pt x="2091" y="28"/>
                  <a:pt x="2257" y="0"/>
                  <a:pt x="2479" y="48"/>
                </a:cubicBezTo>
                <a:cubicBezTo>
                  <a:pt x="2701" y="96"/>
                  <a:pt x="2965" y="214"/>
                  <a:pt x="3254" y="330"/>
                </a:cubicBezTo>
                <a:cubicBezTo>
                  <a:pt x="3543" y="446"/>
                  <a:pt x="3885" y="653"/>
                  <a:pt x="4213" y="746"/>
                </a:cubicBezTo>
                <a:cubicBezTo>
                  <a:pt x="4541" y="839"/>
                  <a:pt x="5011" y="860"/>
                  <a:pt x="5221" y="89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4832" name="Freeform 24"/>
          <p:cNvSpPr>
            <a:spLocks/>
          </p:cNvSpPr>
          <p:nvPr/>
        </p:nvSpPr>
        <p:spPr bwMode="auto">
          <a:xfrm>
            <a:off x="539750" y="4941888"/>
            <a:ext cx="7505700" cy="1252537"/>
          </a:xfrm>
          <a:custGeom>
            <a:avLst/>
            <a:gdLst>
              <a:gd name="T0" fmla="*/ 0 w 4728"/>
              <a:gd name="T1" fmla="*/ 2147483646 h 789"/>
              <a:gd name="T2" fmla="*/ 2147483646 w 4728"/>
              <a:gd name="T3" fmla="*/ 2147483646 h 789"/>
              <a:gd name="T4" fmla="*/ 2147483646 w 4728"/>
              <a:gd name="T5" fmla="*/ 2147483646 h 789"/>
              <a:gd name="T6" fmla="*/ 2147483646 w 4728"/>
              <a:gd name="T7" fmla="*/ 2147483646 h 789"/>
              <a:gd name="T8" fmla="*/ 2147483646 w 4728"/>
              <a:gd name="T9" fmla="*/ 2147483646 h 789"/>
              <a:gd name="T10" fmla="*/ 2147483646 w 4728"/>
              <a:gd name="T11" fmla="*/ 2147483646 h 789"/>
              <a:gd name="T12" fmla="*/ 2147483646 w 4728"/>
              <a:gd name="T13" fmla="*/ 2147483646 h 789"/>
              <a:gd name="T14" fmla="*/ 0 60000 65536"/>
              <a:gd name="T15" fmla="*/ 0 60000 65536"/>
              <a:gd name="T16" fmla="*/ 0 60000 65536"/>
              <a:gd name="T17" fmla="*/ 0 60000 65536"/>
              <a:gd name="T18" fmla="*/ 0 60000 65536"/>
              <a:gd name="T19" fmla="*/ 0 60000 65536"/>
              <a:gd name="T20" fmla="*/ 0 60000 65536"/>
              <a:gd name="T21" fmla="*/ 0 w 4728"/>
              <a:gd name="T22" fmla="*/ 0 h 789"/>
              <a:gd name="T23" fmla="*/ 4728 w 4728"/>
              <a:gd name="T24" fmla="*/ 789 h 78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28" h="789">
                <a:moveTo>
                  <a:pt x="0" y="15"/>
                </a:moveTo>
                <a:cubicBezTo>
                  <a:pt x="446" y="15"/>
                  <a:pt x="892" y="15"/>
                  <a:pt x="1270" y="15"/>
                </a:cubicBezTo>
                <a:cubicBezTo>
                  <a:pt x="1648" y="15"/>
                  <a:pt x="2020" y="0"/>
                  <a:pt x="2268" y="15"/>
                </a:cubicBezTo>
                <a:cubicBezTo>
                  <a:pt x="2516" y="30"/>
                  <a:pt x="2584" y="54"/>
                  <a:pt x="2756" y="107"/>
                </a:cubicBezTo>
                <a:cubicBezTo>
                  <a:pt x="2928" y="160"/>
                  <a:pt x="3109" y="255"/>
                  <a:pt x="3299" y="334"/>
                </a:cubicBezTo>
                <a:cubicBezTo>
                  <a:pt x="3489" y="413"/>
                  <a:pt x="3659" y="508"/>
                  <a:pt x="3897" y="584"/>
                </a:cubicBezTo>
                <a:cubicBezTo>
                  <a:pt x="4135" y="660"/>
                  <a:pt x="4555" y="746"/>
                  <a:pt x="4728" y="789"/>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4833" name="テキスト ボックス 21"/>
          <p:cNvSpPr txBox="1">
            <a:spLocks noChangeArrowheads="1"/>
          </p:cNvSpPr>
          <p:nvPr/>
        </p:nvSpPr>
        <p:spPr bwMode="auto">
          <a:xfrm>
            <a:off x="2344738" y="184150"/>
            <a:ext cx="14398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a:t>むかえかく</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ja-JP" altLang="en-US" smtClean="0"/>
              <a:t>内容</a:t>
            </a:r>
          </a:p>
        </p:txBody>
      </p:sp>
      <p:sp>
        <p:nvSpPr>
          <p:cNvPr id="5123" name="Rectangle 3"/>
          <p:cNvSpPr>
            <a:spLocks noGrp="1" noChangeArrowheads="1"/>
          </p:cNvSpPr>
          <p:nvPr>
            <p:ph type="body" idx="1"/>
          </p:nvPr>
        </p:nvSpPr>
        <p:spPr>
          <a:xfrm>
            <a:off x="0" y="1600200"/>
            <a:ext cx="9144000" cy="4525963"/>
          </a:xfrm>
        </p:spPr>
        <p:txBody>
          <a:bodyPr/>
          <a:lstStyle/>
          <a:p>
            <a:pPr eaLnBrk="1" hangingPunct="1"/>
            <a:r>
              <a:rPr lang="zh-TW" altLang="en-US" sz="3600" smtClean="0"/>
              <a:t>揚力型水平軸風車</a:t>
            </a:r>
            <a:r>
              <a:rPr lang="ja-JP" altLang="en-US" sz="3600" smtClean="0"/>
              <a:t>（風力タービン）の種類</a:t>
            </a:r>
          </a:p>
          <a:p>
            <a:pPr eaLnBrk="1" hangingPunct="1"/>
            <a:r>
              <a:rPr lang="ja-JP" altLang="en-US" sz="3600" smtClean="0"/>
              <a:t>流体力学と翼型（翼素理論）の基礎</a:t>
            </a:r>
          </a:p>
          <a:p>
            <a:pPr eaLnBrk="1" hangingPunct="1"/>
            <a:r>
              <a:rPr lang="zh-TW" altLang="en-US" sz="3600" smtClean="0"/>
              <a:t>揚力型水平軸風車</a:t>
            </a:r>
            <a:r>
              <a:rPr lang="ja-JP" altLang="en-US" sz="3600" smtClean="0"/>
              <a:t>が回転する仕組み</a:t>
            </a:r>
          </a:p>
          <a:p>
            <a:pPr eaLnBrk="1" hangingPunct="1"/>
            <a:r>
              <a:rPr lang="ja-JP" altLang="en-US" sz="3600" smtClean="0"/>
              <a:t>レイノルズ数（</a:t>
            </a:r>
            <a:r>
              <a:rPr lang="en-US" altLang="ja-JP" sz="3600" smtClean="0"/>
              <a:t>Re</a:t>
            </a:r>
            <a:r>
              <a:rPr lang="ja-JP" altLang="en-US" sz="3600" smtClean="0"/>
              <a:t>）とは？</a:t>
            </a:r>
          </a:p>
          <a:p>
            <a:pPr eaLnBrk="1" hangingPunct="1"/>
            <a:endParaRPr lang="en-US" altLang="ja-JP" sz="36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ja-JP" altLang="en-US" smtClean="0"/>
              <a:t>揚力を発生する最適な角度がある</a:t>
            </a:r>
          </a:p>
        </p:txBody>
      </p:sp>
      <p:sp>
        <p:nvSpPr>
          <p:cNvPr id="35843" name="Rectangle 3"/>
          <p:cNvSpPr>
            <a:spLocks noGrp="1" noChangeArrowheads="1"/>
          </p:cNvSpPr>
          <p:nvPr>
            <p:ph type="body" idx="1"/>
          </p:nvPr>
        </p:nvSpPr>
        <p:spPr/>
        <p:txBody>
          <a:bodyPr/>
          <a:lstStyle/>
          <a:p>
            <a:pPr eaLnBrk="1" hangingPunct="1"/>
            <a:r>
              <a:rPr lang="ja-JP" altLang="en-US" dirty="0" smtClean="0"/>
              <a:t>翼型の風向に対する角度＝迎角（</a:t>
            </a:r>
            <a:r>
              <a:rPr lang="en-US" altLang="ja-JP" dirty="0" smtClean="0"/>
              <a:t>α</a:t>
            </a:r>
            <a:r>
              <a:rPr lang="ja-JP" altLang="en-US" dirty="0" smtClean="0"/>
              <a:t>）</a:t>
            </a:r>
          </a:p>
          <a:p>
            <a:pPr eaLnBrk="1" hangingPunct="1"/>
            <a:r>
              <a:rPr lang="ja-JP" altLang="en-US" dirty="0" smtClean="0">
                <a:solidFill>
                  <a:srgbClr val="FF0000"/>
                </a:solidFill>
              </a:rPr>
              <a:t>角度を上げると揚力（Ｌ）が上がるが抗力（Ｄ）も大きくなる</a:t>
            </a:r>
          </a:p>
          <a:p>
            <a:pPr eaLnBrk="1" hangingPunct="1"/>
            <a:r>
              <a:rPr lang="ja-JP" altLang="en-US" dirty="0" smtClean="0"/>
              <a:t>角度を上げすぎると失速（Ｓｔａｌｌ）する</a:t>
            </a:r>
          </a:p>
          <a:p>
            <a:pPr eaLnBrk="1" hangingPunct="1"/>
            <a:r>
              <a:rPr lang="ja-JP" altLang="en-US" dirty="0" smtClean="0"/>
              <a:t>最適な角度　</a:t>
            </a:r>
            <a:r>
              <a:rPr lang="ja-JP" altLang="en-US" dirty="0" smtClean="0"/>
              <a:t>揚抗比</a:t>
            </a:r>
            <a:r>
              <a:rPr lang="ja-JP" altLang="en-US" dirty="0" smtClean="0"/>
              <a:t>　</a:t>
            </a:r>
            <a:r>
              <a:rPr lang="en-US" altLang="ja-JP" dirty="0" smtClean="0"/>
              <a:t>L/D</a:t>
            </a:r>
            <a:r>
              <a:rPr lang="ja-JP" altLang="en-US" dirty="0" smtClean="0"/>
              <a:t>　が最も大きい迎角を保つのが理想</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ja-JP" altLang="en-US" sz="4000" smtClean="0"/>
              <a:t>角度を上げると揚力（Ｌ）が上がるが抗力（Ｄ）も大きくなる</a:t>
            </a:r>
          </a:p>
        </p:txBody>
      </p:sp>
      <p:grpSp>
        <p:nvGrpSpPr>
          <p:cNvPr id="37891" name="Group 3"/>
          <p:cNvGrpSpPr>
            <a:grpSpLocks/>
          </p:cNvGrpSpPr>
          <p:nvPr/>
        </p:nvGrpSpPr>
        <p:grpSpPr bwMode="auto">
          <a:xfrm rot="2700000">
            <a:off x="3314701" y="4764087"/>
            <a:ext cx="3097212" cy="569913"/>
            <a:chOff x="-2246" y="2614"/>
            <a:chExt cx="1951" cy="359"/>
          </a:xfrm>
        </p:grpSpPr>
        <p:sp>
          <p:nvSpPr>
            <p:cNvPr id="37906" name="Freeform 4"/>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37907" name="Arc 5"/>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37908" name="Arc 6"/>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7909" name="Line 7"/>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7910" name="Arc 8"/>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37892" name="Line 9"/>
          <p:cNvSpPr>
            <a:spLocks noChangeShapeType="1"/>
          </p:cNvSpPr>
          <p:nvPr/>
        </p:nvSpPr>
        <p:spPr bwMode="auto">
          <a:xfrm>
            <a:off x="657225" y="4592638"/>
            <a:ext cx="71294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7893" name="AutoShape 10"/>
          <p:cNvSpPr>
            <a:spLocks noChangeArrowheads="1"/>
          </p:cNvSpPr>
          <p:nvPr/>
        </p:nvSpPr>
        <p:spPr bwMode="auto">
          <a:xfrm>
            <a:off x="1042988" y="3597275"/>
            <a:ext cx="1800225" cy="2016125"/>
          </a:xfrm>
          <a:prstGeom prst="rightArrow">
            <a:avLst>
              <a:gd name="adj1" fmla="val 59685"/>
              <a:gd name="adj2" fmla="val 36773"/>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7894" name="AutoShape 11"/>
          <p:cNvSpPr>
            <a:spLocks noChangeArrowheads="1"/>
          </p:cNvSpPr>
          <p:nvPr/>
        </p:nvSpPr>
        <p:spPr bwMode="auto">
          <a:xfrm>
            <a:off x="4140200" y="1773238"/>
            <a:ext cx="431800" cy="2808287"/>
          </a:xfrm>
          <a:prstGeom prst="upArrow">
            <a:avLst>
              <a:gd name="adj1" fmla="val 50000"/>
              <a:gd name="adj2" fmla="val 162592"/>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7895" name="AutoShape 12"/>
          <p:cNvSpPr>
            <a:spLocks noChangeArrowheads="1"/>
          </p:cNvSpPr>
          <p:nvPr/>
        </p:nvSpPr>
        <p:spPr bwMode="auto">
          <a:xfrm>
            <a:off x="4356100" y="4365625"/>
            <a:ext cx="1584325" cy="431800"/>
          </a:xfrm>
          <a:prstGeom prst="rightArrow">
            <a:avLst>
              <a:gd name="adj1" fmla="val 50000"/>
              <a:gd name="adj2" fmla="val 151079"/>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7896" name="Text Box 13"/>
          <p:cNvSpPr txBox="1">
            <a:spLocks noChangeArrowheads="1"/>
          </p:cNvSpPr>
          <p:nvPr/>
        </p:nvSpPr>
        <p:spPr bwMode="auto">
          <a:xfrm>
            <a:off x="1258888" y="4437063"/>
            <a:ext cx="12969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流れ（風）</a:t>
            </a:r>
          </a:p>
        </p:txBody>
      </p:sp>
      <p:sp>
        <p:nvSpPr>
          <p:cNvPr id="37897" name="Line 14"/>
          <p:cNvSpPr>
            <a:spLocks noChangeShapeType="1"/>
          </p:cNvSpPr>
          <p:nvPr/>
        </p:nvSpPr>
        <p:spPr bwMode="auto">
          <a:xfrm rot="-5400000">
            <a:off x="2866231" y="4244182"/>
            <a:ext cx="2979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7898" name="AutoShape 15"/>
          <p:cNvSpPr>
            <a:spLocks noChangeArrowheads="1"/>
          </p:cNvSpPr>
          <p:nvPr/>
        </p:nvSpPr>
        <p:spPr bwMode="auto">
          <a:xfrm>
            <a:off x="5075238" y="2997200"/>
            <a:ext cx="1296987" cy="431800"/>
          </a:xfrm>
          <a:prstGeom prst="wedgeRectCallout">
            <a:avLst>
              <a:gd name="adj1" fmla="val -101898"/>
              <a:gd name="adj2" fmla="val 77574"/>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solidFill>
                  <a:srgbClr val="FF0000"/>
                </a:solidFill>
              </a:rPr>
              <a:t>揚力　</a:t>
            </a:r>
            <a:r>
              <a:rPr lang="en-US" altLang="ja-JP" sz="2400">
                <a:solidFill>
                  <a:srgbClr val="FF0000"/>
                </a:solidFill>
              </a:rPr>
              <a:t>L</a:t>
            </a:r>
          </a:p>
        </p:txBody>
      </p:sp>
      <p:sp>
        <p:nvSpPr>
          <p:cNvPr id="37899" name="Line 16"/>
          <p:cNvSpPr>
            <a:spLocks noChangeShapeType="1"/>
          </p:cNvSpPr>
          <p:nvPr/>
        </p:nvSpPr>
        <p:spPr bwMode="auto">
          <a:xfrm rot="2700000">
            <a:off x="2088356" y="4761707"/>
            <a:ext cx="48244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7900" name="Arc 17"/>
          <p:cNvSpPr>
            <a:spLocks/>
          </p:cNvSpPr>
          <p:nvPr/>
        </p:nvSpPr>
        <p:spPr bwMode="auto">
          <a:xfrm>
            <a:off x="3205163" y="3789363"/>
            <a:ext cx="360362" cy="803275"/>
          </a:xfrm>
          <a:custGeom>
            <a:avLst/>
            <a:gdLst>
              <a:gd name="T0" fmla="*/ 713434861 w 21600"/>
              <a:gd name="T1" fmla="*/ 2147483646 h 26277"/>
              <a:gd name="T2" fmla="*/ 2147483646 w 21600"/>
              <a:gd name="T3" fmla="*/ 0 h 26277"/>
              <a:gd name="T4" fmla="*/ 2147483646 w 21600"/>
              <a:gd name="T5" fmla="*/ 2147483646 h 26277"/>
              <a:gd name="T6" fmla="*/ 0 60000 65536"/>
              <a:gd name="T7" fmla="*/ 0 60000 65536"/>
              <a:gd name="T8" fmla="*/ 0 60000 65536"/>
              <a:gd name="T9" fmla="*/ 0 w 21600"/>
              <a:gd name="T10" fmla="*/ 0 h 26277"/>
              <a:gd name="T11" fmla="*/ 21600 w 21600"/>
              <a:gd name="T12" fmla="*/ 26277 h 26277"/>
            </a:gdLst>
            <a:ahLst/>
            <a:cxnLst>
              <a:cxn ang="T6">
                <a:pos x="T0" y="T1"/>
              </a:cxn>
              <a:cxn ang="T7">
                <a:pos x="T2" y="T3"/>
              </a:cxn>
              <a:cxn ang="T8">
                <a:pos x="T4" y="T5"/>
              </a:cxn>
            </a:cxnLst>
            <a:rect l="T9" t="T10" r="T11" b="T12"/>
            <a:pathLst>
              <a:path w="21600" h="26277" fill="none" extrusionOk="0">
                <a:moveTo>
                  <a:pt x="551" y="26277"/>
                </a:moveTo>
                <a:cubicBezTo>
                  <a:pt x="185" y="24686"/>
                  <a:pt x="0" y="23058"/>
                  <a:pt x="0" y="21426"/>
                </a:cubicBezTo>
                <a:cubicBezTo>
                  <a:pt x="-1" y="10555"/>
                  <a:pt x="8078" y="1378"/>
                  <a:pt x="18861" y="0"/>
                </a:cubicBezTo>
              </a:path>
              <a:path w="21600" h="26277" stroke="0" extrusionOk="0">
                <a:moveTo>
                  <a:pt x="551" y="26277"/>
                </a:moveTo>
                <a:cubicBezTo>
                  <a:pt x="185" y="24686"/>
                  <a:pt x="0" y="23058"/>
                  <a:pt x="0" y="21426"/>
                </a:cubicBezTo>
                <a:cubicBezTo>
                  <a:pt x="-1" y="10555"/>
                  <a:pt x="8078" y="1378"/>
                  <a:pt x="18861" y="0"/>
                </a:cubicBezTo>
                <a:lnTo>
                  <a:pt x="21600" y="21426"/>
                </a:lnTo>
                <a:lnTo>
                  <a:pt x="551" y="26277"/>
                </a:lnTo>
                <a:close/>
              </a:path>
            </a:pathLst>
          </a:custGeom>
          <a:noFill/>
          <a:ln w="9525">
            <a:solidFill>
              <a:schemeClr val="tx1"/>
            </a:solidFill>
            <a:round/>
            <a:headEnd type="stealth" w="lg" len="lg"/>
            <a:tailEnd type="stealth" w="lg" len="lg"/>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37901" name="AutoShape 18"/>
          <p:cNvSpPr>
            <a:spLocks noChangeArrowheads="1"/>
          </p:cNvSpPr>
          <p:nvPr/>
        </p:nvSpPr>
        <p:spPr bwMode="auto">
          <a:xfrm>
            <a:off x="4932363" y="5084763"/>
            <a:ext cx="3095625" cy="504825"/>
          </a:xfrm>
          <a:prstGeom prst="wedgeRectCallout">
            <a:avLst>
              <a:gd name="adj1" fmla="val -57282"/>
              <a:gd name="adj2" fmla="val -130505"/>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solidFill>
                  <a:schemeClr val="folHlink"/>
                </a:solidFill>
              </a:rPr>
              <a:t>抗力　</a:t>
            </a:r>
            <a:r>
              <a:rPr lang="en-US" altLang="ja-JP" sz="2400">
                <a:solidFill>
                  <a:schemeClr val="folHlink"/>
                </a:solidFill>
              </a:rPr>
              <a:t>D</a:t>
            </a:r>
            <a:r>
              <a:rPr lang="ja-JP" altLang="en-US" sz="2400">
                <a:solidFill>
                  <a:schemeClr val="folHlink"/>
                </a:solidFill>
              </a:rPr>
              <a:t>　も大きくなる</a:t>
            </a:r>
          </a:p>
        </p:txBody>
      </p:sp>
      <p:sp>
        <p:nvSpPr>
          <p:cNvPr id="37902" name="AutoShape 19"/>
          <p:cNvSpPr>
            <a:spLocks noChangeArrowheads="1"/>
          </p:cNvSpPr>
          <p:nvPr/>
        </p:nvSpPr>
        <p:spPr bwMode="auto">
          <a:xfrm>
            <a:off x="1116013" y="2133600"/>
            <a:ext cx="1871662" cy="863600"/>
          </a:xfrm>
          <a:prstGeom prst="wedgeRectCallout">
            <a:avLst>
              <a:gd name="adj1" fmla="val 61875"/>
              <a:gd name="adj2" fmla="val 169116"/>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t>迎角　</a:t>
            </a:r>
            <a:r>
              <a:rPr lang="en-US" altLang="ja-JP" sz="2400"/>
              <a:t>α</a:t>
            </a:r>
            <a:r>
              <a:rPr lang="ja-JP" altLang="en-US" sz="2400"/>
              <a:t>　を上げると</a:t>
            </a:r>
          </a:p>
        </p:txBody>
      </p:sp>
      <p:sp>
        <p:nvSpPr>
          <p:cNvPr id="37903" name="Freeform 22"/>
          <p:cNvSpPr>
            <a:spLocks/>
          </p:cNvSpPr>
          <p:nvPr/>
        </p:nvSpPr>
        <p:spPr bwMode="auto">
          <a:xfrm>
            <a:off x="539750" y="3789363"/>
            <a:ext cx="8288338" cy="1412875"/>
          </a:xfrm>
          <a:custGeom>
            <a:avLst/>
            <a:gdLst>
              <a:gd name="T0" fmla="*/ 0 w 5221"/>
              <a:gd name="T1" fmla="*/ 2147483646 h 890"/>
              <a:gd name="T2" fmla="*/ 2147483646 w 5221"/>
              <a:gd name="T3" fmla="*/ 2147483646 h 890"/>
              <a:gd name="T4" fmla="*/ 2147483646 w 5221"/>
              <a:gd name="T5" fmla="*/ 2147483646 h 890"/>
              <a:gd name="T6" fmla="*/ 2147483646 w 5221"/>
              <a:gd name="T7" fmla="*/ 2147483646 h 890"/>
              <a:gd name="T8" fmla="*/ 2147483646 w 5221"/>
              <a:gd name="T9" fmla="*/ 2147483646 h 890"/>
              <a:gd name="T10" fmla="*/ 2147483646 w 5221"/>
              <a:gd name="T11" fmla="*/ 2147483646 h 890"/>
              <a:gd name="T12" fmla="*/ 2147483646 w 5221"/>
              <a:gd name="T13" fmla="*/ 2147483646 h 890"/>
              <a:gd name="T14" fmla="*/ 0 60000 65536"/>
              <a:gd name="T15" fmla="*/ 0 60000 65536"/>
              <a:gd name="T16" fmla="*/ 0 60000 65536"/>
              <a:gd name="T17" fmla="*/ 0 60000 65536"/>
              <a:gd name="T18" fmla="*/ 0 60000 65536"/>
              <a:gd name="T19" fmla="*/ 0 60000 65536"/>
              <a:gd name="T20" fmla="*/ 0 60000 65536"/>
              <a:gd name="T21" fmla="*/ 0 w 5221"/>
              <a:gd name="T22" fmla="*/ 0 h 890"/>
              <a:gd name="T23" fmla="*/ 5221 w 5221"/>
              <a:gd name="T24" fmla="*/ 890 h 89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221" h="890">
                <a:moveTo>
                  <a:pt x="0" y="134"/>
                </a:moveTo>
                <a:cubicBezTo>
                  <a:pt x="570" y="149"/>
                  <a:pt x="1131" y="149"/>
                  <a:pt x="1451" y="134"/>
                </a:cubicBezTo>
                <a:cubicBezTo>
                  <a:pt x="1771" y="119"/>
                  <a:pt x="1749" y="56"/>
                  <a:pt x="1920" y="42"/>
                </a:cubicBezTo>
                <a:cubicBezTo>
                  <a:pt x="2091" y="28"/>
                  <a:pt x="2257" y="0"/>
                  <a:pt x="2479" y="48"/>
                </a:cubicBezTo>
                <a:cubicBezTo>
                  <a:pt x="2701" y="96"/>
                  <a:pt x="2965" y="214"/>
                  <a:pt x="3254" y="330"/>
                </a:cubicBezTo>
                <a:cubicBezTo>
                  <a:pt x="3543" y="446"/>
                  <a:pt x="3885" y="653"/>
                  <a:pt x="4213" y="746"/>
                </a:cubicBezTo>
                <a:cubicBezTo>
                  <a:pt x="4541" y="839"/>
                  <a:pt x="5011" y="860"/>
                  <a:pt x="5221" y="89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7904" name="Freeform 23"/>
          <p:cNvSpPr>
            <a:spLocks/>
          </p:cNvSpPr>
          <p:nvPr/>
        </p:nvSpPr>
        <p:spPr bwMode="auto">
          <a:xfrm>
            <a:off x="539750" y="5095875"/>
            <a:ext cx="7505700" cy="1608138"/>
          </a:xfrm>
          <a:custGeom>
            <a:avLst/>
            <a:gdLst>
              <a:gd name="T0" fmla="*/ 0 w 4728"/>
              <a:gd name="T1" fmla="*/ 2147483646 h 1013"/>
              <a:gd name="T2" fmla="*/ 2147483646 w 4728"/>
              <a:gd name="T3" fmla="*/ 2147483646 h 1013"/>
              <a:gd name="T4" fmla="*/ 2147483646 w 4728"/>
              <a:gd name="T5" fmla="*/ 2147483646 h 1013"/>
              <a:gd name="T6" fmla="*/ 2147483646 w 4728"/>
              <a:gd name="T7" fmla="*/ 2147483646 h 1013"/>
              <a:gd name="T8" fmla="*/ 2147483646 w 4728"/>
              <a:gd name="T9" fmla="*/ 2147483646 h 1013"/>
              <a:gd name="T10" fmla="*/ 2147483646 w 4728"/>
              <a:gd name="T11" fmla="*/ 2147483646 h 1013"/>
              <a:gd name="T12" fmla="*/ 2147483646 w 4728"/>
              <a:gd name="T13" fmla="*/ 2147483646 h 1013"/>
              <a:gd name="T14" fmla="*/ 0 60000 65536"/>
              <a:gd name="T15" fmla="*/ 0 60000 65536"/>
              <a:gd name="T16" fmla="*/ 0 60000 65536"/>
              <a:gd name="T17" fmla="*/ 0 60000 65536"/>
              <a:gd name="T18" fmla="*/ 0 60000 65536"/>
              <a:gd name="T19" fmla="*/ 0 60000 65536"/>
              <a:gd name="T20" fmla="*/ 0 60000 65536"/>
              <a:gd name="T21" fmla="*/ 0 w 4728"/>
              <a:gd name="T22" fmla="*/ 0 h 1013"/>
              <a:gd name="T23" fmla="*/ 4728 w 4728"/>
              <a:gd name="T24" fmla="*/ 1013 h 10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728" h="1013">
                <a:moveTo>
                  <a:pt x="0" y="36"/>
                </a:moveTo>
                <a:cubicBezTo>
                  <a:pt x="446" y="36"/>
                  <a:pt x="892" y="36"/>
                  <a:pt x="1270" y="36"/>
                </a:cubicBezTo>
                <a:cubicBezTo>
                  <a:pt x="1648" y="36"/>
                  <a:pt x="2031" y="0"/>
                  <a:pt x="2268" y="36"/>
                </a:cubicBezTo>
                <a:cubicBezTo>
                  <a:pt x="2505" y="72"/>
                  <a:pt x="2531" y="146"/>
                  <a:pt x="2695" y="254"/>
                </a:cubicBezTo>
                <a:cubicBezTo>
                  <a:pt x="2859" y="362"/>
                  <a:pt x="3044" y="583"/>
                  <a:pt x="3254" y="686"/>
                </a:cubicBezTo>
                <a:cubicBezTo>
                  <a:pt x="3464" y="789"/>
                  <a:pt x="3706" y="815"/>
                  <a:pt x="3952" y="869"/>
                </a:cubicBezTo>
                <a:cubicBezTo>
                  <a:pt x="4198" y="923"/>
                  <a:pt x="4566" y="983"/>
                  <a:pt x="4728" y="1013"/>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37905" name="AutoShape 24"/>
          <p:cNvSpPr>
            <a:spLocks noChangeArrowheads="1"/>
          </p:cNvSpPr>
          <p:nvPr/>
        </p:nvSpPr>
        <p:spPr bwMode="auto">
          <a:xfrm>
            <a:off x="6732588" y="2852738"/>
            <a:ext cx="2016125" cy="1152525"/>
          </a:xfrm>
          <a:prstGeom prst="wedgeRectCallout">
            <a:avLst>
              <a:gd name="adj1" fmla="val -86616"/>
              <a:gd name="adj2" fmla="val 85676"/>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t>流れが翼型に沿っていない（剥離）</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ja-JP" altLang="en-US" smtClean="0"/>
              <a:t>揚力を発生する最適な角度がある</a:t>
            </a:r>
          </a:p>
        </p:txBody>
      </p:sp>
      <p:sp>
        <p:nvSpPr>
          <p:cNvPr id="38915" name="Rectangle 3"/>
          <p:cNvSpPr>
            <a:spLocks noGrp="1" noChangeArrowheads="1"/>
          </p:cNvSpPr>
          <p:nvPr>
            <p:ph type="body" idx="1"/>
          </p:nvPr>
        </p:nvSpPr>
        <p:spPr/>
        <p:txBody>
          <a:bodyPr/>
          <a:lstStyle/>
          <a:p>
            <a:pPr eaLnBrk="1" hangingPunct="1"/>
            <a:r>
              <a:rPr lang="ja-JP" altLang="en-US" dirty="0" smtClean="0"/>
              <a:t>翼型の風向に対する角度＝迎角（</a:t>
            </a:r>
            <a:r>
              <a:rPr lang="en-US" altLang="ja-JP" dirty="0" smtClean="0"/>
              <a:t>α</a:t>
            </a:r>
            <a:r>
              <a:rPr lang="ja-JP" altLang="en-US" dirty="0" smtClean="0"/>
              <a:t>）</a:t>
            </a:r>
          </a:p>
          <a:p>
            <a:pPr eaLnBrk="1" hangingPunct="1"/>
            <a:r>
              <a:rPr lang="ja-JP" altLang="en-US" dirty="0" smtClean="0"/>
              <a:t>角度を上げると揚力（Ｌ）が上がるが抗力（Ｄ）も大きくなる</a:t>
            </a:r>
          </a:p>
          <a:p>
            <a:pPr eaLnBrk="1" hangingPunct="1"/>
            <a:r>
              <a:rPr lang="ja-JP" altLang="en-US" dirty="0" smtClean="0">
                <a:solidFill>
                  <a:srgbClr val="FF0000"/>
                </a:solidFill>
              </a:rPr>
              <a:t>角度を上げすぎると失速（Ｓｔａｌｌ）する</a:t>
            </a:r>
          </a:p>
          <a:p>
            <a:pPr eaLnBrk="1" hangingPunct="1"/>
            <a:r>
              <a:rPr lang="ja-JP" altLang="en-US" dirty="0" smtClean="0"/>
              <a:t>最適な角度　</a:t>
            </a:r>
            <a:r>
              <a:rPr lang="ja-JP" altLang="en-US" dirty="0" smtClean="0"/>
              <a:t>揚抗比</a:t>
            </a:r>
            <a:r>
              <a:rPr lang="ja-JP" altLang="en-US" dirty="0" smtClean="0"/>
              <a:t>　</a:t>
            </a:r>
            <a:r>
              <a:rPr lang="en-US" altLang="ja-JP" dirty="0" smtClean="0"/>
              <a:t>L/D</a:t>
            </a:r>
            <a:r>
              <a:rPr lang="ja-JP" altLang="en-US" dirty="0" smtClean="0"/>
              <a:t>　が最も大きい迎角を保つのが理想</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ja-JP" altLang="en-US" sz="4000" smtClean="0"/>
              <a:t>角度を上げすぎると失速（Ｓｔａｌｌ）する</a:t>
            </a:r>
          </a:p>
        </p:txBody>
      </p:sp>
      <p:grpSp>
        <p:nvGrpSpPr>
          <p:cNvPr id="40963" name="Group 3"/>
          <p:cNvGrpSpPr>
            <a:grpSpLocks/>
          </p:cNvGrpSpPr>
          <p:nvPr/>
        </p:nvGrpSpPr>
        <p:grpSpPr bwMode="auto">
          <a:xfrm rot="3600000">
            <a:off x="3163888" y="4764088"/>
            <a:ext cx="3097212" cy="569912"/>
            <a:chOff x="-2246" y="2614"/>
            <a:chExt cx="1951" cy="359"/>
          </a:xfrm>
        </p:grpSpPr>
        <p:sp>
          <p:nvSpPr>
            <p:cNvPr id="40979" name="Freeform 4"/>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40980" name="Arc 5"/>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40981" name="Arc 6"/>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0982" name="Line 7"/>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0983" name="Arc 8"/>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40964" name="Line 9"/>
          <p:cNvSpPr>
            <a:spLocks noChangeShapeType="1"/>
          </p:cNvSpPr>
          <p:nvPr/>
        </p:nvSpPr>
        <p:spPr bwMode="auto">
          <a:xfrm>
            <a:off x="657225" y="4592638"/>
            <a:ext cx="71294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0965" name="AutoShape 10"/>
          <p:cNvSpPr>
            <a:spLocks noChangeArrowheads="1"/>
          </p:cNvSpPr>
          <p:nvPr/>
        </p:nvSpPr>
        <p:spPr bwMode="auto">
          <a:xfrm>
            <a:off x="1042988" y="3597275"/>
            <a:ext cx="1800225" cy="2016125"/>
          </a:xfrm>
          <a:prstGeom prst="rightArrow">
            <a:avLst>
              <a:gd name="adj1" fmla="val 59685"/>
              <a:gd name="adj2" fmla="val 36773"/>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0966" name="AutoShape 11"/>
          <p:cNvSpPr>
            <a:spLocks noChangeArrowheads="1"/>
          </p:cNvSpPr>
          <p:nvPr/>
        </p:nvSpPr>
        <p:spPr bwMode="auto">
          <a:xfrm>
            <a:off x="4140200" y="2925763"/>
            <a:ext cx="431800" cy="1655762"/>
          </a:xfrm>
          <a:prstGeom prst="upArrow">
            <a:avLst>
              <a:gd name="adj1" fmla="val 50000"/>
              <a:gd name="adj2" fmla="val 95864"/>
            </a:avLst>
          </a:prstGeom>
          <a:solidFill>
            <a:srgbClr val="FF99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0967" name="AutoShape 12"/>
          <p:cNvSpPr>
            <a:spLocks noChangeArrowheads="1"/>
          </p:cNvSpPr>
          <p:nvPr/>
        </p:nvSpPr>
        <p:spPr bwMode="auto">
          <a:xfrm>
            <a:off x="4356100" y="4365625"/>
            <a:ext cx="1584325" cy="431800"/>
          </a:xfrm>
          <a:prstGeom prst="rightArrow">
            <a:avLst>
              <a:gd name="adj1" fmla="val 50000"/>
              <a:gd name="adj2" fmla="val 151079"/>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0968" name="Text Box 13"/>
          <p:cNvSpPr txBox="1">
            <a:spLocks noChangeArrowheads="1"/>
          </p:cNvSpPr>
          <p:nvPr/>
        </p:nvSpPr>
        <p:spPr bwMode="auto">
          <a:xfrm>
            <a:off x="1258888" y="4437063"/>
            <a:ext cx="12969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流れ（風）</a:t>
            </a:r>
          </a:p>
        </p:txBody>
      </p:sp>
      <p:sp>
        <p:nvSpPr>
          <p:cNvPr id="40969" name="Line 14"/>
          <p:cNvSpPr>
            <a:spLocks noChangeShapeType="1"/>
          </p:cNvSpPr>
          <p:nvPr/>
        </p:nvSpPr>
        <p:spPr bwMode="auto">
          <a:xfrm rot="-5400000">
            <a:off x="2866231" y="4244182"/>
            <a:ext cx="2979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0970" name="AutoShape 15"/>
          <p:cNvSpPr>
            <a:spLocks noChangeArrowheads="1"/>
          </p:cNvSpPr>
          <p:nvPr/>
        </p:nvSpPr>
        <p:spPr bwMode="auto">
          <a:xfrm>
            <a:off x="3708400" y="1628775"/>
            <a:ext cx="2808288" cy="431800"/>
          </a:xfrm>
          <a:prstGeom prst="wedgeRectCallout">
            <a:avLst>
              <a:gd name="adj1" fmla="val -27782"/>
              <a:gd name="adj2" fmla="val 261028"/>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solidFill>
                  <a:srgbClr val="FF0000"/>
                </a:solidFill>
              </a:rPr>
              <a:t>揚力　</a:t>
            </a:r>
            <a:r>
              <a:rPr lang="en-US" altLang="ja-JP" sz="2400">
                <a:solidFill>
                  <a:srgbClr val="FF0000"/>
                </a:solidFill>
              </a:rPr>
              <a:t>L</a:t>
            </a:r>
            <a:r>
              <a:rPr lang="ja-JP" altLang="en-US" sz="2400">
                <a:solidFill>
                  <a:srgbClr val="FF0000"/>
                </a:solidFill>
              </a:rPr>
              <a:t>　著しく低下</a:t>
            </a:r>
          </a:p>
        </p:txBody>
      </p:sp>
      <p:sp>
        <p:nvSpPr>
          <p:cNvPr id="40971" name="Line 16"/>
          <p:cNvSpPr>
            <a:spLocks noChangeShapeType="1"/>
          </p:cNvSpPr>
          <p:nvPr/>
        </p:nvSpPr>
        <p:spPr bwMode="auto">
          <a:xfrm rot="3600000">
            <a:off x="2088356" y="4761707"/>
            <a:ext cx="48244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0972" name="Arc 17"/>
          <p:cNvSpPr>
            <a:spLocks/>
          </p:cNvSpPr>
          <p:nvPr/>
        </p:nvSpPr>
        <p:spPr bwMode="auto">
          <a:xfrm>
            <a:off x="3351213" y="3213100"/>
            <a:ext cx="428625" cy="1381125"/>
          </a:xfrm>
          <a:custGeom>
            <a:avLst/>
            <a:gdLst>
              <a:gd name="T0" fmla="*/ 1698504985 w 21600"/>
              <a:gd name="T1" fmla="*/ 2147483646 h 23128"/>
              <a:gd name="T2" fmla="*/ 2147483646 w 21600"/>
              <a:gd name="T3" fmla="*/ 0 h 23128"/>
              <a:gd name="T4" fmla="*/ 2147483646 w 21600"/>
              <a:gd name="T5" fmla="*/ 2147483646 h 23128"/>
              <a:gd name="T6" fmla="*/ 0 60000 65536"/>
              <a:gd name="T7" fmla="*/ 0 60000 65536"/>
              <a:gd name="T8" fmla="*/ 0 60000 65536"/>
              <a:gd name="T9" fmla="*/ 0 w 21600"/>
              <a:gd name="T10" fmla="*/ 0 h 23128"/>
              <a:gd name="T11" fmla="*/ 21600 w 21600"/>
              <a:gd name="T12" fmla="*/ 23128 h 23128"/>
            </a:gdLst>
            <a:ahLst/>
            <a:cxnLst>
              <a:cxn ang="T6">
                <a:pos x="T0" y="T1"/>
              </a:cxn>
              <a:cxn ang="T7">
                <a:pos x="T2" y="T3"/>
              </a:cxn>
              <a:cxn ang="T8">
                <a:pos x="T4" y="T5"/>
              </a:cxn>
            </a:cxnLst>
            <a:rect l="T9" t="T10" r="T11" b="T12"/>
            <a:pathLst>
              <a:path w="21600" h="23128" fill="none" extrusionOk="0">
                <a:moveTo>
                  <a:pt x="551" y="23128"/>
                </a:moveTo>
                <a:cubicBezTo>
                  <a:pt x="185" y="21537"/>
                  <a:pt x="0" y="19909"/>
                  <a:pt x="0" y="18277"/>
                </a:cubicBezTo>
                <a:cubicBezTo>
                  <a:pt x="-1" y="10856"/>
                  <a:pt x="3809" y="3954"/>
                  <a:pt x="10088" y="-1"/>
                </a:cubicBezTo>
              </a:path>
              <a:path w="21600" h="23128" stroke="0" extrusionOk="0">
                <a:moveTo>
                  <a:pt x="551" y="23128"/>
                </a:moveTo>
                <a:cubicBezTo>
                  <a:pt x="185" y="21537"/>
                  <a:pt x="0" y="19909"/>
                  <a:pt x="0" y="18277"/>
                </a:cubicBezTo>
                <a:cubicBezTo>
                  <a:pt x="-1" y="10856"/>
                  <a:pt x="3809" y="3954"/>
                  <a:pt x="10088" y="-1"/>
                </a:cubicBezTo>
                <a:lnTo>
                  <a:pt x="21600" y="18277"/>
                </a:lnTo>
                <a:lnTo>
                  <a:pt x="551" y="23128"/>
                </a:lnTo>
                <a:close/>
              </a:path>
            </a:pathLst>
          </a:custGeom>
          <a:noFill/>
          <a:ln w="9525">
            <a:solidFill>
              <a:schemeClr val="tx1"/>
            </a:solidFill>
            <a:round/>
            <a:headEnd type="stealth" w="lg" len="lg"/>
            <a:tailEnd type="stealth" w="lg" len="lg"/>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0973" name="AutoShape 18"/>
          <p:cNvSpPr>
            <a:spLocks noChangeArrowheads="1"/>
          </p:cNvSpPr>
          <p:nvPr/>
        </p:nvSpPr>
        <p:spPr bwMode="auto">
          <a:xfrm>
            <a:off x="4932363" y="5084763"/>
            <a:ext cx="3168650" cy="504825"/>
          </a:xfrm>
          <a:prstGeom prst="wedgeRectCallout">
            <a:avLst>
              <a:gd name="adj1" fmla="val -57116"/>
              <a:gd name="adj2" fmla="val -130505"/>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solidFill>
                  <a:schemeClr val="folHlink"/>
                </a:solidFill>
              </a:rPr>
              <a:t>抗力　</a:t>
            </a:r>
            <a:r>
              <a:rPr lang="en-US" altLang="ja-JP" sz="2400">
                <a:solidFill>
                  <a:schemeClr val="folHlink"/>
                </a:solidFill>
              </a:rPr>
              <a:t>D</a:t>
            </a:r>
            <a:r>
              <a:rPr lang="ja-JP" altLang="en-US" sz="2400">
                <a:solidFill>
                  <a:schemeClr val="folHlink"/>
                </a:solidFill>
              </a:rPr>
              <a:t>　が大きくなる</a:t>
            </a:r>
          </a:p>
        </p:txBody>
      </p:sp>
      <p:sp>
        <p:nvSpPr>
          <p:cNvPr id="40974" name="AutoShape 19"/>
          <p:cNvSpPr>
            <a:spLocks noChangeArrowheads="1"/>
          </p:cNvSpPr>
          <p:nvPr/>
        </p:nvSpPr>
        <p:spPr bwMode="auto">
          <a:xfrm>
            <a:off x="1331913" y="1844675"/>
            <a:ext cx="1871662" cy="863600"/>
          </a:xfrm>
          <a:prstGeom prst="wedgeRectCallout">
            <a:avLst>
              <a:gd name="adj1" fmla="val 61875"/>
              <a:gd name="adj2" fmla="val 169116"/>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t>迎角　</a:t>
            </a:r>
            <a:r>
              <a:rPr lang="en-US" altLang="ja-JP" sz="2400"/>
              <a:t>α</a:t>
            </a:r>
            <a:r>
              <a:rPr lang="ja-JP" altLang="en-US" sz="2400"/>
              <a:t>　を上げすぎると</a:t>
            </a:r>
          </a:p>
        </p:txBody>
      </p:sp>
      <p:sp>
        <p:nvSpPr>
          <p:cNvPr id="40975" name="Freeform 20"/>
          <p:cNvSpPr>
            <a:spLocks/>
          </p:cNvSpPr>
          <p:nvPr/>
        </p:nvSpPr>
        <p:spPr bwMode="auto">
          <a:xfrm>
            <a:off x="539750" y="2997200"/>
            <a:ext cx="7777163" cy="1189038"/>
          </a:xfrm>
          <a:custGeom>
            <a:avLst/>
            <a:gdLst>
              <a:gd name="T0" fmla="*/ 0 w 4899"/>
              <a:gd name="T1" fmla="*/ 2147483646 h 749"/>
              <a:gd name="T2" fmla="*/ 2147483646 w 4899"/>
              <a:gd name="T3" fmla="*/ 2147483646 h 749"/>
              <a:gd name="T4" fmla="*/ 2147483646 w 4899"/>
              <a:gd name="T5" fmla="*/ 2147483646 h 749"/>
              <a:gd name="T6" fmla="*/ 2147483646 w 4899"/>
              <a:gd name="T7" fmla="*/ 2147483646 h 749"/>
              <a:gd name="T8" fmla="*/ 2147483646 w 4899"/>
              <a:gd name="T9" fmla="*/ 2147483646 h 749"/>
              <a:gd name="T10" fmla="*/ 2147483646 w 4899"/>
              <a:gd name="T11" fmla="*/ 2147483646 h 749"/>
              <a:gd name="T12" fmla="*/ 2147483646 w 4899"/>
              <a:gd name="T13" fmla="*/ 0 h 749"/>
              <a:gd name="T14" fmla="*/ 0 60000 65536"/>
              <a:gd name="T15" fmla="*/ 0 60000 65536"/>
              <a:gd name="T16" fmla="*/ 0 60000 65536"/>
              <a:gd name="T17" fmla="*/ 0 60000 65536"/>
              <a:gd name="T18" fmla="*/ 0 60000 65536"/>
              <a:gd name="T19" fmla="*/ 0 60000 65536"/>
              <a:gd name="T20" fmla="*/ 0 60000 65536"/>
              <a:gd name="T21" fmla="*/ 0 w 4899"/>
              <a:gd name="T22" fmla="*/ 0 h 749"/>
              <a:gd name="T23" fmla="*/ 4899 w 4899"/>
              <a:gd name="T24" fmla="*/ 749 h 74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99" h="749">
                <a:moveTo>
                  <a:pt x="0" y="726"/>
                </a:moveTo>
                <a:cubicBezTo>
                  <a:pt x="570" y="741"/>
                  <a:pt x="1135" y="749"/>
                  <a:pt x="1451" y="726"/>
                </a:cubicBezTo>
                <a:cubicBezTo>
                  <a:pt x="1767" y="703"/>
                  <a:pt x="1782" y="641"/>
                  <a:pt x="1898" y="585"/>
                </a:cubicBezTo>
                <a:cubicBezTo>
                  <a:pt x="2014" y="529"/>
                  <a:pt x="1996" y="442"/>
                  <a:pt x="2147" y="391"/>
                </a:cubicBezTo>
                <a:cubicBezTo>
                  <a:pt x="2298" y="340"/>
                  <a:pt x="2547" y="320"/>
                  <a:pt x="2806" y="280"/>
                </a:cubicBezTo>
                <a:cubicBezTo>
                  <a:pt x="3065" y="240"/>
                  <a:pt x="3354" y="200"/>
                  <a:pt x="3703" y="153"/>
                </a:cubicBezTo>
                <a:cubicBezTo>
                  <a:pt x="4052" y="106"/>
                  <a:pt x="4650" y="32"/>
                  <a:pt x="4899"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0976" name="Freeform 21"/>
          <p:cNvSpPr>
            <a:spLocks/>
          </p:cNvSpPr>
          <p:nvPr/>
        </p:nvSpPr>
        <p:spPr bwMode="auto">
          <a:xfrm>
            <a:off x="539750" y="5637213"/>
            <a:ext cx="5472113" cy="1176337"/>
          </a:xfrm>
          <a:custGeom>
            <a:avLst/>
            <a:gdLst>
              <a:gd name="T0" fmla="*/ 0 w 3447"/>
              <a:gd name="T1" fmla="*/ 2147483646 h 741"/>
              <a:gd name="T2" fmla="*/ 2147483646 w 3447"/>
              <a:gd name="T3" fmla="*/ 2147483646 h 741"/>
              <a:gd name="T4" fmla="*/ 2147483646 w 3447"/>
              <a:gd name="T5" fmla="*/ 2147483646 h 741"/>
              <a:gd name="T6" fmla="*/ 2147483646 w 3447"/>
              <a:gd name="T7" fmla="*/ 2147483646 h 741"/>
              <a:gd name="T8" fmla="*/ 2147483646 w 3447"/>
              <a:gd name="T9" fmla="*/ 2147483646 h 741"/>
              <a:gd name="T10" fmla="*/ 2147483646 w 3447"/>
              <a:gd name="T11" fmla="*/ 2147483646 h 741"/>
              <a:gd name="T12" fmla="*/ 2147483646 w 3447"/>
              <a:gd name="T13" fmla="*/ 2147483646 h 741"/>
              <a:gd name="T14" fmla="*/ 0 60000 65536"/>
              <a:gd name="T15" fmla="*/ 0 60000 65536"/>
              <a:gd name="T16" fmla="*/ 0 60000 65536"/>
              <a:gd name="T17" fmla="*/ 0 60000 65536"/>
              <a:gd name="T18" fmla="*/ 0 60000 65536"/>
              <a:gd name="T19" fmla="*/ 0 60000 65536"/>
              <a:gd name="T20" fmla="*/ 0 60000 65536"/>
              <a:gd name="T21" fmla="*/ 0 w 3447"/>
              <a:gd name="T22" fmla="*/ 0 h 741"/>
              <a:gd name="T23" fmla="*/ 3447 w 3447"/>
              <a:gd name="T24" fmla="*/ 741 h 7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447" h="741">
                <a:moveTo>
                  <a:pt x="0" y="15"/>
                </a:moveTo>
                <a:cubicBezTo>
                  <a:pt x="446" y="15"/>
                  <a:pt x="892" y="15"/>
                  <a:pt x="1270" y="15"/>
                </a:cubicBezTo>
                <a:cubicBezTo>
                  <a:pt x="1648" y="15"/>
                  <a:pt x="2056" y="0"/>
                  <a:pt x="2268" y="15"/>
                </a:cubicBezTo>
                <a:cubicBezTo>
                  <a:pt x="2480" y="30"/>
                  <a:pt x="2427" y="23"/>
                  <a:pt x="2540" y="106"/>
                </a:cubicBezTo>
                <a:cubicBezTo>
                  <a:pt x="2653" y="189"/>
                  <a:pt x="2857" y="431"/>
                  <a:pt x="2948" y="514"/>
                </a:cubicBezTo>
                <a:cubicBezTo>
                  <a:pt x="3039" y="597"/>
                  <a:pt x="3001" y="567"/>
                  <a:pt x="3084" y="605"/>
                </a:cubicBezTo>
                <a:cubicBezTo>
                  <a:pt x="3167" y="643"/>
                  <a:pt x="3386" y="718"/>
                  <a:pt x="3447" y="741"/>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15734" name="Text Box 22"/>
          <p:cNvSpPr txBox="1">
            <a:spLocks noChangeArrowheads="1"/>
          </p:cNvSpPr>
          <p:nvPr/>
        </p:nvSpPr>
        <p:spPr bwMode="auto">
          <a:xfrm>
            <a:off x="6300788" y="3579813"/>
            <a:ext cx="25193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3600"/>
              <a:t>失速（</a:t>
            </a:r>
            <a:r>
              <a:rPr lang="en-US" altLang="ja-JP" sz="3600"/>
              <a:t>stall</a:t>
            </a:r>
            <a:r>
              <a:rPr lang="ja-JP" altLang="en-US" sz="3600"/>
              <a:t>）</a:t>
            </a:r>
          </a:p>
        </p:txBody>
      </p:sp>
      <p:sp>
        <p:nvSpPr>
          <p:cNvPr id="40978" name="AutoShape 23"/>
          <p:cNvSpPr>
            <a:spLocks noChangeArrowheads="1"/>
          </p:cNvSpPr>
          <p:nvPr/>
        </p:nvSpPr>
        <p:spPr bwMode="auto">
          <a:xfrm>
            <a:off x="6659563" y="1268413"/>
            <a:ext cx="2339975" cy="1152525"/>
          </a:xfrm>
          <a:prstGeom prst="wedgeRectCallout">
            <a:avLst>
              <a:gd name="adj1" fmla="val -36162"/>
              <a:gd name="adj2" fmla="val 109917"/>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a:t>流れが翼型に沿っていない（剥離）</a:t>
            </a:r>
          </a:p>
          <a:p>
            <a:pPr algn="ctr" eaLnBrk="1" hangingPunct="1">
              <a:spcBef>
                <a:spcPct val="0"/>
              </a:spcBef>
              <a:buFontTx/>
              <a:buNone/>
            </a:pPr>
            <a:r>
              <a:rPr lang="ja-JP" altLang="en-US" sz="2000"/>
              <a:t>もはや「板」と同等</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5734"/>
                                        </p:tgtEl>
                                        <p:attrNameLst>
                                          <p:attrName>style.visibility</p:attrName>
                                        </p:attrNameLst>
                                      </p:cBhvr>
                                      <p:to>
                                        <p:strVal val="visible"/>
                                      </p:to>
                                    </p:set>
                                    <p:animEffect transition="in" filter="blinds(horizontal)">
                                      <p:cBhvr>
                                        <p:cTn id="7" dur="500"/>
                                        <p:tgtEl>
                                          <p:spTgt spid="1157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3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4"/>
          <p:cNvSpPr>
            <a:spLocks noGrp="1" noChangeArrowheads="1"/>
          </p:cNvSpPr>
          <p:nvPr>
            <p:ph type="ctrTitle"/>
          </p:nvPr>
        </p:nvSpPr>
        <p:spPr>
          <a:xfrm>
            <a:off x="323850" y="2130425"/>
            <a:ext cx="8640763" cy="1470025"/>
          </a:xfrm>
        </p:spPr>
        <p:txBody>
          <a:bodyPr/>
          <a:lstStyle/>
          <a:p>
            <a:pPr eaLnBrk="1" hangingPunct="1"/>
            <a:r>
              <a:rPr lang="ja-JP" altLang="en-US" sz="4000" dirty="0" smtClean="0"/>
              <a:t>最適な角度　</a:t>
            </a:r>
            <a:br>
              <a:rPr lang="ja-JP" altLang="en-US" sz="4000" dirty="0" smtClean="0"/>
            </a:br>
            <a:r>
              <a:rPr lang="ja-JP" altLang="en-US" sz="4000" dirty="0" smtClean="0"/>
              <a:t/>
            </a:r>
            <a:br>
              <a:rPr lang="ja-JP" altLang="en-US" sz="4000" dirty="0" smtClean="0"/>
            </a:br>
            <a:r>
              <a:rPr lang="ja-JP" altLang="en-US" sz="4000" dirty="0" smtClean="0"/>
              <a:t>“</a:t>
            </a:r>
            <a:r>
              <a:rPr lang="ja-JP" altLang="en-US" sz="4000" dirty="0" smtClean="0"/>
              <a:t>揚抗比</a:t>
            </a:r>
            <a:r>
              <a:rPr lang="ja-JP" altLang="en-US" sz="4000" dirty="0" smtClean="0"/>
              <a:t>　</a:t>
            </a:r>
            <a:r>
              <a:rPr lang="en-US" altLang="ja-JP" sz="4000" dirty="0" smtClean="0"/>
              <a:t>L/D”</a:t>
            </a:r>
            <a:r>
              <a:rPr lang="ja-JP" altLang="en-US" sz="4000" dirty="0" smtClean="0"/>
              <a:t>　が大きい</a:t>
            </a:r>
            <a:br>
              <a:rPr lang="ja-JP" altLang="en-US" sz="4000" dirty="0" smtClean="0"/>
            </a:br>
            <a:r>
              <a:rPr lang="ja-JP" altLang="en-US" sz="4000" dirty="0" smtClean="0"/>
              <a:t/>
            </a:r>
            <a:br>
              <a:rPr lang="ja-JP" altLang="en-US" sz="4000" dirty="0" smtClean="0"/>
            </a:br>
            <a:r>
              <a:rPr lang="ja-JP" altLang="en-US" sz="4000" dirty="0" smtClean="0"/>
              <a:t>迎角（</a:t>
            </a:r>
            <a:r>
              <a:rPr lang="en-US" altLang="ja-JP" sz="4000" dirty="0" smtClean="0"/>
              <a:t>α</a:t>
            </a:r>
            <a:r>
              <a:rPr lang="ja-JP" altLang="en-US" sz="4000" dirty="0" smtClean="0"/>
              <a:t>）を保つのが理想！</a:t>
            </a:r>
          </a:p>
        </p:txBody>
      </p:sp>
      <p:sp>
        <p:nvSpPr>
          <p:cNvPr id="41987" name="Text Box 6"/>
          <p:cNvSpPr txBox="1">
            <a:spLocks noChangeArrowheads="1"/>
          </p:cNvSpPr>
          <p:nvPr/>
        </p:nvSpPr>
        <p:spPr bwMode="auto">
          <a:xfrm>
            <a:off x="322263" y="6015038"/>
            <a:ext cx="84978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pPr>
            <a:r>
              <a:rPr lang="ja-JP" altLang="en-US" sz="2400"/>
              <a:t>そのために、翼型の（様々な角度での）性能試験を実施します</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Line 2"/>
          <p:cNvSpPr>
            <a:spLocks noChangeShapeType="1"/>
          </p:cNvSpPr>
          <p:nvPr/>
        </p:nvSpPr>
        <p:spPr bwMode="auto">
          <a:xfrm>
            <a:off x="250825" y="6094413"/>
            <a:ext cx="8785225" cy="0"/>
          </a:xfrm>
          <a:prstGeom prst="line">
            <a:avLst/>
          </a:prstGeom>
          <a:noFill/>
          <a:ln w="3810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ja-JP" altLang="en-US"/>
          </a:p>
        </p:txBody>
      </p:sp>
      <p:sp>
        <p:nvSpPr>
          <p:cNvPr id="43011" name="Freeform 3"/>
          <p:cNvSpPr>
            <a:spLocks/>
          </p:cNvSpPr>
          <p:nvPr/>
        </p:nvSpPr>
        <p:spPr bwMode="auto">
          <a:xfrm>
            <a:off x="3203575" y="1709738"/>
            <a:ext cx="4968875" cy="5749925"/>
          </a:xfrm>
          <a:custGeom>
            <a:avLst/>
            <a:gdLst>
              <a:gd name="T0" fmla="*/ 0 w 3130"/>
              <a:gd name="T1" fmla="*/ 2147483646 h 3622"/>
              <a:gd name="T2" fmla="*/ 2147483646 w 3130"/>
              <a:gd name="T3" fmla="*/ 2147483646 h 3622"/>
              <a:gd name="T4" fmla="*/ 2147483646 w 3130"/>
              <a:gd name="T5" fmla="*/ 2147483646 h 3622"/>
              <a:gd name="T6" fmla="*/ 2147483646 w 3130"/>
              <a:gd name="T7" fmla="*/ 2147483646 h 3622"/>
              <a:gd name="T8" fmla="*/ 2147483646 w 3130"/>
              <a:gd name="T9" fmla="*/ 2147483646 h 3622"/>
              <a:gd name="T10" fmla="*/ 2147483646 w 3130"/>
              <a:gd name="T11" fmla="*/ 2147483646 h 3622"/>
              <a:gd name="T12" fmla="*/ 2147483646 w 3130"/>
              <a:gd name="T13" fmla="*/ 2147483646 h 3622"/>
              <a:gd name="T14" fmla="*/ 2147483646 w 3130"/>
              <a:gd name="T15" fmla="*/ 2147483646 h 3622"/>
              <a:gd name="T16" fmla="*/ 2147483646 w 3130"/>
              <a:gd name="T17" fmla="*/ 2147483646 h 36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130"/>
              <a:gd name="T28" fmla="*/ 0 h 3622"/>
              <a:gd name="T29" fmla="*/ 3130 w 3130"/>
              <a:gd name="T30" fmla="*/ 3622 h 362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130" h="3622">
                <a:moveTo>
                  <a:pt x="0" y="3622"/>
                </a:moveTo>
                <a:cubicBezTo>
                  <a:pt x="285" y="2904"/>
                  <a:pt x="571" y="2186"/>
                  <a:pt x="814" y="1627"/>
                </a:cubicBezTo>
                <a:cubicBezTo>
                  <a:pt x="1056" y="1068"/>
                  <a:pt x="1318" y="532"/>
                  <a:pt x="1455" y="266"/>
                </a:cubicBezTo>
                <a:cubicBezTo>
                  <a:pt x="1593" y="0"/>
                  <a:pt x="1579" y="63"/>
                  <a:pt x="1643" y="33"/>
                </a:cubicBezTo>
                <a:cubicBezTo>
                  <a:pt x="1707" y="3"/>
                  <a:pt x="1737" y="25"/>
                  <a:pt x="1840" y="84"/>
                </a:cubicBezTo>
                <a:cubicBezTo>
                  <a:pt x="1943" y="143"/>
                  <a:pt x="2133" y="297"/>
                  <a:pt x="2260" y="387"/>
                </a:cubicBezTo>
                <a:cubicBezTo>
                  <a:pt x="2387" y="477"/>
                  <a:pt x="2486" y="547"/>
                  <a:pt x="2602" y="627"/>
                </a:cubicBezTo>
                <a:cubicBezTo>
                  <a:pt x="2718" y="707"/>
                  <a:pt x="2868" y="819"/>
                  <a:pt x="2956" y="867"/>
                </a:cubicBezTo>
                <a:cubicBezTo>
                  <a:pt x="3044" y="915"/>
                  <a:pt x="3094" y="905"/>
                  <a:pt x="3130" y="915"/>
                </a:cubicBezTo>
              </a:path>
            </a:pathLst>
          </a:custGeom>
          <a:noFill/>
          <a:ln w="22225">
            <a:solidFill>
              <a:srgbClr val="FF33CC"/>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3012" name="Rectangle 4"/>
          <p:cNvSpPr>
            <a:spLocks noChangeArrowheads="1"/>
          </p:cNvSpPr>
          <p:nvPr/>
        </p:nvSpPr>
        <p:spPr bwMode="auto">
          <a:xfrm>
            <a:off x="7524750" y="6165850"/>
            <a:ext cx="1606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800">
                <a:solidFill>
                  <a:schemeClr val="tx2"/>
                </a:solidFill>
              </a:rPr>
              <a:t>迎角（</a:t>
            </a:r>
            <a:r>
              <a:rPr lang="en-US" altLang="ja-JP" sz="2800">
                <a:solidFill>
                  <a:schemeClr val="tx2"/>
                </a:solidFill>
              </a:rPr>
              <a:t>α</a:t>
            </a:r>
            <a:r>
              <a:rPr lang="ja-JP" altLang="en-US" sz="2800">
                <a:solidFill>
                  <a:schemeClr val="tx2"/>
                </a:solidFill>
              </a:rPr>
              <a:t>）</a:t>
            </a:r>
          </a:p>
        </p:txBody>
      </p:sp>
      <p:sp>
        <p:nvSpPr>
          <p:cNvPr id="43013" name="Text Box 5"/>
          <p:cNvSpPr txBox="1">
            <a:spLocks noChangeArrowheads="1"/>
          </p:cNvSpPr>
          <p:nvPr/>
        </p:nvSpPr>
        <p:spPr bwMode="auto">
          <a:xfrm>
            <a:off x="4500563" y="6092825"/>
            <a:ext cx="5762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0°</a:t>
            </a:r>
          </a:p>
        </p:txBody>
      </p:sp>
      <p:sp>
        <p:nvSpPr>
          <p:cNvPr id="43014" name="Line 6"/>
          <p:cNvSpPr>
            <a:spLocks noChangeShapeType="1"/>
          </p:cNvSpPr>
          <p:nvPr/>
        </p:nvSpPr>
        <p:spPr bwMode="auto">
          <a:xfrm flipV="1">
            <a:off x="4572000" y="873125"/>
            <a:ext cx="0" cy="5832475"/>
          </a:xfrm>
          <a:prstGeom prst="line">
            <a:avLst/>
          </a:prstGeom>
          <a:noFill/>
          <a:ln w="3810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ja-JP" altLang="en-US"/>
          </a:p>
        </p:txBody>
      </p:sp>
      <p:sp>
        <p:nvSpPr>
          <p:cNvPr id="43015" name="Rectangle 7"/>
          <p:cNvSpPr>
            <a:spLocks noChangeArrowheads="1"/>
          </p:cNvSpPr>
          <p:nvPr/>
        </p:nvSpPr>
        <p:spPr bwMode="auto">
          <a:xfrm>
            <a:off x="2195513" y="981075"/>
            <a:ext cx="2473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800">
                <a:solidFill>
                  <a:srgbClr val="FF33CC"/>
                </a:solidFill>
              </a:rPr>
              <a:t>揚力</a:t>
            </a:r>
            <a:r>
              <a:rPr lang="en-US" altLang="ja-JP" sz="2800">
                <a:solidFill>
                  <a:srgbClr val="FF33CC"/>
                </a:solidFill>
              </a:rPr>
              <a:t>(</a:t>
            </a:r>
            <a:r>
              <a:rPr lang="ja-JP" altLang="en-US" sz="2800">
                <a:solidFill>
                  <a:srgbClr val="FF33CC"/>
                </a:solidFill>
              </a:rPr>
              <a:t>係数</a:t>
            </a:r>
            <a:r>
              <a:rPr lang="en-US" altLang="ja-JP" sz="2800">
                <a:solidFill>
                  <a:srgbClr val="FF33CC"/>
                </a:solidFill>
              </a:rPr>
              <a:t>)C</a:t>
            </a:r>
            <a:r>
              <a:rPr lang="en-US" altLang="ja-JP" sz="2800" baseline="-25000">
                <a:solidFill>
                  <a:srgbClr val="FF33CC"/>
                </a:solidFill>
              </a:rPr>
              <a:t>L</a:t>
            </a:r>
            <a:r>
              <a:rPr lang="ja-JP" altLang="en-US" sz="2800">
                <a:solidFill>
                  <a:srgbClr val="FF33CC"/>
                </a:solidFill>
              </a:rPr>
              <a:t>　</a:t>
            </a:r>
          </a:p>
        </p:txBody>
      </p:sp>
      <p:sp>
        <p:nvSpPr>
          <p:cNvPr id="43016" name="AutoShape 9"/>
          <p:cNvSpPr>
            <a:spLocks/>
          </p:cNvSpPr>
          <p:nvPr/>
        </p:nvSpPr>
        <p:spPr bwMode="auto">
          <a:xfrm rot="-3048629">
            <a:off x="7162006" y="1164432"/>
            <a:ext cx="257175" cy="2195512"/>
          </a:xfrm>
          <a:prstGeom prst="rightBrace">
            <a:avLst>
              <a:gd name="adj1" fmla="val 71142"/>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3017" name="AutoShape 10"/>
          <p:cNvSpPr>
            <a:spLocks noChangeArrowheads="1"/>
          </p:cNvSpPr>
          <p:nvPr/>
        </p:nvSpPr>
        <p:spPr bwMode="auto">
          <a:xfrm>
            <a:off x="7307263" y="1484313"/>
            <a:ext cx="1081087" cy="431800"/>
          </a:xfrm>
          <a:prstGeom prst="wedgeRectCallout">
            <a:avLst>
              <a:gd name="adj1" fmla="val -37079"/>
              <a:gd name="adj2" fmla="val 100000"/>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t>失速</a:t>
            </a:r>
          </a:p>
        </p:txBody>
      </p:sp>
      <p:sp>
        <p:nvSpPr>
          <p:cNvPr id="43018" name="AutoShape 8"/>
          <p:cNvSpPr>
            <a:spLocks noChangeArrowheads="1"/>
          </p:cNvSpPr>
          <p:nvPr/>
        </p:nvSpPr>
        <p:spPr bwMode="auto">
          <a:xfrm>
            <a:off x="6227763" y="836613"/>
            <a:ext cx="1584325" cy="431800"/>
          </a:xfrm>
          <a:prstGeom prst="wedgeRectCallout">
            <a:avLst>
              <a:gd name="adj1" fmla="val -72444"/>
              <a:gd name="adj2" fmla="val 143014"/>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solidFill>
                  <a:srgbClr val="FF33CC"/>
                </a:solidFill>
              </a:rPr>
              <a:t>揚力</a:t>
            </a:r>
          </a:p>
        </p:txBody>
      </p:sp>
      <p:sp>
        <p:nvSpPr>
          <p:cNvPr id="43019" name="Freeform 21"/>
          <p:cNvSpPr>
            <a:spLocks/>
          </p:cNvSpPr>
          <p:nvPr/>
        </p:nvSpPr>
        <p:spPr bwMode="auto">
          <a:xfrm>
            <a:off x="3348038" y="3933825"/>
            <a:ext cx="4752975" cy="2095500"/>
          </a:xfrm>
          <a:custGeom>
            <a:avLst/>
            <a:gdLst>
              <a:gd name="T0" fmla="*/ 0 w 2994"/>
              <a:gd name="T1" fmla="*/ 2147483646 h 1320"/>
              <a:gd name="T2" fmla="*/ 2147483646 w 2994"/>
              <a:gd name="T3" fmla="*/ 2147483646 h 1320"/>
              <a:gd name="T4" fmla="*/ 2147483646 w 2994"/>
              <a:gd name="T5" fmla="*/ 2147483646 h 1320"/>
              <a:gd name="T6" fmla="*/ 2147483646 w 2994"/>
              <a:gd name="T7" fmla="*/ 2147483646 h 1320"/>
              <a:gd name="T8" fmla="*/ 2147483646 w 2994"/>
              <a:gd name="T9" fmla="*/ 2147483646 h 1320"/>
              <a:gd name="T10" fmla="*/ 2147483646 w 2994"/>
              <a:gd name="T11" fmla="*/ 2147483646 h 1320"/>
              <a:gd name="T12" fmla="*/ 2147483646 w 2994"/>
              <a:gd name="T13" fmla="*/ 0 h 1320"/>
              <a:gd name="T14" fmla="*/ 0 60000 65536"/>
              <a:gd name="T15" fmla="*/ 0 60000 65536"/>
              <a:gd name="T16" fmla="*/ 0 60000 65536"/>
              <a:gd name="T17" fmla="*/ 0 60000 65536"/>
              <a:gd name="T18" fmla="*/ 0 60000 65536"/>
              <a:gd name="T19" fmla="*/ 0 60000 65536"/>
              <a:gd name="T20" fmla="*/ 0 60000 65536"/>
              <a:gd name="T21" fmla="*/ 0 w 2994"/>
              <a:gd name="T22" fmla="*/ 0 h 1320"/>
              <a:gd name="T23" fmla="*/ 2994 w 2994"/>
              <a:gd name="T24" fmla="*/ 1320 h 13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994" h="1320">
                <a:moveTo>
                  <a:pt x="0" y="1315"/>
                </a:moveTo>
                <a:cubicBezTo>
                  <a:pt x="212" y="1318"/>
                  <a:pt x="399" y="1320"/>
                  <a:pt x="590" y="1315"/>
                </a:cubicBezTo>
                <a:cubicBezTo>
                  <a:pt x="781" y="1310"/>
                  <a:pt x="985" y="1301"/>
                  <a:pt x="1149" y="1284"/>
                </a:cubicBezTo>
                <a:cubicBezTo>
                  <a:pt x="1313" y="1267"/>
                  <a:pt x="1433" y="1261"/>
                  <a:pt x="1575" y="1212"/>
                </a:cubicBezTo>
                <a:cubicBezTo>
                  <a:pt x="1717" y="1163"/>
                  <a:pt x="1849" y="1095"/>
                  <a:pt x="2001" y="990"/>
                </a:cubicBezTo>
                <a:cubicBezTo>
                  <a:pt x="2153" y="885"/>
                  <a:pt x="2321" y="747"/>
                  <a:pt x="2487" y="582"/>
                </a:cubicBezTo>
                <a:cubicBezTo>
                  <a:pt x="2653" y="417"/>
                  <a:pt x="2889" y="121"/>
                  <a:pt x="2994" y="0"/>
                </a:cubicBezTo>
              </a:path>
            </a:pathLst>
          </a:custGeom>
          <a:noFill/>
          <a:ln w="19050">
            <a:solidFill>
              <a:srgbClr val="00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3020" name="Rectangle 22"/>
          <p:cNvSpPr>
            <a:spLocks noChangeArrowheads="1"/>
          </p:cNvSpPr>
          <p:nvPr/>
        </p:nvSpPr>
        <p:spPr bwMode="auto">
          <a:xfrm>
            <a:off x="2203450" y="1541463"/>
            <a:ext cx="251301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800">
                <a:solidFill>
                  <a:srgbClr val="00CC00"/>
                </a:solidFill>
              </a:rPr>
              <a:t>抗力</a:t>
            </a:r>
            <a:r>
              <a:rPr lang="en-US" altLang="ja-JP" sz="2800">
                <a:solidFill>
                  <a:srgbClr val="00CC00"/>
                </a:solidFill>
              </a:rPr>
              <a:t>(</a:t>
            </a:r>
            <a:r>
              <a:rPr lang="ja-JP" altLang="en-US" sz="2800">
                <a:solidFill>
                  <a:srgbClr val="00CC00"/>
                </a:solidFill>
              </a:rPr>
              <a:t>係数</a:t>
            </a:r>
            <a:r>
              <a:rPr lang="en-US" altLang="ja-JP" sz="2800">
                <a:solidFill>
                  <a:srgbClr val="00CC00"/>
                </a:solidFill>
              </a:rPr>
              <a:t>)C</a:t>
            </a:r>
            <a:r>
              <a:rPr lang="en-US" altLang="ja-JP" sz="2800" baseline="-25000">
                <a:solidFill>
                  <a:srgbClr val="00CC00"/>
                </a:solidFill>
              </a:rPr>
              <a:t>D</a:t>
            </a:r>
            <a:r>
              <a:rPr lang="ja-JP" altLang="en-US" sz="2800">
                <a:solidFill>
                  <a:srgbClr val="00CC00"/>
                </a:solidFill>
              </a:rPr>
              <a:t>　</a:t>
            </a:r>
          </a:p>
        </p:txBody>
      </p:sp>
      <p:sp>
        <p:nvSpPr>
          <p:cNvPr id="43021" name="AutoShape 23"/>
          <p:cNvSpPr>
            <a:spLocks noChangeArrowheads="1"/>
          </p:cNvSpPr>
          <p:nvPr/>
        </p:nvSpPr>
        <p:spPr bwMode="auto">
          <a:xfrm>
            <a:off x="5940425" y="3860800"/>
            <a:ext cx="1584325" cy="431800"/>
          </a:xfrm>
          <a:prstGeom prst="wedgeRectCallout">
            <a:avLst>
              <a:gd name="adj1" fmla="val 36875"/>
              <a:gd name="adj2" fmla="val 169852"/>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solidFill>
                  <a:srgbClr val="00CC00"/>
                </a:solidFill>
              </a:rPr>
              <a:t>抗力</a:t>
            </a:r>
          </a:p>
        </p:txBody>
      </p:sp>
      <p:sp>
        <p:nvSpPr>
          <p:cNvPr id="43022" name="Rectangle 24"/>
          <p:cNvSpPr>
            <a:spLocks noChangeArrowheads="1"/>
          </p:cNvSpPr>
          <p:nvPr/>
        </p:nvSpPr>
        <p:spPr bwMode="auto">
          <a:xfrm>
            <a:off x="274638" y="130175"/>
            <a:ext cx="86185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800">
                <a:solidFill>
                  <a:schemeClr val="tx2"/>
                </a:solidFill>
              </a:rPr>
              <a:t>角度を上げると</a:t>
            </a:r>
            <a:r>
              <a:rPr lang="ja-JP" altLang="en-US" sz="2800">
                <a:solidFill>
                  <a:srgbClr val="FF33CC"/>
                </a:solidFill>
              </a:rPr>
              <a:t>揚力</a:t>
            </a:r>
            <a:r>
              <a:rPr lang="ja-JP" altLang="en-US" sz="2800">
                <a:solidFill>
                  <a:schemeClr val="tx2"/>
                </a:solidFill>
              </a:rPr>
              <a:t>（Ｌ）が上がるが</a:t>
            </a:r>
            <a:r>
              <a:rPr lang="ja-JP" altLang="en-US" sz="2800">
                <a:solidFill>
                  <a:srgbClr val="00CC00"/>
                </a:solidFill>
              </a:rPr>
              <a:t>抗力</a:t>
            </a:r>
            <a:r>
              <a:rPr lang="ja-JP" altLang="en-US" sz="2800">
                <a:solidFill>
                  <a:schemeClr val="tx2"/>
                </a:solidFill>
              </a:rPr>
              <a:t>（Ｄ）も大きくなる</a:t>
            </a:r>
          </a:p>
        </p:txBody>
      </p:sp>
      <p:grpSp>
        <p:nvGrpSpPr>
          <p:cNvPr id="43023" name="Group 3"/>
          <p:cNvGrpSpPr>
            <a:grpSpLocks/>
          </p:cNvGrpSpPr>
          <p:nvPr/>
        </p:nvGrpSpPr>
        <p:grpSpPr bwMode="auto">
          <a:xfrm rot="3600000">
            <a:off x="6734175" y="6453188"/>
            <a:ext cx="638175" cy="117475"/>
            <a:chOff x="-2246" y="2614"/>
            <a:chExt cx="1951" cy="359"/>
          </a:xfrm>
        </p:grpSpPr>
        <p:sp>
          <p:nvSpPr>
            <p:cNvPr id="43042" name="Freeform 4"/>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43043" name="Arc 5"/>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43044" name="Arc 6"/>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3045" name="Line 7"/>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3046" name="Arc 8"/>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grpSp>
        <p:nvGrpSpPr>
          <p:cNvPr id="43024" name="Group 3"/>
          <p:cNvGrpSpPr>
            <a:grpSpLocks/>
          </p:cNvGrpSpPr>
          <p:nvPr/>
        </p:nvGrpSpPr>
        <p:grpSpPr bwMode="auto">
          <a:xfrm rot="2700000">
            <a:off x="6077744" y="6447631"/>
            <a:ext cx="682625" cy="125413"/>
            <a:chOff x="-2246" y="2614"/>
            <a:chExt cx="1951" cy="359"/>
          </a:xfrm>
        </p:grpSpPr>
        <p:sp>
          <p:nvSpPr>
            <p:cNvPr id="43037" name="Freeform 4"/>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43038" name="Arc 5"/>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43039" name="Arc 6"/>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3040" name="Line 7"/>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3041" name="Arc 8"/>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grpSp>
        <p:nvGrpSpPr>
          <p:cNvPr id="43025" name="Group 5"/>
          <p:cNvGrpSpPr>
            <a:grpSpLocks/>
          </p:cNvGrpSpPr>
          <p:nvPr/>
        </p:nvGrpSpPr>
        <p:grpSpPr bwMode="auto">
          <a:xfrm rot="1200000">
            <a:off x="5310188" y="6408738"/>
            <a:ext cx="682625" cy="125412"/>
            <a:chOff x="-2246" y="2614"/>
            <a:chExt cx="1951" cy="359"/>
          </a:xfrm>
        </p:grpSpPr>
        <p:sp>
          <p:nvSpPr>
            <p:cNvPr id="43032" name="Freeform 6"/>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43033" name="Arc 7"/>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43034" name="Arc 8"/>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3035" name="Line 9"/>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3036" name="Arc 10"/>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grpSp>
        <p:nvGrpSpPr>
          <p:cNvPr id="43026" name="Group 5"/>
          <p:cNvGrpSpPr>
            <a:grpSpLocks/>
          </p:cNvGrpSpPr>
          <p:nvPr/>
        </p:nvGrpSpPr>
        <p:grpSpPr bwMode="auto">
          <a:xfrm>
            <a:off x="4427538" y="6438900"/>
            <a:ext cx="684212" cy="125413"/>
            <a:chOff x="-2246" y="2614"/>
            <a:chExt cx="1951" cy="359"/>
          </a:xfrm>
        </p:grpSpPr>
        <p:sp>
          <p:nvSpPr>
            <p:cNvPr id="43027" name="Freeform 6"/>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43028" name="Arc 7"/>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43029" name="Arc 8"/>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3030" name="Line 9"/>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3031" name="Arc 10"/>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Line 2"/>
          <p:cNvSpPr>
            <a:spLocks noChangeShapeType="1"/>
          </p:cNvSpPr>
          <p:nvPr/>
        </p:nvSpPr>
        <p:spPr bwMode="auto">
          <a:xfrm>
            <a:off x="250825" y="6094413"/>
            <a:ext cx="8785225" cy="0"/>
          </a:xfrm>
          <a:prstGeom prst="line">
            <a:avLst/>
          </a:prstGeom>
          <a:noFill/>
          <a:ln w="3810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ja-JP" altLang="en-US"/>
          </a:p>
        </p:txBody>
      </p:sp>
      <p:sp>
        <p:nvSpPr>
          <p:cNvPr id="44035" name="Freeform 3"/>
          <p:cNvSpPr>
            <a:spLocks/>
          </p:cNvSpPr>
          <p:nvPr/>
        </p:nvSpPr>
        <p:spPr bwMode="auto">
          <a:xfrm>
            <a:off x="3171825" y="1654175"/>
            <a:ext cx="5667375" cy="4556125"/>
          </a:xfrm>
          <a:custGeom>
            <a:avLst/>
            <a:gdLst>
              <a:gd name="T0" fmla="*/ 0 w 3570"/>
              <a:gd name="T1" fmla="*/ 2147483646 h 2870"/>
              <a:gd name="T2" fmla="*/ 2147483646 w 3570"/>
              <a:gd name="T3" fmla="*/ 2147483646 h 2870"/>
              <a:gd name="T4" fmla="*/ 2147483646 w 3570"/>
              <a:gd name="T5" fmla="*/ 2147483646 h 2870"/>
              <a:gd name="T6" fmla="*/ 2147483646 w 3570"/>
              <a:gd name="T7" fmla="*/ 2147483646 h 2870"/>
              <a:gd name="T8" fmla="*/ 2147483646 w 3570"/>
              <a:gd name="T9" fmla="*/ 2147483646 h 2870"/>
              <a:gd name="T10" fmla="*/ 2147483646 w 3570"/>
              <a:gd name="T11" fmla="*/ 2147483646 h 2870"/>
              <a:gd name="T12" fmla="*/ 2147483646 w 3570"/>
              <a:gd name="T13" fmla="*/ 2147483646 h 2870"/>
              <a:gd name="T14" fmla="*/ 2147483646 w 3570"/>
              <a:gd name="T15" fmla="*/ 2147483646 h 2870"/>
              <a:gd name="T16" fmla="*/ 2147483646 w 3570"/>
              <a:gd name="T17" fmla="*/ 2147483646 h 2870"/>
              <a:gd name="T18" fmla="*/ 2147483646 w 3570"/>
              <a:gd name="T19" fmla="*/ 2147483646 h 2870"/>
              <a:gd name="T20" fmla="*/ 2147483646 w 3570"/>
              <a:gd name="T21" fmla="*/ 2147483646 h 2870"/>
              <a:gd name="T22" fmla="*/ 2147483646 w 3570"/>
              <a:gd name="T23" fmla="*/ 2147483646 h 287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570"/>
              <a:gd name="T37" fmla="*/ 0 h 2870"/>
              <a:gd name="T38" fmla="*/ 3570 w 3570"/>
              <a:gd name="T39" fmla="*/ 2870 h 287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570" h="2870">
                <a:moveTo>
                  <a:pt x="0" y="2870"/>
                </a:moveTo>
                <a:cubicBezTo>
                  <a:pt x="76" y="2848"/>
                  <a:pt x="292" y="2819"/>
                  <a:pt x="456" y="2744"/>
                </a:cubicBezTo>
                <a:cubicBezTo>
                  <a:pt x="620" y="2669"/>
                  <a:pt x="851" y="2618"/>
                  <a:pt x="984" y="2420"/>
                </a:cubicBezTo>
                <a:cubicBezTo>
                  <a:pt x="1117" y="2222"/>
                  <a:pt x="1172" y="1909"/>
                  <a:pt x="1254" y="1556"/>
                </a:cubicBezTo>
                <a:cubicBezTo>
                  <a:pt x="1336" y="1203"/>
                  <a:pt x="1405" y="555"/>
                  <a:pt x="1475" y="301"/>
                </a:cubicBezTo>
                <a:cubicBezTo>
                  <a:pt x="1545" y="47"/>
                  <a:pt x="1617" y="64"/>
                  <a:pt x="1674" y="32"/>
                </a:cubicBezTo>
                <a:cubicBezTo>
                  <a:pt x="1731" y="0"/>
                  <a:pt x="1776" y="50"/>
                  <a:pt x="1818" y="110"/>
                </a:cubicBezTo>
                <a:cubicBezTo>
                  <a:pt x="1860" y="170"/>
                  <a:pt x="1900" y="312"/>
                  <a:pt x="1926" y="392"/>
                </a:cubicBezTo>
                <a:cubicBezTo>
                  <a:pt x="1952" y="472"/>
                  <a:pt x="1903" y="350"/>
                  <a:pt x="1974" y="590"/>
                </a:cubicBezTo>
                <a:cubicBezTo>
                  <a:pt x="2045" y="830"/>
                  <a:pt x="2220" y="1582"/>
                  <a:pt x="2352" y="1832"/>
                </a:cubicBezTo>
                <a:cubicBezTo>
                  <a:pt x="2484" y="2082"/>
                  <a:pt x="2563" y="2015"/>
                  <a:pt x="2766" y="2090"/>
                </a:cubicBezTo>
                <a:cubicBezTo>
                  <a:pt x="2969" y="2165"/>
                  <a:pt x="3402" y="2242"/>
                  <a:pt x="3570" y="2282"/>
                </a:cubicBezTo>
              </a:path>
            </a:pathLst>
          </a:custGeom>
          <a:noFill/>
          <a:ln w="22225">
            <a:solidFill>
              <a:srgbClr val="0000CC"/>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44036" name="Rectangle 4"/>
          <p:cNvSpPr>
            <a:spLocks noChangeArrowheads="1"/>
          </p:cNvSpPr>
          <p:nvPr/>
        </p:nvSpPr>
        <p:spPr bwMode="auto">
          <a:xfrm>
            <a:off x="7524750" y="6165850"/>
            <a:ext cx="1606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800">
                <a:solidFill>
                  <a:schemeClr val="tx2"/>
                </a:solidFill>
              </a:rPr>
              <a:t>迎角（</a:t>
            </a:r>
            <a:r>
              <a:rPr lang="en-US" altLang="ja-JP" sz="2800">
                <a:solidFill>
                  <a:schemeClr val="tx2"/>
                </a:solidFill>
              </a:rPr>
              <a:t>α</a:t>
            </a:r>
            <a:r>
              <a:rPr lang="ja-JP" altLang="en-US" sz="2800">
                <a:solidFill>
                  <a:schemeClr val="tx2"/>
                </a:solidFill>
              </a:rPr>
              <a:t>）</a:t>
            </a:r>
          </a:p>
        </p:txBody>
      </p:sp>
      <p:sp>
        <p:nvSpPr>
          <p:cNvPr id="44037" name="Text Box 5"/>
          <p:cNvSpPr txBox="1">
            <a:spLocks noChangeArrowheads="1"/>
          </p:cNvSpPr>
          <p:nvPr/>
        </p:nvSpPr>
        <p:spPr bwMode="auto">
          <a:xfrm>
            <a:off x="4500563" y="6092825"/>
            <a:ext cx="5762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0°</a:t>
            </a:r>
          </a:p>
        </p:txBody>
      </p:sp>
      <p:sp>
        <p:nvSpPr>
          <p:cNvPr id="44038" name="Line 6"/>
          <p:cNvSpPr>
            <a:spLocks noChangeShapeType="1"/>
          </p:cNvSpPr>
          <p:nvPr/>
        </p:nvSpPr>
        <p:spPr bwMode="auto">
          <a:xfrm flipV="1">
            <a:off x="4572000" y="873125"/>
            <a:ext cx="0" cy="5832475"/>
          </a:xfrm>
          <a:prstGeom prst="line">
            <a:avLst/>
          </a:prstGeom>
          <a:noFill/>
          <a:ln w="3810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ja-JP" altLang="en-US"/>
          </a:p>
        </p:txBody>
      </p:sp>
      <p:sp>
        <p:nvSpPr>
          <p:cNvPr id="44039" name="Rectangle 7"/>
          <p:cNvSpPr>
            <a:spLocks noChangeArrowheads="1"/>
          </p:cNvSpPr>
          <p:nvPr/>
        </p:nvSpPr>
        <p:spPr bwMode="auto">
          <a:xfrm>
            <a:off x="2268538" y="928688"/>
            <a:ext cx="24479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800" dirty="0" smtClean="0">
                <a:solidFill>
                  <a:srgbClr val="0000CC"/>
                </a:solidFill>
              </a:rPr>
              <a:t>揚抗比</a:t>
            </a:r>
            <a:r>
              <a:rPr lang="ja-JP" altLang="en-US" sz="2800" dirty="0">
                <a:solidFill>
                  <a:schemeClr val="tx2"/>
                </a:solidFill>
              </a:rPr>
              <a:t>　</a:t>
            </a:r>
            <a:r>
              <a:rPr lang="en-US" altLang="ja-JP" sz="2800" dirty="0">
                <a:solidFill>
                  <a:schemeClr val="tx2"/>
                </a:solidFill>
              </a:rPr>
              <a:t>L/D</a:t>
            </a:r>
            <a:r>
              <a:rPr lang="ja-JP" altLang="en-US" sz="2800" dirty="0">
                <a:solidFill>
                  <a:schemeClr val="tx2"/>
                </a:solidFill>
              </a:rPr>
              <a:t>　　</a:t>
            </a:r>
          </a:p>
          <a:p>
            <a:pPr eaLnBrk="1" hangingPunct="1">
              <a:spcBef>
                <a:spcPct val="0"/>
              </a:spcBef>
              <a:buFontTx/>
              <a:buNone/>
            </a:pPr>
            <a:r>
              <a:rPr lang="ja-JP" altLang="en-US" sz="2800" dirty="0">
                <a:solidFill>
                  <a:schemeClr val="tx2"/>
                </a:solidFill>
              </a:rPr>
              <a:t>　　　　（</a:t>
            </a:r>
            <a:r>
              <a:rPr lang="en-US" altLang="ja-JP" sz="2800" dirty="0">
                <a:solidFill>
                  <a:schemeClr val="tx2"/>
                </a:solidFill>
              </a:rPr>
              <a:t>C</a:t>
            </a:r>
            <a:r>
              <a:rPr lang="en-US" altLang="ja-JP" sz="1800" dirty="0">
                <a:solidFill>
                  <a:schemeClr val="tx2"/>
                </a:solidFill>
              </a:rPr>
              <a:t>L/</a:t>
            </a:r>
            <a:r>
              <a:rPr lang="en-US" altLang="ja-JP" sz="2800" dirty="0">
                <a:solidFill>
                  <a:schemeClr val="tx2"/>
                </a:solidFill>
              </a:rPr>
              <a:t>C</a:t>
            </a:r>
            <a:r>
              <a:rPr lang="en-US" altLang="ja-JP" sz="1800" dirty="0">
                <a:solidFill>
                  <a:schemeClr val="tx2"/>
                </a:solidFill>
              </a:rPr>
              <a:t>D</a:t>
            </a:r>
            <a:r>
              <a:rPr lang="ja-JP" altLang="en-US" sz="2800" dirty="0">
                <a:solidFill>
                  <a:schemeClr val="tx2"/>
                </a:solidFill>
              </a:rPr>
              <a:t>）</a:t>
            </a:r>
            <a:r>
              <a:rPr lang="ja-JP" altLang="en-US" sz="1800" dirty="0"/>
              <a:t> </a:t>
            </a:r>
            <a:r>
              <a:rPr lang="ja-JP" altLang="en-US" sz="2800" dirty="0">
                <a:solidFill>
                  <a:schemeClr val="tx2"/>
                </a:solidFill>
              </a:rPr>
              <a:t>　</a:t>
            </a:r>
          </a:p>
        </p:txBody>
      </p:sp>
      <p:sp>
        <p:nvSpPr>
          <p:cNvPr id="44040" name="AutoShape 8"/>
          <p:cNvSpPr>
            <a:spLocks/>
          </p:cNvSpPr>
          <p:nvPr/>
        </p:nvSpPr>
        <p:spPr bwMode="auto">
          <a:xfrm rot="-3048629">
            <a:off x="7082631" y="1407320"/>
            <a:ext cx="257175" cy="2195512"/>
          </a:xfrm>
          <a:prstGeom prst="rightBrace">
            <a:avLst>
              <a:gd name="adj1" fmla="val 71142"/>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4041" name="AutoShape 9"/>
          <p:cNvSpPr>
            <a:spLocks noChangeArrowheads="1"/>
          </p:cNvSpPr>
          <p:nvPr/>
        </p:nvSpPr>
        <p:spPr bwMode="auto">
          <a:xfrm>
            <a:off x="7164388" y="1628775"/>
            <a:ext cx="1081087" cy="431800"/>
          </a:xfrm>
          <a:prstGeom prst="wedgeRectCallout">
            <a:avLst>
              <a:gd name="adj1" fmla="val -37079"/>
              <a:gd name="adj2" fmla="val 100000"/>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t>失速</a:t>
            </a:r>
          </a:p>
        </p:txBody>
      </p:sp>
      <p:sp>
        <p:nvSpPr>
          <p:cNvPr id="44042" name="Line 10"/>
          <p:cNvSpPr>
            <a:spLocks noChangeShapeType="1"/>
          </p:cNvSpPr>
          <p:nvPr/>
        </p:nvSpPr>
        <p:spPr bwMode="auto">
          <a:xfrm>
            <a:off x="5876925" y="361950"/>
            <a:ext cx="0" cy="6442075"/>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4043" name="AutoShape 11"/>
          <p:cNvSpPr>
            <a:spLocks noChangeArrowheads="1"/>
          </p:cNvSpPr>
          <p:nvPr/>
        </p:nvSpPr>
        <p:spPr bwMode="auto">
          <a:xfrm>
            <a:off x="6227763" y="836613"/>
            <a:ext cx="2160587" cy="431800"/>
          </a:xfrm>
          <a:prstGeom prst="wedgeRectCallout">
            <a:avLst>
              <a:gd name="adj1" fmla="val -66458"/>
              <a:gd name="adj2" fmla="val 143014"/>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t>揚抗比最大</a:t>
            </a:r>
          </a:p>
        </p:txBody>
      </p:sp>
      <p:sp>
        <p:nvSpPr>
          <p:cNvPr id="44044" name="AutoShape 12"/>
          <p:cNvSpPr>
            <a:spLocks noChangeArrowheads="1"/>
          </p:cNvSpPr>
          <p:nvPr/>
        </p:nvSpPr>
        <p:spPr bwMode="auto">
          <a:xfrm>
            <a:off x="107950" y="3357563"/>
            <a:ext cx="4248150" cy="863600"/>
          </a:xfrm>
          <a:prstGeom prst="wedgeRectCallout">
            <a:avLst>
              <a:gd name="adj1" fmla="val 84866"/>
              <a:gd name="adj2" fmla="val 263972"/>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t>揚抗比最大のときの迎角（</a:t>
            </a:r>
            <a:r>
              <a:rPr lang="en-US" altLang="ja-JP" sz="2400"/>
              <a:t>α</a:t>
            </a:r>
            <a:r>
              <a:rPr lang="ja-JP" altLang="en-US" sz="2400"/>
              <a:t>）</a:t>
            </a:r>
            <a:endParaRPr lang="en-US" altLang="ja-JP" sz="2400"/>
          </a:p>
          <a:p>
            <a:pPr algn="ctr" eaLnBrk="1" hangingPunct="1">
              <a:spcBef>
                <a:spcPct val="0"/>
              </a:spcBef>
              <a:buFontTx/>
              <a:buNone/>
            </a:pPr>
            <a:r>
              <a:rPr lang="ja-JP" altLang="en-US" sz="2400"/>
              <a:t>＝最も性能を発揮している</a:t>
            </a:r>
          </a:p>
        </p:txBody>
      </p:sp>
      <p:grpSp>
        <p:nvGrpSpPr>
          <p:cNvPr id="44045" name="Group 3"/>
          <p:cNvGrpSpPr>
            <a:grpSpLocks/>
          </p:cNvGrpSpPr>
          <p:nvPr/>
        </p:nvGrpSpPr>
        <p:grpSpPr bwMode="auto">
          <a:xfrm rot="3600000">
            <a:off x="6734175" y="6453188"/>
            <a:ext cx="638175" cy="117475"/>
            <a:chOff x="-2246" y="2614"/>
            <a:chExt cx="1951" cy="359"/>
          </a:xfrm>
        </p:grpSpPr>
        <p:sp>
          <p:nvSpPr>
            <p:cNvPr id="44064" name="Freeform 4"/>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44065" name="Arc 5"/>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44066" name="Arc 6"/>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4067" name="Line 7"/>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4068" name="Arc 8"/>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grpSp>
        <p:nvGrpSpPr>
          <p:cNvPr id="44046" name="Group 3"/>
          <p:cNvGrpSpPr>
            <a:grpSpLocks/>
          </p:cNvGrpSpPr>
          <p:nvPr/>
        </p:nvGrpSpPr>
        <p:grpSpPr bwMode="auto">
          <a:xfrm rot="2700000">
            <a:off x="6077744" y="6447631"/>
            <a:ext cx="682625" cy="125413"/>
            <a:chOff x="-2246" y="2614"/>
            <a:chExt cx="1951" cy="359"/>
          </a:xfrm>
        </p:grpSpPr>
        <p:sp>
          <p:nvSpPr>
            <p:cNvPr id="44059" name="Freeform 4"/>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44060" name="Arc 5"/>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44061" name="Arc 6"/>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4062" name="Line 7"/>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4063" name="Arc 8"/>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grpSp>
        <p:nvGrpSpPr>
          <p:cNvPr id="44047" name="Group 5"/>
          <p:cNvGrpSpPr>
            <a:grpSpLocks/>
          </p:cNvGrpSpPr>
          <p:nvPr/>
        </p:nvGrpSpPr>
        <p:grpSpPr bwMode="auto">
          <a:xfrm rot="1200000">
            <a:off x="5310188" y="6408738"/>
            <a:ext cx="682625" cy="125412"/>
            <a:chOff x="-2246" y="2614"/>
            <a:chExt cx="1951" cy="359"/>
          </a:xfrm>
        </p:grpSpPr>
        <p:sp>
          <p:nvSpPr>
            <p:cNvPr id="44054" name="Freeform 6"/>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44055" name="Arc 7"/>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44056" name="Arc 8"/>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4057" name="Line 9"/>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4058" name="Arc 10"/>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grpSp>
        <p:nvGrpSpPr>
          <p:cNvPr id="44048" name="Group 5"/>
          <p:cNvGrpSpPr>
            <a:grpSpLocks/>
          </p:cNvGrpSpPr>
          <p:nvPr/>
        </p:nvGrpSpPr>
        <p:grpSpPr bwMode="auto">
          <a:xfrm>
            <a:off x="4427538" y="6438900"/>
            <a:ext cx="684212" cy="125413"/>
            <a:chOff x="-2246" y="2614"/>
            <a:chExt cx="1951" cy="359"/>
          </a:xfrm>
        </p:grpSpPr>
        <p:sp>
          <p:nvSpPr>
            <p:cNvPr id="44049" name="Freeform 6"/>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44050" name="Arc 7"/>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44051" name="Arc 8"/>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4052" name="Line 9"/>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4053" name="Arc 10"/>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p:txBody>
          <a:bodyPr/>
          <a:lstStyle/>
          <a:p>
            <a:pPr eaLnBrk="1" hangingPunct="1"/>
            <a:r>
              <a:rPr lang="ja-JP" altLang="en-US" sz="4000" smtClean="0"/>
              <a:t>ようやく</a:t>
            </a:r>
            <a:br>
              <a:rPr lang="ja-JP" altLang="en-US" sz="4000" smtClean="0"/>
            </a:br>
            <a:r>
              <a:rPr lang="zh-TW" altLang="en-US" smtClean="0"/>
              <a:t>揚力型水平軸風車</a:t>
            </a:r>
            <a:r>
              <a:rPr lang="ja-JP" altLang="en-US" smtClean="0"/>
              <a:t>が回転する仕組み</a:t>
            </a:r>
            <a:r>
              <a:rPr lang="ja-JP" altLang="en-US" sz="4000" smtClean="0"/>
              <a:t>の話</a:t>
            </a:r>
          </a:p>
        </p:txBody>
      </p:sp>
      <p:sp>
        <p:nvSpPr>
          <p:cNvPr id="45059" name="Rectangle 4"/>
          <p:cNvSpPr>
            <a:spLocks noGrp="1" noChangeArrowheads="1"/>
          </p:cNvSpPr>
          <p:nvPr>
            <p:ph type="subTitle" idx="1"/>
          </p:nvPr>
        </p:nvSpPr>
        <p:spPr>
          <a:xfrm>
            <a:off x="1371600" y="4124325"/>
            <a:ext cx="6400800" cy="1752600"/>
          </a:xfrm>
        </p:spPr>
        <p:txBody>
          <a:bodyPr/>
          <a:lstStyle/>
          <a:p>
            <a:pPr eaLnBrk="1" hangingPunct="1"/>
            <a:r>
              <a:rPr lang="ja-JP" altLang="en-US" smtClean="0"/>
              <a:t>風車は「揚力」で回転している！！</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Line 3"/>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6083" name="Text Box 4"/>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grpSp>
        <p:nvGrpSpPr>
          <p:cNvPr id="46084" name="Group 5"/>
          <p:cNvGrpSpPr>
            <a:grpSpLocks/>
          </p:cNvGrpSpPr>
          <p:nvPr/>
        </p:nvGrpSpPr>
        <p:grpSpPr bwMode="auto">
          <a:xfrm>
            <a:off x="855663" y="3789363"/>
            <a:ext cx="1008062" cy="1223962"/>
            <a:chOff x="249" y="2387"/>
            <a:chExt cx="635" cy="771"/>
          </a:xfrm>
        </p:grpSpPr>
        <p:sp>
          <p:nvSpPr>
            <p:cNvPr id="46109" name="Text Box 6"/>
            <p:cNvSpPr txBox="1">
              <a:spLocks noChangeArrowheads="1"/>
            </p:cNvSpPr>
            <p:nvPr/>
          </p:nvSpPr>
          <p:spPr bwMode="auto">
            <a:xfrm>
              <a:off x="249" y="2531"/>
              <a:ext cx="635"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46110" name="Line 7"/>
            <p:cNvSpPr>
              <a:spLocks noChangeShapeType="1"/>
            </p:cNvSpPr>
            <p:nvPr/>
          </p:nvSpPr>
          <p:spPr bwMode="auto">
            <a:xfrm flipV="1">
              <a:off x="748" y="2387"/>
              <a:ext cx="0" cy="771"/>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grpSp>
      <p:grpSp>
        <p:nvGrpSpPr>
          <p:cNvPr id="227365" name="Group 37"/>
          <p:cNvGrpSpPr>
            <a:grpSpLocks/>
          </p:cNvGrpSpPr>
          <p:nvPr/>
        </p:nvGrpSpPr>
        <p:grpSpPr bwMode="auto">
          <a:xfrm>
            <a:off x="971550" y="3744913"/>
            <a:ext cx="6769100" cy="1555750"/>
            <a:chOff x="612" y="2359"/>
            <a:chExt cx="4264" cy="980"/>
          </a:xfrm>
        </p:grpSpPr>
        <p:sp>
          <p:nvSpPr>
            <p:cNvPr id="46106" name="Line 9"/>
            <p:cNvSpPr>
              <a:spLocks noChangeShapeType="1"/>
            </p:cNvSpPr>
            <p:nvPr/>
          </p:nvSpPr>
          <p:spPr bwMode="auto">
            <a:xfrm rot="20100000" flipH="1">
              <a:off x="612" y="2359"/>
              <a:ext cx="4264"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6107" name="Text Box 10"/>
            <p:cNvSpPr txBox="1">
              <a:spLocks noChangeArrowheads="1"/>
            </p:cNvSpPr>
            <p:nvPr/>
          </p:nvSpPr>
          <p:spPr bwMode="auto">
            <a:xfrm>
              <a:off x="1565" y="2848"/>
              <a:ext cx="2041"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46108" name="Line 11"/>
            <p:cNvSpPr>
              <a:spLocks noChangeShapeType="1"/>
            </p:cNvSpPr>
            <p:nvPr/>
          </p:nvSpPr>
          <p:spPr bwMode="auto">
            <a:xfrm rot="3900000">
              <a:off x="1802" y="1955"/>
              <a:ext cx="0" cy="1680"/>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grpSp>
      <p:grpSp>
        <p:nvGrpSpPr>
          <p:cNvPr id="227366" name="Group 38"/>
          <p:cNvGrpSpPr>
            <a:grpSpLocks/>
          </p:cNvGrpSpPr>
          <p:nvPr/>
        </p:nvGrpSpPr>
        <p:grpSpPr bwMode="auto">
          <a:xfrm>
            <a:off x="1547813" y="3248025"/>
            <a:ext cx="5575300" cy="828675"/>
            <a:chOff x="975" y="1797"/>
            <a:chExt cx="3512" cy="522"/>
          </a:xfrm>
        </p:grpSpPr>
        <p:grpSp>
          <p:nvGrpSpPr>
            <p:cNvPr id="46097" name="Group 15"/>
            <p:cNvGrpSpPr>
              <a:grpSpLocks/>
            </p:cNvGrpSpPr>
            <p:nvPr/>
          </p:nvGrpSpPr>
          <p:grpSpPr bwMode="auto">
            <a:xfrm>
              <a:off x="2536" y="1960"/>
              <a:ext cx="1951" cy="359"/>
              <a:chOff x="-2246" y="2614"/>
              <a:chExt cx="1951" cy="359"/>
            </a:xfrm>
          </p:grpSpPr>
          <p:sp>
            <p:nvSpPr>
              <p:cNvPr id="46101" name="Freeform 16"/>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46102" name="Arc 17"/>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46103" name="Arc 18"/>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6104" name="Line 19"/>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6105" name="Arc 20"/>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grpSp>
          <p:nvGrpSpPr>
            <p:cNvPr id="46098" name="Group 21"/>
            <p:cNvGrpSpPr>
              <a:grpSpLocks/>
            </p:cNvGrpSpPr>
            <p:nvPr/>
          </p:nvGrpSpPr>
          <p:grpSpPr bwMode="auto">
            <a:xfrm>
              <a:off x="975" y="1797"/>
              <a:ext cx="2041" cy="343"/>
              <a:chOff x="703" y="2044"/>
              <a:chExt cx="2358" cy="343"/>
            </a:xfrm>
          </p:grpSpPr>
          <p:sp>
            <p:nvSpPr>
              <p:cNvPr id="46099" name="Line 22"/>
              <p:cNvSpPr>
                <a:spLocks noChangeShapeType="1"/>
              </p:cNvSpPr>
              <p:nvPr/>
            </p:nvSpPr>
            <p:spPr bwMode="auto">
              <a:xfrm rot="-5400000" flipH="1" flipV="1">
                <a:off x="1621" y="1469"/>
                <a:ext cx="0" cy="1836"/>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46100" name="Text Box 23"/>
              <p:cNvSpPr txBox="1">
                <a:spLocks noChangeArrowheads="1"/>
              </p:cNvSpPr>
              <p:nvPr/>
            </p:nvSpPr>
            <p:spPr bwMode="auto">
              <a:xfrm>
                <a:off x="1292" y="2044"/>
                <a:ext cx="176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　</a:t>
                </a:r>
              </a:p>
            </p:txBody>
          </p:sp>
        </p:grpSp>
      </p:grpSp>
      <p:sp>
        <p:nvSpPr>
          <p:cNvPr id="227352" name="Line 24"/>
          <p:cNvSpPr>
            <a:spLocks noChangeShapeType="1"/>
          </p:cNvSpPr>
          <p:nvPr/>
        </p:nvSpPr>
        <p:spPr bwMode="auto">
          <a:xfrm rot="5400000" flipV="1">
            <a:off x="2836069" y="2572544"/>
            <a:ext cx="0" cy="2433638"/>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46088" name="Rectangle 25"/>
          <p:cNvSpPr>
            <a:spLocks noChangeArrowheads="1"/>
          </p:cNvSpPr>
          <p:nvPr/>
        </p:nvSpPr>
        <p:spPr bwMode="auto">
          <a:xfrm>
            <a:off x="-396875" y="115888"/>
            <a:ext cx="99377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3600">
                <a:solidFill>
                  <a:schemeClr val="tx2"/>
                </a:solidFill>
              </a:rPr>
              <a:t>揚力をどのように風車の回転力にしている？</a:t>
            </a:r>
          </a:p>
        </p:txBody>
      </p:sp>
      <p:grpSp>
        <p:nvGrpSpPr>
          <p:cNvPr id="227354" name="Group 26"/>
          <p:cNvGrpSpPr>
            <a:grpSpLocks/>
          </p:cNvGrpSpPr>
          <p:nvPr/>
        </p:nvGrpSpPr>
        <p:grpSpPr bwMode="auto">
          <a:xfrm>
            <a:off x="4038600" y="3506788"/>
            <a:ext cx="3097213" cy="569912"/>
            <a:chOff x="-2246" y="2614"/>
            <a:chExt cx="1951" cy="359"/>
          </a:xfrm>
        </p:grpSpPr>
        <p:sp>
          <p:nvSpPr>
            <p:cNvPr id="46092" name="Freeform 27"/>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46093" name="Arc 28"/>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46094" name="Arc 29"/>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6095" name="Line 30"/>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6096" name="Arc 31"/>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227361" name="Text Box 33"/>
          <p:cNvSpPr txBox="1">
            <a:spLocks noChangeArrowheads="1"/>
          </p:cNvSpPr>
          <p:nvPr/>
        </p:nvSpPr>
        <p:spPr bwMode="auto">
          <a:xfrm>
            <a:off x="1042988" y="2728913"/>
            <a:ext cx="3097212"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ブレードが前に進むことによってブレードが受ける、つまり　周速度の逆　</a:t>
            </a:r>
            <a:r>
              <a:rPr lang="en-US" altLang="ja-JP" sz="1800"/>
              <a:t>v</a:t>
            </a:r>
            <a:r>
              <a:rPr lang="ja-JP" altLang="en-US" sz="1800"/>
              <a:t>　</a:t>
            </a:r>
            <a:r>
              <a:rPr lang="en-US" altLang="ja-JP" sz="1800"/>
              <a:t>[m/s]</a:t>
            </a:r>
            <a:r>
              <a:rPr lang="ja-JP" altLang="en-US" sz="1800"/>
              <a:t>　</a:t>
            </a:r>
          </a:p>
        </p:txBody>
      </p:sp>
      <p:sp>
        <p:nvSpPr>
          <p:cNvPr id="46091" name="Text Box 39"/>
          <p:cNvSpPr txBox="1">
            <a:spLocks noChangeArrowheads="1"/>
          </p:cNvSpPr>
          <p:nvPr/>
        </p:nvSpPr>
        <p:spPr bwMode="auto">
          <a:xfrm>
            <a:off x="34925" y="6453188"/>
            <a:ext cx="48244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パワーポイントのアニメーション機能を使用</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227366"/>
                                        </p:tgtEl>
                                        <p:attrNameLst>
                                          <p:attrName>style.visibility</p:attrName>
                                        </p:attrNameLst>
                                      </p:cBhvr>
                                      <p:to>
                                        <p:strVal val="visible"/>
                                      </p:to>
                                    </p:set>
                                    <p:anim calcmode="lin" valueType="num">
                                      <p:cBhvr additive="base">
                                        <p:cTn id="7" dur="2000" fill="hold"/>
                                        <p:tgtEl>
                                          <p:spTgt spid="227366"/>
                                        </p:tgtEl>
                                        <p:attrNameLst>
                                          <p:attrName>ppt_x</p:attrName>
                                        </p:attrNameLst>
                                      </p:cBhvr>
                                      <p:tavLst>
                                        <p:tav tm="0">
                                          <p:val>
                                            <p:strVal val="1+#ppt_w/2"/>
                                          </p:val>
                                        </p:tav>
                                        <p:tav tm="100000">
                                          <p:val>
                                            <p:strVal val="#ppt_x"/>
                                          </p:val>
                                        </p:tav>
                                      </p:tavLst>
                                    </p:anim>
                                    <p:anim calcmode="lin" valueType="num">
                                      <p:cBhvr additive="base">
                                        <p:cTn id="8" dur="2000" fill="hold"/>
                                        <p:tgtEl>
                                          <p:spTgt spid="227366"/>
                                        </p:tgtEl>
                                        <p:attrNameLst>
                                          <p:attrName>ppt_y</p:attrName>
                                        </p:attrNameLst>
                                      </p:cBhvr>
                                      <p:tavLst>
                                        <p:tav tm="0">
                                          <p:val>
                                            <p:strVal val="#ppt_y"/>
                                          </p:val>
                                        </p:tav>
                                        <p:tav tm="100000">
                                          <p:val>
                                            <p:strVal val="#ppt_y"/>
                                          </p:val>
                                        </p:tav>
                                      </p:tavLst>
                                    </p:anim>
                                  </p:childTnLst>
                                  <p:subTnLst>
                                    <p:set>
                                      <p:cBhvr override="childStyle">
                                        <p:cTn dur="1" fill="hold" display="0" masterRel="sameClick" afterEffect="1">
                                          <p:stCondLst>
                                            <p:cond evt="end" delay="0">
                                              <p:tn val="5"/>
                                            </p:cond>
                                          </p:stCondLst>
                                        </p:cTn>
                                        <p:tgtEl>
                                          <p:spTgt spid="227366"/>
                                        </p:tgtEl>
                                        <p:attrNameLst>
                                          <p:attrName>style.visibility</p:attrName>
                                        </p:attrNameLst>
                                      </p:cBhvr>
                                      <p:to>
                                        <p:strVal val="hidden"/>
                                      </p:to>
                                    </p:set>
                                  </p:subTnLst>
                                </p:cTn>
                              </p:par>
                            </p:childTnLst>
                          </p:cTn>
                        </p:par>
                        <p:par>
                          <p:cTn id="9" fill="hold" nodeType="afterGroup">
                            <p:stCondLst>
                              <p:cond delay="2000"/>
                            </p:stCondLst>
                            <p:childTnLst>
                              <p:par>
                                <p:cTn id="10" presetID="3" presetClass="entr" presetSubtype="10" fill="hold" grpId="0" nodeType="afterEffect">
                                  <p:stCondLst>
                                    <p:cond delay="0"/>
                                  </p:stCondLst>
                                  <p:childTnLst>
                                    <p:set>
                                      <p:cBhvr>
                                        <p:cTn id="11" dur="1" fill="hold">
                                          <p:stCondLst>
                                            <p:cond delay="0"/>
                                          </p:stCondLst>
                                        </p:cTn>
                                        <p:tgtEl>
                                          <p:spTgt spid="227352"/>
                                        </p:tgtEl>
                                        <p:attrNameLst>
                                          <p:attrName>style.visibility</p:attrName>
                                        </p:attrNameLst>
                                      </p:cBhvr>
                                      <p:to>
                                        <p:strVal val="visible"/>
                                      </p:to>
                                    </p:set>
                                    <p:animEffect transition="in" filter="blinds(horizontal)">
                                      <p:cBhvr>
                                        <p:cTn id="12" dur="500"/>
                                        <p:tgtEl>
                                          <p:spTgt spid="227352"/>
                                        </p:tgtEl>
                                      </p:cBhvr>
                                    </p:animEffect>
                                  </p:childTnLst>
                                </p:cTn>
                              </p:par>
                              <p:par>
                                <p:cTn id="13" presetID="3" presetClass="entr" presetSubtype="10" fill="hold" nodeType="withEffect">
                                  <p:stCondLst>
                                    <p:cond delay="0"/>
                                  </p:stCondLst>
                                  <p:childTnLst>
                                    <p:set>
                                      <p:cBhvr>
                                        <p:cTn id="14" dur="1" fill="hold">
                                          <p:stCondLst>
                                            <p:cond delay="0"/>
                                          </p:stCondLst>
                                        </p:cTn>
                                        <p:tgtEl>
                                          <p:spTgt spid="227354"/>
                                        </p:tgtEl>
                                        <p:attrNameLst>
                                          <p:attrName>style.visibility</p:attrName>
                                        </p:attrNameLst>
                                      </p:cBhvr>
                                      <p:to>
                                        <p:strVal val="visible"/>
                                      </p:to>
                                    </p:set>
                                    <p:animEffect transition="in" filter="blinds(horizontal)">
                                      <p:cBhvr>
                                        <p:cTn id="15" dur="500"/>
                                        <p:tgtEl>
                                          <p:spTgt spid="227354"/>
                                        </p:tgtEl>
                                      </p:cBhvr>
                                    </p:animEffect>
                                  </p:childTnLst>
                                </p:cTn>
                              </p:par>
                            </p:childTnLst>
                          </p:cTn>
                        </p:par>
                        <p:par>
                          <p:cTn id="16" fill="hold" nodeType="afterGroup">
                            <p:stCondLst>
                              <p:cond delay="2500"/>
                            </p:stCondLst>
                            <p:childTnLst>
                              <p:par>
                                <p:cTn id="17" presetID="3" presetClass="entr" presetSubtype="10" fill="hold" grpId="0" nodeType="afterEffect">
                                  <p:stCondLst>
                                    <p:cond delay="0"/>
                                  </p:stCondLst>
                                  <p:childTnLst>
                                    <p:set>
                                      <p:cBhvr>
                                        <p:cTn id="18" dur="1" fill="hold">
                                          <p:stCondLst>
                                            <p:cond delay="0"/>
                                          </p:stCondLst>
                                        </p:cTn>
                                        <p:tgtEl>
                                          <p:spTgt spid="227361"/>
                                        </p:tgtEl>
                                        <p:attrNameLst>
                                          <p:attrName>style.visibility</p:attrName>
                                        </p:attrNameLst>
                                      </p:cBhvr>
                                      <p:to>
                                        <p:strVal val="visible"/>
                                      </p:to>
                                    </p:set>
                                    <p:animEffect transition="in" filter="blinds(horizontal)">
                                      <p:cBhvr>
                                        <p:cTn id="19" dur="500"/>
                                        <p:tgtEl>
                                          <p:spTgt spid="227361"/>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nodeType="clickEffect">
                                  <p:stCondLst>
                                    <p:cond delay="0"/>
                                  </p:stCondLst>
                                  <p:childTnLst>
                                    <p:set>
                                      <p:cBhvr>
                                        <p:cTn id="23" dur="1" fill="hold">
                                          <p:stCondLst>
                                            <p:cond delay="0"/>
                                          </p:stCondLst>
                                        </p:cTn>
                                        <p:tgtEl>
                                          <p:spTgt spid="227365"/>
                                        </p:tgtEl>
                                        <p:attrNameLst>
                                          <p:attrName>style.visibility</p:attrName>
                                        </p:attrNameLst>
                                      </p:cBhvr>
                                      <p:to>
                                        <p:strVal val="visible"/>
                                      </p:to>
                                    </p:set>
                                    <p:animEffect transition="in" filter="blinds(horizontal)">
                                      <p:cBhvr>
                                        <p:cTn id="24" dur="1000"/>
                                        <p:tgtEl>
                                          <p:spTgt spid="2273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52" grpId="0" animBg="1"/>
      <p:bldP spid="22736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Line 7"/>
          <p:cNvSpPr>
            <a:spLocks noChangeShapeType="1"/>
          </p:cNvSpPr>
          <p:nvPr/>
        </p:nvSpPr>
        <p:spPr bwMode="auto">
          <a:xfrm rot="20100000" flipH="1">
            <a:off x="846138" y="3822700"/>
            <a:ext cx="6769100"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7107" name="Line 8"/>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7108" name="Rectangle 2"/>
          <p:cNvSpPr>
            <a:spLocks noGrp="1" noChangeArrowheads="1"/>
          </p:cNvSpPr>
          <p:nvPr>
            <p:ph type="title"/>
          </p:nvPr>
        </p:nvSpPr>
        <p:spPr>
          <a:xfrm>
            <a:off x="117475" y="115888"/>
            <a:ext cx="8856663" cy="1143000"/>
          </a:xfrm>
        </p:spPr>
        <p:txBody>
          <a:bodyPr/>
          <a:lstStyle/>
          <a:p>
            <a:pPr eaLnBrk="1" hangingPunct="1"/>
            <a:r>
              <a:rPr lang="ja-JP" altLang="en-US" sz="3600" smtClean="0"/>
              <a:t>揚力をどのように風車の回転力にしている？</a:t>
            </a:r>
          </a:p>
        </p:txBody>
      </p:sp>
      <p:sp>
        <p:nvSpPr>
          <p:cNvPr id="47109" name="Line 4"/>
          <p:cNvSpPr>
            <a:spLocks noChangeShapeType="1"/>
          </p:cNvSpPr>
          <p:nvPr/>
        </p:nvSpPr>
        <p:spPr bwMode="auto">
          <a:xfrm flipV="1">
            <a:off x="1649413" y="3789363"/>
            <a:ext cx="0" cy="1223962"/>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47110" name="Line 5"/>
          <p:cNvSpPr>
            <a:spLocks noChangeShapeType="1"/>
          </p:cNvSpPr>
          <p:nvPr/>
        </p:nvSpPr>
        <p:spPr bwMode="auto">
          <a:xfrm rot="5400000" flipV="1">
            <a:off x="2855119" y="2547144"/>
            <a:ext cx="0" cy="2484438"/>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grpSp>
        <p:nvGrpSpPr>
          <p:cNvPr id="47111" name="Group 10"/>
          <p:cNvGrpSpPr>
            <a:grpSpLocks/>
          </p:cNvGrpSpPr>
          <p:nvPr/>
        </p:nvGrpSpPr>
        <p:grpSpPr bwMode="auto">
          <a:xfrm>
            <a:off x="4025900" y="3503613"/>
            <a:ext cx="3097213" cy="569912"/>
            <a:chOff x="-2246" y="2614"/>
            <a:chExt cx="1951" cy="359"/>
          </a:xfrm>
        </p:grpSpPr>
        <p:sp>
          <p:nvSpPr>
            <p:cNvPr id="47144" name="Freeform 11"/>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47145" name="Arc 12"/>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47146" name="Arc 13"/>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47147" name="Line 14"/>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7148" name="Arc 15"/>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47112" name="Text Box 16"/>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47113" name="Text Box 17"/>
          <p:cNvSpPr txBox="1">
            <a:spLocks noChangeArrowheads="1"/>
          </p:cNvSpPr>
          <p:nvPr/>
        </p:nvSpPr>
        <p:spPr bwMode="auto">
          <a:xfrm>
            <a:off x="395288" y="4017963"/>
            <a:ext cx="1008062"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47114" name="Text Box 18"/>
          <p:cNvSpPr txBox="1">
            <a:spLocks noChangeArrowheads="1"/>
          </p:cNvSpPr>
          <p:nvPr/>
        </p:nvSpPr>
        <p:spPr bwMode="auto">
          <a:xfrm>
            <a:off x="539750" y="2636838"/>
            <a:ext cx="3097213"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ブレードが前に進むことによってブレードが受ける、つまり　周速度の逆　</a:t>
            </a:r>
            <a:r>
              <a:rPr lang="en-US" altLang="ja-JP" sz="1800"/>
              <a:t>v</a:t>
            </a:r>
            <a:r>
              <a:rPr lang="ja-JP" altLang="en-US" sz="1800"/>
              <a:t>　</a:t>
            </a:r>
            <a:r>
              <a:rPr lang="en-US" altLang="ja-JP" sz="1800"/>
              <a:t>[m/s]</a:t>
            </a:r>
            <a:r>
              <a:rPr lang="ja-JP" altLang="en-US" sz="1800"/>
              <a:t>　</a:t>
            </a:r>
          </a:p>
        </p:txBody>
      </p:sp>
      <p:sp>
        <p:nvSpPr>
          <p:cNvPr id="47115" name="Text Box 19"/>
          <p:cNvSpPr txBox="1">
            <a:spLocks noChangeArrowheads="1"/>
          </p:cNvSpPr>
          <p:nvPr/>
        </p:nvSpPr>
        <p:spPr bwMode="auto">
          <a:xfrm>
            <a:off x="2484438" y="4521200"/>
            <a:ext cx="32400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47116" name="Line 6"/>
          <p:cNvSpPr>
            <a:spLocks noChangeShapeType="1"/>
          </p:cNvSpPr>
          <p:nvPr/>
        </p:nvSpPr>
        <p:spPr bwMode="auto">
          <a:xfrm rot="3900000">
            <a:off x="2875757" y="3102768"/>
            <a:ext cx="0" cy="2665413"/>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grpSp>
        <p:nvGrpSpPr>
          <p:cNvPr id="49192" name="Group 40"/>
          <p:cNvGrpSpPr>
            <a:grpSpLocks/>
          </p:cNvGrpSpPr>
          <p:nvPr/>
        </p:nvGrpSpPr>
        <p:grpSpPr bwMode="auto">
          <a:xfrm>
            <a:off x="4529138" y="2060575"/>
            <a:ext cx="1987550" cy="1603375"/>
            <a:chOff x="2853" y="1298"/>
            <a:chExt cx="1252" cy="1010"/>
          </a:xfrm>
        </p:grpSpPr>
        <p:sp>
          <p:nvSpPr>
            <p:cNvPr id="47142" name="AutoShape 21"/>
            <p:cNvSpPr>
              <a:spLocks noChangeArrowheads="1"/>
            </p:cNvSpPr>
            <p:nvPr/>
          </p:nvSpPr>
          <p:spPr bwMode="auto">
            <a:xfrm rot="20100000" flipV="1">
              <a:off x="2853" y="2180"/>
              <a:ext cx="272" cy="128"/>
            </a:xfrm>
            <a:prstGeom prst="rightArrow">
              <a:avLst>
                <a:gd name="adj1" fmla="val 31324"/>
                <a:gd name="adj2" fmla="val 68325"/>
              </a:avLst>
            </a:prstGeom>
            <a:solidFill>
              <a:srgbClr val="CCFFCC"/>
            </a:solidFill>
            <a:ln w="19050">
              <a:solidFill>
                <a:srgbClr val="008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7143" name="AutoShape 23"/>
            <p:cNvSpPr>
              <a:spLocks noChangeArrowheads="1"/>
            </p:cNvSpPr>
            <p:nvPr/>
          </p:nvSpPr>
          <p:spPr bwMode="auto">
            <a:xfrm>
              <a:off x="3243" y="1298"/>
              <a:ext cx="862" cy="272"/>
            </a:xfrm>
            <a:prstGeom prst="wedgeRectCallout">
              <a:avLst>
                <a:gd name="adj1" fmla="val -74361"/>
                <a:gd name="adj2" fmla="val 272426"/>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solidFill>
                    <a:schemeClr val="folHlink"/>
                  </a:solidFill>
                </a:rPr>
                <a:t>抗力　</a:t>
              </a:r>
              <a:r>
                <a:rPr lang="en-US" altLang="ja-JP" sz="2400">
                  <a:solidFill>
                    <a:schemeClr val="folHlink"/>
                  </a:solidFill>
                </a:rPr>
                <a:t>D</a:t>
              </a:r>
            </a:p>
          </p:txBody>
        </p:sp>
      </p:grpSp>
      <p:grpSp>
        <p:nvGrpSpPr>
          <p:cNvPr id="49191" name="Group 39"/>
          <p:cNvGrpSpPr>
            <a:grpSpLocks/>
          </p:cNvGrpSpPr>
          <p:nvPr/>
        </p:nvGrpSpPr>
        <p:grpSpPr bwMode="auto">
          <a:xfrm>
            <a:off x="3930650" y="982663"/>
            <a:ext cx="1936750" cy="2816225"/>
            <a:chOff x="2476" y="619"/>
            <a:chExt cx="1220" cy="1774"/>
          </a:xfrm>
        </p:grpSpPr>
        <p:sp>
          <p:nvSpPr>
            <p:cNvPr id="47140" name="AutoShape 22"/>
            <p:cNvSpPr>
              <a:spLocks noChangeArrowheads="1"/>
            </p:cNvSpPr>
            <p:nvPr/>
          </p:nvSpPr>
          <p:spPr bwMode="auto">
            <a:xfrm>
              <a:off x="2880" y="890"/>
              <a:ext cx="816" cy="272"/>
            </a:xfrm>
            <a:prstGeom prst="wedgeRectCallout">
              <a:avLst>
                <a:gd name="adj1" fmla="val -103801"/>
                <a:gd name="adj2" fmla="val 100366"/>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solidFill>
                    <a:srgbClr val="FF0000"/>
                  </a:solidFill>
                </a:rPr>
                <a:t>揚力　</a:t>
              </a:r>
              <a:r>
                <a:rPr lang="en-US" altLang="ja-JP" sz="2400">
                  <a:solidFill>
                    <a:srgbClr val="FF0000"/>
                  </a:solidFill>
                </a:rPr>
                <a:t>L</a:t>
              </a:r>
            </a:p>
          </p:txBody>
        </p:sp>
        <p:sp>
          <p:nvSpPr>
            <p:cNvPr id="47141" name="Line 28"/>
            <p:cNvSpPr>
              <a:spLocks noChangeShapeType="1"/>
            </p:cNvSpPr>
            <p:nvPr/>
          </p:nvSpPr>
          <p:spPr bwMode="auto">
            <a:xfrm rot="-1500000" flipH="1" flipV="1">
              <a:off x="2476" y="619"/>
              <a:ext cx="0" cy="1774"/>
            </a:xfrm>
            <a:prstGeom prst="line">
              <a:avLst/>
            </a:prstGeom>
            <a:noFill/>
            <a:ln w="76200">
              <a:solidFill>
                <a:srgbClr val="FF99CC"/>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grpSp>
      <p:grpSp>
        <p:nvGrpSpPr>
          <p:cNvPr id="49193" name="Group 41"/>
          <p:cNvGrpSpPr>
            <a:grpSpLocks/>
          </p:cNvGrpSpPr>
          <p:nvPr/>
        </p:nvGrpSpPr>
        <p:grpSpPr bwMode="auto">
          <a:xfrm>
            <a:off x="3300413" y="1112838"/>
            <a:ext cx="1239837" cy="2689225"/>
            <a:chOff x="2079" y="701"/>
            <a:chExt cx="781" cy="1694"/>
          </a:xfrm>
        </p:grpSpPr>
        <p:sp>
          <p:nvSpPr>
            <p:cNvPr id="47138" name="Rectangle 24"/>
            <p:cNvSpPr>
              <a:spLocks noChangeArrowheads="1"/>
            </p:cNvSpPr>
            <p:nvPr/>
          </p:nvSpPr>
          <p:spPr bwMode="auto">
            <a:xfrm>
              <a:off x="2089" y="701"/>
              <a:ext cx="771" cy="1610"/>
            </a:xfrm>
            <a:prstGeom prst="rect">
              <a:avLst/>
            </a:prstGeom>
            <a:noFill/>
            <a:ln w="9525">
              <a:solidFill>
                <a:srgbClr val="808080"/>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7139" name="AutoShape 26"/>
            <p:cNvSpPr>
              <a:spLocks noChangeArrowheads="1"/>
            </p:cNvSpPr>
            <p:nvPr/>
          </p:nvSpPr>
          <p:spPr bwMode="auto">
            <a:xfrm rot="-5400000">
              <a:off x="2381" y="1926"/>
              <a:ext cx="167" cy="771"/>
            </a:xfrm>
            <a:prstGeom prst="upArrow">
              <a:avLst>
                <a:gd name="adj1" fmla="val 33093"/>
                <a:gd name="adj2" fmla="val 181422"/>
              </a:avLst>
            </a:prstGeom>
            <a:solidFill>
              <a:srgbClr val="FF00FF"/>
            </a:solidFill>
            <a:ln w="9525">
              <a:solidFill>
                <a:srgbClr val="FF99CC"/>
              </a:solidFill>
              <a:miter lim="800000"/>
              <a:headEnd/>
              <a:tailEnd/>
            </a:ln>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grpSp>
        <p:nvGrpSpPr>
          <p:cNvPr id="49194" name="Group 42"/>
          <p:cNvGrpSpPr>
            <a:grpSpLocks/>
          </p:cNvGrpSpPr>
          <p:nvPr/>
        </p:nvGrpSpPr>
        <p:grpSpPr bwMode="auto">
          <a:xfrm>
            <a:off x="4525963" y="3429000"/>
            <a:ext cx="431800" cy="325438"/>
            <a:chOff x="2851" y="2160"/>
            <a:chExt cx="272" cy="205"/>
          </a:xfrm>
        </p:grpSpPr>
        <p:sp>
          <p:nvSpPr>
            <p:cNvPr id="47136" name="Rectangle 25"/>
            <p:cNvSpPr>
              <a:spLocks noChangeArrowheads="1"/>
            </p:cNvSpPr>
            <p:nvPr/>
          </p:nvSpPr>
          <p:spPr bwMode="auto">
            <a:xfrm>
              <a:off x="2880" y="2160"/>
              <a:ext cx="227" cy="146"/>
            </a:xfrm>
            <a:prstGeom prst="rect">
              <a:avLst/>
            </a:prstGeom>
            <a:noFill/>
            <a:ln w="9525">
              <a:solidFill>
                <a:srgbClr val="969696"/>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7137" name="AutoShape 27"/>
            <p:cNvSpPr>
              <a:spLocks noChangeArrowheads="1"/>
            </p:cNvSpPr>
            <p:nvPr/>
          </p:nvSpPr>
          <p:spPr bwMode="auto">
            <a:xfrm flipV="1">
              <a:off x="2851" y="2259"/>
              <a:ext cx="272" cy="106"/>
            </a:xfrm>
            <a:prstGeom prst="rightArrow">
              <a:avLst>
                <a:gd name="adj1" fmla="val 35852"/>
                <a:gd name="adj2" fmla="val 104720"/>
              </a:avLst>
            </a:prstGeom>
            <a:solidFill>
              <a:srgbClr val="00FF00"/>
            </a:solidFill>
            <a:ln w="19050">
              <a:solidFill>
                <a:srgbClr val="008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grpSp>
        <p:nvGrpSpPr>
          <p:cNvPr id="49197" name="Group 45"/>
          <p:cNvGrpSpPr>
            <a:grpSpLocks/>
          </p:cNvGrpSpPr>
          <p:nvPr/>
        </p:nvGrpSpPr>
        <p:grpSpPr bwMode="auto">
          <a:xfrm>
            <a:off x="4292600" y="4724400"/>
            <a:ext cx="5145088" cy="2017713"/>
            <a:chOff x="2704" y="2976"/>
            <a:chExt cx="3241" cy="1271"/>
          </a:xfrm>
        </p:grpSpPr>
        <p:sp>
          <p:nvSpPr>
            <p:cNvPr id="47127" name="AutoShape 38"/>
            <p:cNvSpPr>
              <a:spLocks noChangeArrowheads="1"/>
            </p:cNvSpPr>
            <p:nvPr/>
          </p:nvSpPr>
          <p:spPr bwMode="auto">
            <a:xfrm>
              <a:off x="2704" y="2976"/>
              <a:ext cx="2994" cy="1271"/>
            </a:xfrm>
            <a:prstGeom prst="wedgeRectCallout">
              <a:avLst>
                <a:gd name="adj1" fmla="val -43787"/>
                <a:gd name="adj2" fmla="val -102162"/>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ja-JP" sz="1800"/>
            </a:p>
          </p:txBody>
        </p:sp>
        <p:sp>
          <p:nvSpPr>
            <p:cNvPr id="47128" name="AutoShape 29"/>
            <p:cNvSpPr>
              <a:spLocks noChangeArrowheads="1"/>
            </p:cNvSpPr>
            <p:nvPr/>
          </p:nvSpPr>
          <p:spPr bwMode="auto">
            <a:xfrm rot="-5400000">
              <a:off x="3137" y="2856"/>
              <a:ext cx="167" cy="771"/>
            </a:xfrm>
            <a:prstGeom prst="upArrow">
              <a:avLst>
                <a:gd name="adj1" fmla="val 33093"/>
                <a:gd name="adj2" fmla="val 181422"/>
              </a:avLst>
            </a:prstGeom>
            <a:solidFill>
              <a:srgbClr val="FF00FF"/>
            </a:solidFill>
            <a:ln w="9525">
              <a:solidFill>
                <a:srgbClr val="FF99CC"/>
              </a:solidFill>
              <a:miter lim="800000"/>
              <a:headEnd/>
              <a:tailEnd/>
            </a:ln>
          </p:spPr>
          <p:txBody>
            <a:bodyPr vert="eaVert"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7129" name="AutoShape 30"/>
            <p:cNvSpPr>
              <a:spLocks noChangeArrowheads="1"/>
            </p:cNvSpPr>
            <p:nvPr/>
          </p:nvSpPr>
          <p:spPr bwMode="auto">
            <a:xfrm flipV="1">
              <a:off x="3336" y="3506"/>
              <a:ext cx="272" cy="106"/>
            </a:xfrm>
            <a:prstGeom prst="rightArrow">
              <a:avLst>
                <a:gd name="adj1" fmla="val 35852"/>
                <a:gd name="adj2" fmla="val 104720"/>
              </a:avLst>
            </a:prstGeom>
            <a:solidFill>
              <a:srgbClr val="00FF00"/>
            </a:solidFill>
            <a:ln w="19050">
              <a:solidFill>
                <a:srgbClr val="00800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47130" name="Text Box 32"/>
            <p:cNvSpPr txBox="1">
              <a:spLocks noChangeArrowheads="1"/>
            </p:cNvSpPr>
            <p:nvPr/>
          </p:nvSpPr>
          <p:spPr bwMode="auto">
            <a:xfrm>
              <a:off x="3669" y="2976"/>
              <a:ext cx="1316"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rgbClr val="FF33CC"/>
                  </a:solidFill>
                </a:rPr>
                <a:t>揚力によるブレード回転方向の力</a:t>
              </a:r>
            </a:p>
          </p:txBody>
        </p:sp>
        <p:sp>
          <p:nvSpPr>
            <p:cNvPr id="47131" name="Text Box 33"/>
            <p:cNvSpPr txBox="1">
              <a:spLocks noChangeArrowheads="1"/>
            </p:cNvSpPr>
            <p:nvPr/>
          </p:nvSpPr>
          <p:spPr bwMode="auto">
            <a:xfrm>
              <a:off x="3669" y="3335"/>
              <a:ext cx="1316"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rgbClr val="00CC00"/>
                  </a:solidFill>
                </a:rPr>
                <a:t>抗力によるブレード（逆）回転方向の力</a:t>
              </a:r>
            </a:p>
          </p:txBody>
        </p:sp>
        <p:sp>
          <p:nvSpPr>
            <p:cNvPr id="47132" name="Text Box 34"/>
            <p:cNvSpPr txBox="1">
              <a:spLocks noChangeArrowheads="1"/>
            </p:cNvSpPr>
            <p:nvPr/>
          </p:nvSpPr>
          <p:spPr bwMode="auto">
            <a:xfrm>
              <a:off x="3672" y="3695"/>
              <a:ext cx="2273"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その“差”　が</a:t>
              </a:r>
            </a:p>
            <a:p>
              <a:pPr eaLnBrk="1" hangingPunct="1">
                <a:spcBef>
                  <a:spcPct val="50000"/>
                </a:spcBef>
                <a:buFontTx/>
                <a:buNone/>
              </a:pPr>
              <a:r>
                <a:rPr lang="ja-JP" altLang="en-US" sz="1800"/>
                <a:t>実際の</a:t>
              </a:r>
            </a:p>
          </p:txBody>
        </p:sp>
        <p:sp>
          <p:nvSpPr>
            <p:cNvPr id="47133" name="Line 35"/>
            <p:cNvSpPr>
              <a:spLocks noChangeShapeType="1"/>
            </p:cNvSpPr>
            <p:nvPr/>
          </p:nvSpPr>
          <p:spPr bwMode="auto">
            <a:xfrm>
              <a:off x="2840" y="3244"/>
              <a:ext cx="0" cy="635"/>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7134" name="Line 36"/>
            <p:cNvSpPr>
              <a:spLocks noChangeShapeType="1"/>
            </p:cNvSpPr>
            <p:nvPr/>
          </p:nvSpPr>
          <p:spPr bwMode="auto">
            <a:xfrm>
              <a:off x="3339" y="3238"/>
              <a:ext cx="0" cy="635"/>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7135" name="Line 37"/>
            <p:cNvSpPr>
              <a:spLocks noChangeShapeType="1"/>
            </p:cNvSpPr>
            <p:nvPr/>
          </p:nvSpPr>
          <p:spPr bwMode="auto">
            <a:xfrm>
              <a:off x="3611" y="3232"/>
              <a:ext cx="0" cy="635"/>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ja-JP" altLang="en-US"/>
            </a:p>
          </p:txBody>
        </p:sp>
      </p:grpSp>
      <p:grpSp>
        <p:nvGrpSpPr>
          <p:cNvPr id="49199" name="Group 47"/>
          <p:cNvGrpSpPr>
            <a:grpSpLocks/>
          </p:cNvGrpSpPr>
          <p:nvPr/>
        </p:nvGrpSpPr>
        <p:grpSpPr bwMode="auto">
          <a:xfrm>
            <a:off x="3732213" y="3660775"/>
            <a:ext cx="5260975" cy="3001963"/>
            <a:chOff x="2351" y="2306"/>
            <a:chExt cx="3314" cy="1891"/>
          </a:xfrm>
        </p:grpSpPr>
        <p:sp>
          <p:nvSpPr>
            <p:cNvPr id="47124" name="Line 44"/>
            <p:cNvSpPr>
              <a:spLocks noChangeShapeType="1"/>
            </p:cNvSpPr>
            <p:nvPr/>
          </p:nvSpPr>
          <p:spPr bwMode="auto">
            <a:xfrm rot="5400000" flipH="1">
              <a:off x="2603" y="2054"/>
              <a:ext cx="2" cy="505"/>
            </a:xfrm>
            <a:prstGeom prst="line">
              <a:avLst/>
            </a:prstGeom>
            <a:noFill/>
            <a:ln w="76200">
              <a:solidFill>
                <a:srgbClr val="FF6600"/>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47125" name="Line 31"/>
            <p:cNvSpPr>
              <a:spLocks noChangeShapeType="1"/>
            </p:cNvSpPr>
            <p:nvPr/>
          </p:nvSpPr>
          <p:spPr bwMode="auto">
            <a:xfrm rot="5400000" flipH="1">
              <a:off x="3089" y="3584"/>
              <a:ext cx="2" cy="505"/>
            </a:xfrm>
            <a:prstGeom prst="line">
              <a:avLst/>
            </a:prstGeom>
            <a:noFill/>
            <a:ln w="76200">
              <a:solidFill>
                <a:srgbClr val="FF6600"/>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47126" name="Rectangle 43"/>
            <p:cNvSpPr>
              <a:spLocks noChangeArrowheads="1"/>
            </p:cNvSpPr>
            <p:nvPr/>
          </p:nvSpPr>
          <p:spPr bwMode="auto">
            <a:xfrm>
              <a:off x="4126" y="3909"/>
              <a:ext cx="153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2400">
                  <a:solidFill>
                    <a:srgbClr val="FF0000"/>
                  </a:solidFill>
                </a:rPr>
                <a:t>ブレードの回転力</a:t>
              </a:r>
            </a:p>
          </p:txBody>
        </p:sp>
      </p:grpSp>
      <p:sp>
        <p:nvSpPr>
          <p:cNvPr id="47123" name="Text Box 48"/>
          <p:cNvSpPr txBox="1">
            <a:spLocks noChangeArrowheads="1"/>
          </p:cNvSpPr>
          <p:nvPr/>
        </p:nvSpPr>
        <p:spPr bwMode="auto">
          <a:xfrm>
            <a:off x="34925" y="6453188"/>
            <a:ext cx="48244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パワーポイントのアニメーション機能を使用</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9191"/>
                                        </p:tgtEl>
                                        <p:attrNameLst>
                                          <p:attrName>style.visibility</p:attrName>
                                        </p:attrNameLst>
                                      </p:cBhvr>
                                      <p:to>
                                        <p:strVal val="visible"/>
                                      </p:to>
                                    </p:set>
                                    <p:animEffect transition="in" filter="blinds(horizontal)">
                                      <p:cBhvr>
                                        <p:cTn id="7" dur="500"/>
                                        <p:tgtEl>
                                          <p:spTgt spid="491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49192"/>
                                        </p:tgtEl>
                                        <p:attrNameLst>
                                          <p:attrName>style.visibility</p:attrName>
                                        </p:attrNameLst>
                                      </p:cBhvr>
                                      <p:to>
                                        <p:strVal val="visible"/>
                                      </p:to>
                                    </p:set>
                                    <p:animEffect transition="in" filter="blinds(horizontal)">
                                      <p:cBhvr>
                                        <p:cTn id="12" dur="500"/>
                                        <p:tgtEl>
                                          <p:spTgt spid="4919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49193"/>
                                        </p:tgtEl>
                                        <p:attrNameLst>
                                          <p:attrName>style.visibility</p:attrName>
                                        </p:attrNameLst>
                                      </p:cBhvr>
                                      <p:to>
                                        <p:strVal val="visible"/>
                                      </p:to>
                                    </p:set>
                                    <p:animEffect transition="in" filter="blinds(horizontal)">
                                      <p:cBhvr>
                                        <p:cTn id="17" dur="500"/>
                                        <p:tgtEl>
                                          <p:spTgt spid="4919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49194"/>
                                        </p:tgtEl>
                                        <p:attrNameLst>
                                          <p:attrName>style.visibility</p:attrName>
                                        </p:attrNameLst>
                                      </p:cBhvr>
                                      <p:to>
                                        <p:strVal val="visible"/>
                                      </p:to>
                                    </p:set>
                                    <p:animEffect transition="in" filter="blinds(horizontal)">
                                      <p:cBhvr>
                                        <p:cTn id="22" dur="500"/>
                                        <p:tgtEl>
                                          <p:spTgt spid="4919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49197"/>
                                        </p:tgtEl>
                                        <p:attrNameLst>
                                          <p:attrName>style.visibility</p:attrName>
                                        </p:attrNameLst>
                                      </p:cBhvr>
                                      <p:to>
                                        <p:strVal val="visible"/>
                                      </p:to>
                                    </p:set>
                                    <p:animEffect transition="in" filter="blinds(horizontal)">
                                      <p:cBhvr>
                                        <p:cTn id="27" dur="500"/>
                                        <p:tgtEl>
                                          <p:spTgt spid="4919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49199"/>
                                        </p:tgtEl>
                                        <p:attrNameLst>
                                          <p:attrName>style.visibility</p:attrName>
                                        </p:attrNameLst>
                                      </p:cBhvr>
                                      <p:to>
                                        <p:strVal val="visible"/>
                                      </p:to>
                                    </p:set>
                                    <p:animEffect transition="in" filter="blinds(horizontal)">
                                      <p:cBhvr>
                                        <p:cTn id="32" dur="500"/>
                                        <p:tgtEl>
                                          <p:spTgt spid="491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ctrTitle"/>
          </p:nvPr>
        </p:nvSpPr>
        <p:spPr/>
        <p:txBody>
          <a:bodyPr/>
          <a:lstStyle/>
          <a:p>
            <a:pPr eaLnBrk="1" hangingPunct="1"/>
            <a:r>
              <a:rPr lang="zh-TW" altLang="en-US" sz="5400" smtClean="0"/>
              <a:t>揚力型水平軸風車</a:t>
            </a:r>
            <a:r>
              <a:rPr lang="en-US" altLang="zh-TW" sz="5400" smtClean="0"/>
              <a:t/>
            </a:r>
            <a:br>
              <a:rPr lang="en-US" altLang="zh-TW" sz="5400" smtClean="0"/>
            </a:br>
            <a:r>
              <a:rPr lang="ja-JP" altLang="en-US" sz="5400" smtClean="0"/>
              <a:t>（風力タービン）の種類</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ja-JP" altLang="en-US" smtClean="0"/>
              <a:t>つまり、、、</a:t>
            </a:r>
          </a:p>
        </p:txBody>
      </p:sp>
      <p:sp>
        <p:nvSpPr>
          <p:cNvPr id="49155" name="Rectangle 5"/>
          <p:cNvSpPr>
            <a:spLocks noChangeArrowheads="1"/>
          </p:cNvSpPr>
          <p:nvPr/>
        </p:nvSpPr>
        <p:spPr bwMode="auto">
          <a:xfrm>
            <a:off x="107950" y="2038350"/>
            <a:ext cx="8978900"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3600" dirty="0">
                <a:solidFill>
                  <a:schemeClr val="tx2"/>
                </a:solidFill>
              </a:rPr>
              <a:t>“</a:t>
            </a:r>
            <a:r>
              <a:rPr lang="ja-JP" altLang="en-US" sz="3600" dirty="0" smtClean="0">
                <a:solidFill>
                  <a:schemeClr val="tx2"/>
                </a:solidFill>
              </a:rPr>
              <a:t>揚抗比</a:t>
            </a:r>
            <a:r>
              <a:rPr lang="ja-JP" altLang="en-US" sz="3600" dirty="0">
                <a:solidFill>
                  <a:schemeClr val="tx2"/>
                </a:solidFill>
              </a:rPr>
              <a:t>　</a:t>
            </a:r>
            <a:r>
              <a:rPr lang="en-US" altLang="ja-JP" sz="3600" dirty="0">
                <a:solidFill>
                  <a:schemeClr val="tx2"/>
                </a:solidFill>
              </a:rPr>
              <a:t>L/D”</a:t>
            </a:r>
            <a:r>
              <a:rPr lang="ja-JP" altLang="en-US" sz="3600" dirty="0">
                <a:solidFill>
                  <a:schemeClr val="tx2"/>
                </a:solidFill>
              </a:rPr>
              <a:t>　が大きい翼型形状にすれば、</a:t>
            </a:r>
          </a:p>
          <a:p>
            <a:pPr algn="ctr" eaLnBrk="1" hangingPunct="1">
              <a:spcBef>
                <a:spcPct val="0"/>
              </a:spcBef>
              <a:buFontTx/>
              <a:buNone/>
            </a:pPr>
            <a:endParaRPr lang="ja-JP" altLang="en-US" sz="3600" dirty="0">
              <a:solidFill>
                <a:schemeClr val="tx2"/>
              </a:solidFill>
            </a:endParaRPr>
          </a:p>
          <a:p>
            <a:pPr algn="ctr" eaLnBrk="1" hangingPunct="1">
              <a:spcBef>
                <a:spcPct val="0"/>
              </a:spcBef>
              <a:buFontTx/>
              <a:buNone/>
            </a:pPr>
            <a:r>
              <a:rPr lang="ja-JP" altLang="en-US" sz="3600" dirty="0">
                <a:solidFill>
                  <a:schemeClr val="tx2"/>
                </a:solidFill>
              </a:rPr>
              <a:t>風車もよく回転する！！</a:t>
            </a:r>
          </a:p>
          <a:p>
            <a:pPr algn="ctr" eaLnBrk="1" hangingPunct="1">
              <a:spcBef>
                <a:spcPct val="0"/>
              </a:spcBef>
              <a:buFontTx/>
              <a:buNone/>
            </a:pPr>
            <a:endParaRPr lang="ja-JP" altLang="en-US" sz="3600" dirty="0">
              <a:solidFill>
                <a:schemeClr val="tx2"/>
              </a:solidFill>
            </a:endParaRPr>
          </a:p>
          <a:p>
            <a:pPr algn="ctr" eaLnBrk="1" hangingPunct="1">
              <a:spcBef>
                <a:spcPct val="0"/>
              </a:spcBef>
              <a:buFontTx/>
              <a:buNone/>
            </a:pPr>
            <a:r>
              <a:rPr lang="ja-JP" altLang="en-US" sz="3600" dirty="0">
                <a:solidFill>
                  <a:schemeClr val="tx2"/>
                </a:solidFill>
              </a:rPr>
              <a:t>ということ！！</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ctrTitle"/>
          </p:nvPr>
        </p:nvSpPr>
        <p:spPr>
          <a:xfrm>
            <a:off x="396875" y="2130425"/>
            <a:ext cx="8351838" cy="1470025"/>
          </a:xfrm>
        </p:spPr>
        <p:txBody>
          <a:bodyPr/>
          <a:lstStyle/>
          <a:p>
            <a:pPr eaLnBrk="1" hangingPunct="1"/>
            <a:r>
              <a:rPr lang="ja-JP" altLang="en-US" smtClean="0">
                <a:solidFill>
                  <a:schemeClr val="tx1"/>
                </a:solidFill>
              </a:rPr>
              <a:t>風と周速度の</a:t>
            </a:r>
            <a:r>
              <a:rPr lang="ja-JP" altLang="ja-JP" smtClean="0">
                <a:solidFill>
                  <a:schemeClr val="tx1"/>
                </a:solidFill>
              </a:rPr>
              <a:t>合成ベクトル速度で風車が回っていることがわかると、、</a:t>
            </a:r>
            <a:endParaRPr lang="ja-JP" altLang="en-US" smtClean="0">
              <a:solidFill>
                <a:schemeClr val="tx1"/>
              </a:solidFill>
            </a:endParaRPr>
          </a:p>
        </p:txBody>
      </p:sp>
      <p:sp>
        <p:nvSpPr>
          <p:cNvPr id="50179" name="Rectangle 5"/>
          <p:cNvSpPr>
            <a:spLocks noGrp="1" noChangeArrowheads="1"/>
          </p:cNvSpPr>
          <p:nvPr>
            <p:ph type="subTitle" idx="1"/>
          </p:nvPr>
        </p:nvSpPr>
        <p:spPr/>
        <p:txBody>
          <a:bodyPr/>
          <a:lstStyle/>
          <a:p>
            <a:pPr eaLnBrk="1" hangingPunct="1"/>
            <a:r>
              <a:rPr lang="ja-JP" altLang="en-US" smtClean="0"/>
              <a:t>風車のブレードは</a:t>
            </a:r>
          </a:p>
          <a:p>
            <a:pPr eaLnBrk="1" hangingPunct="1"/>
            <a:r>
              <a:rPr lang="ja-JP" altLang="en-US" smtClean="0"/>
              <a:t>なぜねじれて（ひねって）いるのか？がわかる！</a:t>
            </a:r>
          </a:p>
        </p:txBody>
      </p:sp>
      <p:sp>
        <p:nvSpPr>
          <p:cNvPr id="50180" name="Rectangle 6"/>
          <p:cNvSpPr>
            <a:spLocks noChangeArrowheads="1"/>
          </p:cNvSpPr>
          <p:nvPr/>
        </p:nvSpPr>
        <p:spPr bwMode="auto">
          <a:xfrm>
            <a:off x="1339850" y="260350"/>
            <a:ext cx="6400800"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3600"/>
              <a:t>さらに、、、</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sz="quarter"/>
          </p:nvPr>
        </p:nvSpPr>
        <p:spPr>
          <a:xfrm>
            <a:off x="457200" y="44450"/>
            <a:ext cx="8229600" cy="1143000"/>
          </a:xfrm>
        </p:spPr>
        <p:txBody>
          <a:bodyPr/>
          <a:lstStyle/>
          <a:p>
            <a:pPr eaLnBrk="1" hangingPunct="1"/>
            <a:r>
              <a:rPr lang="ja-JP" altLang="en-US" smtClean="0"/>
              <a:t>ブレードはなぜねじれている？</a:t>
            </a:r>
          </a:p>
        </p:txBody>
      </p:sp>
      <p:graphicFrame>
        <p:nvGraphicFramePr>
          <p:cNvPr id="51203" name="Object 35"/>
          <p:cNvGraphicFramePr>
            <a:graphicFrameLocks noGrp="1" noChangeAspect="1"/>
          </p:cNvGraphicFramePr>
          <p:nvPr>
            <p:ph sz="quarter" idx="1"/>
          </p:nvPr>
        </p:nvGraphicFramePr>
        <p:xfrm>
          <a:off x="5003800" y="4584700"/>
          <a:ext cx="1758950" cy="757238"/>
        </p:xfrm>
        <a:graphic>
          <a:graphicData uri="http://schemas.openxmlformats.org/presentationml/2006/ole">
            <mc:AlternateContent xmlns:mc="http://schemas.openxmlformats.org/markup-compatibility/2006">
              <mc:Choice xmlns:v="urn:schemas-microsoft-com:vml" Requires="v">
                <p:oleObj spid="_x0000_s51238" name="数式" r:id="rId4" imgW="914400" imgH="393700" progId="Equation.3">
                  <p:embed/>
                </p:oleObj>
              </mc:Choice>
              <mc:Fallback>
                <p:oleObj name="数式" r:id="rId4" imgW="914400" imgH="393700" progId="Equation.3">
                  <p:embed/>
                  <p:pic>
                    <p:nvPicPr>
                      <p:cNvPr id="0" name="Object 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3800" y="4584700"/>
                        <a:ext cx="1758950" cy="75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1204" name="Object 10"/>
          <p:cNvGraphicFramePr>
            <a:graphicFrameLocks noGrp="1" noChangeAspect="1"/>
          </p:cNvGraphicFramePr>
          <p:nvPr>
            <p:ph sz="quarter" idx="2"/>
          </p:nvPr>
        </p:nvGraphicFramePr>
        <p:xfrm>
          <a:off x="8027988" y="2779713"/>
          <a:ext cx="863600" cy="668337"/>
        </p:xfrm>
        <a:graphic>
          <a:graphicData uri="http://schemas.openxmlformats.org/presentationml/2006/ole">
            <mc:AlternateContent xmlns:mc="http://schemas.openxmlformats.org/markup-compatibility/2006">
              <mc:Choice xmlns:v="urn:schemas-microsoft-com:vml" Requires="v">
                <p:oleObj spid="_x0000_s51239" name="数式" r:id="rId6" imgW="507780" imgH="393529" progId="Equation.3">
                  <p:embed/>
                </p:oleObj>
              </mc:Choice>
              <mc:Fallback>
                <p:oleObj name="数式" r:id="rId6" imgW="507780" imgH="393529" progId="Equation.3">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027988" y="2779713"/>
                        <a:ext cx="863600" cy="66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1205" name="Text Box 9"/>
          <p:cNvSpPr txBox="1">
            <a:spLocks noChangeArrowheads="1"/>
          </p:cNvSpPr>
          <p:nvPr/>
        </p:nvSpPr>
        <p:spPr bwMode="auto">
          <a:xfrm>
            <a:off x="6588125" y="3573463"/>
            <a:ext cx="28797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400"/>
              <a:t>ω</a:t>
            </a:r>
            <a:r>
              <a:rPr lang="ja-JP" altLang="en-US" sz="1400"/>
              <a:t>：角速度　ラジアン毎秒</a:t>
            </a:r>
            <a:r>
              <a:rPr lang="en-US" altLang="ja-JP" sz="1400"/>
              <a:t>[rad/s]</a:t>
            </a:r>
          </a:p>
        </p:txBody>
      </p:sp>
      <p:grpSp>
        <p:nvGrpSpPr>
          <p:cNvPr id="51206" name="Group 17"/>
          <p:cNvGrpSpPr>
            <a:grpSpLocks/>
          </p:cNvGrpSpPr>
          <p:nvPr/>
        </p:nvGrpSpPr>
        <p:grpSpPr bwMode="auto">
          <a:xfrm>
            <a:off x="204788" y="2089150"/>
            <a:ext cx="4416425" cy="4724400"/>
            <a:chOff x="3646" y="1327"/>
            <a:chExt cx="11634" cy="12972"/>
          </a:xfrm>
        </p:grpSpPr>
        <p:sp>
          <p:nvSpPr>
            <p:cNvPr id="53266" name="AutoShape 18"/>
            <p:cNvSpPr>
              <a:spLocks noChangeArrowheads="1"/>
            </p:cNvSpPr>
            <p:nvPr/>
          </p:nvSpPr>
          <p:spPr bwMode="auto">
            <a:xfrm flipV="1">
              <a:off x="8589" y="8279"/>
              <a:ext cx="1748" cy="6020"/>
            </a:xfrm>
            <a:custGeom>
              <a:avLst/>
              <a:gdLst>
                <a:gd name="G0" fmla="+- 7175 0 0"/>
                <a:gd name="G1" fmla="+- 21600 0 7175"/>
                <a:gd name="G2" fmla="*/ 7175 1 2"/>
                <a:gd name="G3" fmla="+- 21600 0 G2"/>
                <a:gd name="G4" fmla="+/ 7175 21600 2"/>
                <a:gd name="G5" fmla="+/ G1 0 2"/>
                <a:gd name="G6" fmla="*/ 21600 21600 7175"/>
                <a:gd name="G7" fmla="*/ G6 1 2"/>
                <a:gd name="G8" fmla="+- 21600 0 G7"/>
                <a:gd name="G9" fmla="*/ 21600 1 2"/>
                <a:gd name="G10" fmla="+- 7175 0 G9"/>
                <a:gd name="G11" fmla="?: G10 G8 0"/>
                <a:gd name="G12" fmla="?: G10 G7 21600"/>
                <a:gd name="T0" fmla="*/ 18012 w 21600"/>
                <a:gd name="T1" fmla="*/ 10800 h 21600"/>
                <a:gd name="T2" fmla="*/ 10800 w 21600"/>
                <a:gd name="T3" fmla="*/ 21600 h 21600"/>
                <a:gd name="T4" fmla="*/ 3588 w 21600"/>
                <a:gd name="T5" fmla="*/ 10800 h 21600"/>
                <a:gd name="T6" fmla="*/ 10800 w 21600"/>
                <a:gd name="T7" fmla="*/ 0 h 21600"/>
                <a:gd name="T8" fmla="*/ 5388 w 21600"/>
                <a:gd name="T9" fmla="*/ 5388 h 21600"/>
                <a:gd name="T10" fmla="*/ 16212 w 21600"/>
                <a:gd name="T11" fmla="*/ 16212 h 21600"/>
              </a:gdLst>
              <a:ahLst/>
              <a:cxnLst>
                <a:cxn ang="0">
                  <a:pos x="T0" y="T1"/>
                </a:cxn>
                <a:cxn ang="0">
                  <a:pos x="T2" y="T3"/>
                </a:cxn>
                <a:cxn ang="0">
                  <a:pos x="T4" y="T5"/>
                </a:cxn>
                <a:cxn ang="0">
                  <a:pos x="T6" y="T7"/>
                </a:cxn>
              </a:cxnLst>
              <a:rect l="T8" t="T9" r="T10" b="T11"/>
              <a:pathLst>
                <a:path w="21600" h="21600">
                  <a:moveTo>
                    <a:pt x="0" y="0"/>
                  </a:moveTo>
                  <a:lnTo>
                    <a:pt x="7175" y="21600"/>
                  </a:lnTo>
                  <a:lnTo>
                    <a:pt x="14425" y="21600"/>
                  </a:lnTo>
                  <a:lnTo>
                    <a:pt x="21600" y="0"/>
                  </a:lnTo>
                  <a:close/>
                </a:path>
              </a:pathLst>
            </a:custGeom>
            <a:gradFill rotWithShape="1">
              <a:gsLst>
                <a:gs pos="0">
                  <a:schemeClr val="bg1">
                    <a:gamma/>
                    <a:shade val="76471"/>
                    <a:invGamma/>
                  </a:schemeClr>
                </a:gs>
                <a:gs pos="50000">
                  <a:schemeClr val="bg1">
                    <a:alpha val="50000"/>
                  </a:schemeClr>
                </a:gs>
                <a:gs pos="100000">
                  <a:schemeClr val="bg1">
                    <a:gamma/>
                    <a:shade val="76471"/>
                    <a:invGamma/>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53267" name="Oval 19"/>
            <p:cNvSpPr>
              <a:spLocks noChangeArrowheads="1"/>
            </p:cNvSpPr>
            <p:nvPr/>
          </p:nvSpPr>
          <p:spPr bwMode="auto">
            <a:xfrm>
              <a:off x="8505" y="6601"/>
              <a:ext cx="1903" cy="1905"/>
            </a:xfrm>
            <a:prstGeom prst="ellipse">
              <a:avLst/>
            </a:prstGeom>
            <a:gradFill rotWithShape="1">
              <a:gsLst>
                <a:gs pos="0">
                  <a:schemeClr val="bg1">
                    <a:alpha val="50000"/>
                  </a:schemeClr>
                </a:gs>
                <a:gs pos="100000">
                  <a:schemeClr val="bg1">
                    <a:gamma/>
                    <a:shade val="85882"/>
                    <a:invGamma/>
                  </a:schemeClr>
                </a:gs>
              </a:gsLst>
              <a:path path="shape">
                <a:fillToRect l="50000" t="50000" r="50000" b="50000"/>
              </a:path>
            </a:gradFill>
            <a:ln w="9525">
              <a:solidFill>
                <a:srgbClr val="808080"/>
              </a:solidFill>
              <a:round/>
              <a:headEnd/>
              <a:tailEnd/>
            </a:ln>
            <a:effectLst/>
          </p:spPr>
          <p:txBody>
            <a:bodyPr wrap="none" anchor="ctr"/>
            <a:lstStyle/>
            <a:p>
              <a:pPr eaLnBrk="1" hangingPunct="1">
                <a:defRPr/>
              </a:pPr>
              <a:endParaRPr lang="ja-JP" altLang="en-US">
                <a:latin typeface="Arial" charset="0"/>
              </a:endParaRPr>
            </a:p>
          </p:txBody>
        </p:sp>
        <p:sp>
          <p:nvSpPr>
            <p:cNvPr id="53268" name="AutoShape 20"/>
            <p:cNvSpPr>
              <a:spLocks noChangeArrowheads="1"/>
            </p:cNvSpPr>
            <p:nvPr/>
          </p:nvSpPr>
          <p:spPr bwMode="auto">
            <a:xfrm flipV="1">
              <a:off x="8556" y="1327"/>
              <a:ext cx="1752" cy="5139"/>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53269" name="AutoShape 21"/>
            <p:cNvSpPr>
              <a:spLocks noChangeArrowheads="1"/>
            </p:cNvSpPr>
            <p:nvPr/>
          </p:nvSpPr>
          <p:spPr bwMode="auto">
            <a:xfrm rot="7200000" flipV="1">
              <a:off x="11836" y="6692"/>
              <a:ext cx="1752" cy="5135"/>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53270" name="AutoShape 22"/>
            <p:cNvSpPr>
              <a:spLocks noChangeArrowheads="1"/>
            </p:cNvSpPr>
            <p:nvPr/>
          </p:nvSpPr>
          <p:spPr bwMode="auto">
            <a:xfrm rot="14400000" flipV="1">
              <a:off x="5338" y="6692"/>
              <a:ext cx="1752" cy="5135"/>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grpSp>
      <p:graphicFrame>
        <p:nvGraphicFramePr>
          <p:cNvPr id="51207" name="Object 24"/>
          <p:cNvGraphicFramePr>
            <a:graphicFrameLocks noChangeAspect="1"/>
          </p:cNvGraphicFramePr>
          <p:nvPr/>
        </p:nvGraphicFramePr>
        <p:xfrm>
          <a:off x="5003800" y="2420938"/>
          <a:ext cx="2520950" cy="1187450"/>
        </p:xfrm>
        <a:graphic>
          <a:graphicData uri="http://schemas.openxmlformats.org/presentationml/2006/ole">
            <mc:AlternateContent xmlns:mc="http://schemas.openxmlformats.org/markup-compatibility/2006">
              <mc:Choice xmlns:v="urn:schemas-microsoft-com:vml" Requires="v">
                <p:oleObj spid="_x0000_s51240" name="数式" r:id="rId8" imgW="837836" imgH="393529" progId="Equation.3">
                  <p:embed/>
                </p:oleObj>
              </mc:Choice>
              <mc:Fallback>
                <p:oleObj name="数式" r:id="rId8" imgW="837836" imgH="393529" progId="Equation.3">
                  <p:embed/>
                  <p:pic>
                    <p:nvPicPr>
                      <p:cNvPr id="0" name="Object 2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03800" y="2420938"/>
                        <a:ext cx="252095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1208" name="Rectangle 25"/>
          <p:cNvSpPr>
            <a:spLocks noChangeArrowheads="1"/>
          </p:cNvSpPr>
          <p:nvPr/>
        </p:nvSpPr>
        <p:spPr bwMode="auto">
          <a:xfrm>
            <a:off x="123825" y="1196975"/>
            <a:ext cx="8048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400"/>
              <a:t>ブレードのチップ（先端・外側）とハブ（内側）で速度差がある！</a:t>
            </a:r>
          </a:p>
        </p:txBody>
      </p:sp>
      <p:sp>
        <p:nvSpPr>
          <p:cNvPr id="51209" name="AutoShape 26"/>
          <p:cNvSpPr>
            <a:spLocks noChangeArrowheads="1"/>
          </p:cNvSpPr>
          <p:nvPr/>
        </p:nvSpPr>
        <p:spPr bwMode="auto">
          <a:xfrm>
            <a:off x="7883525" y="2636838"/>
            <a:ext cx="1152525" cy="871537"/>
          </a:xfrm>
          <a:prstGeom prst="bracketPair">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210" name="Arc 27"/>
          <p:cNvSpPr>
            <a:spLocks/>
          </p:cNvSpPr>
          <p:nvPr/>
        </p:nvSpPr>
        <p:spPr bwMode="auto">
          <a:xfrm>
            <a:off x="2411413" y="2090738"/>
            <a:ext cx="2305050" cy="3349625"/>
          </a:xfrm>
          <a:custGeom>
            <a:avLst/>
            <a:gdLst>
              <a:gd name="T0" fmla="*/ 0 w 21600"/>
              <a:gd name="T1" fmla="*/ 0 h 31372"/>
              <a:gd name="T2" fmla="*/ 2147483646 w 21600"/>
              <a:gd name="T3" fmla="*/ 2147483646 h 31372"/>
              <a:gd name="T4" fmla="*/ 0 w 21600"/>
              <a:gd name="T5" fmla="*/ 2147483646 h 31372"/>
              <a:gd name="T6" fmla="*/ 0 60000 65536"/>
              <a:gd name="T7" fmla="*/ 0 60000 65536"/>
              <a:gd name="T8" fmla="*/ 0 60000 65536"/>
              <a:gd name="T9" fmla="*/ 0 w 21600"/>
              <a:gd name="T10" fmla="*/ 0 h 31372"/>
              <a:gd name="T11" fmla="*/ 21600 w 21600"/>
              <a:gd name="T12" fmla="*/ 31372 h 31372"/>
            </a:gdLst>
            <a:ahLst/>
            <a:cxnLst>
              <a:cxn ang="T6">
                <a:pos x="T0" y="T1"/>
              </a:cxn>
              <a:cxn ang="T7">
                <a:pos x="T2" y="T3"/>
              </a:cxn>
              <a:cxn ang="T8">
                <a:pos x="T4" y="T5"/>
              </a:cxn>
            </a:cxnLst>
            <a:rect l="T9" t="T10" r="T11" b="T12"/>
            <a:pathLst>
              <a:path w="21600" h="31372" fill="none" extrusionOk="0">
                <a:moveTo>
                  <a:pt x="-1" y="0"/>
                </a:moveTo>
                <a:cubicBezTo>
                  <a:pt x="11929" y="0"/>
                  <a:pt x="21600" y="9670"/>
                  <a:pt x="21600" y="21600"/>
                </a:cubicBezTo>
                <a:cubicBezTo>
                  <a:pt x="21600" y="24995"/>
                  <a:pt x="20799" y="28343"/>
                  <a:pt x="19263" y="31372"/>
                </a:cubicBezTo>
              </a:path>
              <a:path w="21600" h="31372" stroke="0" extrusionOk="0">
                <a:moveTo>
                  <a:pt x="-1" y="0"/>
                </a:moveTo>
                <a:cubicBezTo>
                  <a:pt x="11929" y="0"/>
                  <a:pt x="21600" y="9670"/>
                  <a:pt x="21600" y="21600"/>
                </a:cubicBezTo>
                <a:cubicBezTo>
                  <a:pt x="21600" y="24995"/>
                  <a:pt x="20799" y="28343"/>
                  <a:pt x="19263" y="31372"/>
                </a:cubicBezTo>
                <a:lnTo>
                  <a:pt x="0" y="21600"/>
                </a:lnTo>
                <a:lnTo>
                  <a:pt x="-1" y="0"/>
                </a:lnTo>
                <a:close/>
              </a:path>
            </a:pathLst>
          </a:custGeom>
          <a:noFill/>
          <a:ln w="28575">
            <a:solidFill>
              <a:schemeClr val="tx1"/>
            </a:solidFill>
            <a:round/>
            <a:headEnd/>
            <a:tailEnd type="arrow" w="lg" len="lg"/>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51211" name="Arc 29"/>
          <p:cNvSpPr>
            <a:spLocks/>
          </p:cNvSpPr>
          <p:nvPr/>
        </p:nvSpPr>
        <p:spPr bwMode="auto">
          <a:xfrm>
            <a:off x="2413000" y="3667125"/>
            <a:ext cx="741363" cy="960438"/>
          </a:xfrm>
          <a:custGeom>
            <a:avLst/>
            <a:gdLst>
              <a:gd name="T0" fmla="*/ 0 w 21600"/>
              <a:gd name="T1" fmla="*/ 0 h 27961"/>
              <a:gd name="T2" fmla="*/ 2147483646 w 21600"/>
              <a:gd name="T3" fmla="*/ 2147483646 h 27961"/>
              <a:gd name="T4" fmla="*/ 0 w 21600"/>
              <a:gd name="T5" fmla="*/ 2147483646 h 27961"/>
              <a:gd name="T6" fmla="*/ 0 60000 65536"/>
              <a:gd name="T7" fmla="*/ 0 60000 65536"/>
              <a:gd name="T8" fmla="*/ 0 60000 65536"/>
              <a:gd name="T9" fmla="*/ 0 w 21600"/>
              <a:gd name="T10" fmla="*/ 0 h 27961"/>
              <a:gd name="T11" fmla="*/ 21600 w 21600"/>
              <a:gd name="T12" fmla="*/ 27961 h 27961"/>
            </a:gdLst>
            <a:ahLst/>
            <a:cxnLst>
              <a:cxn ang="T6">
                <a:pos x="T0" y="T1"/>
              </a:cxn>
              <a:cxn ang="T7">
                <a:pos x="T2" y="T3"/>
              </a:cxn>
              <a:cxn ang="T8">
                <a:pos x="T4" y="T5"/>
              </a:cxn>
            </a:cxnLst>
            <a:rect l="T9" t="T10" r="T11" b="T12"/>
            <a:pathLst>
              <a:path w="21600" h="27961" fill="none" extrusionOk="0">
                <a:moveTo>
                  <a:pt x="-1" y="0"/>
                </a:moveTo>
                <a:cubicBezTo>
                  <a:pt x="11929" y="0"/>
                  <a:pt x="21600" y="9670"/>
                  <a:pt x="21600" y="21600"/>
                </a:cubicBezTo>
                <a:cubicBezTo>
                  <a:pt x="21600" y="23756"/>
                  <a:pt x="21277" y="25900"/>
                  <a:pt x="20642" y="27961"/>
                </a:cubicBezTo>
              </a:path>
              <a:path w="21600" h="27961" stroke="0" extrusionOk="0">
                <a:moveTo>
                  <a:pt x="-1" y="0"/>
                </a:moveTo>
                <a:cubicBezTo>
                  <a:pt x="11929" y="0"/>
                  <a:pt x="21600" y="9670"/>
                  <a:pt x="21600" y="21600"/>
                </a:cubicBezTo>
                <a:cubicBezTo>
                  <a:pt x="21600" y="23756"/>
                  <a:pt x="21277" y="25900"/>
                  <a:pt x="20642" y="27961"/>
                </a:cubicBezTo>
                <a:lnTo>
                  <a:pt x="0" y="21600"/>
                </a:lnTo>
                <a:lnTo>
                  <a:pt x="-1" y="0"/>
                </a:lnTo>
                <a:close/>
              </a:path>
            </a:pathLst>
          </a:custGeom>
          <a:noFill/>
          <a:ln w="28575">
            <a:solidFill>
              <a:schemeClr val="tx1"/>
            </a:solidFill>
            <a:round/>
            <a:headEnd/>
            <a:tailEnd type="arrow" w="lg" len="lg"/>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51212" name="AutoShape 30"/>
          <p:cNvSpPr>
            <a:spLocks noChangeArrowheads="1"/>
          </p:cNvSpPr>
          <p:nvPr/>
        </p:nvSpPr>
        <p:spPr bwMode="auto">
          <a:xfrm>
            <a:off x="4356100" y="1917700"/>
            <a:ext cx="2520950" cy="503238"/>
          </a:xfrm>
          <a:prstGeom prst="wedgeRectCallout">
            <a:avLst>
              <a:gd name="adj1" fmla="val -16120"/>
              <a:gd name="adj2" fmla="val 129495"/>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周速度（円運動の速度）</a:t>
            </a:r>
          </a:p>
        </p:txBody>
      </p:sp>
      <p:sp>
        <p:nvSpPr>
          <p:cNvPr id="51213" name="AutoShape 31"/>
          <p:cNvSpPr>
            <a:spLocks/>
          </p:cNvSpPr>
          <p:nvPr/>
        </p:nvSpPr>
        <p:spPr bwMode="auto">
          <a:xfrm>
            <a:off x="1116013" y="2089150"/>
            <a:ext cx="576262" cy="2232025"/>
          </a:xfrm>
          <a:prstGeom prst="leftBrace">
            <a:avLst>
              <a:gd name="adj1" fmla="val 3227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51214" name="AutoShape 32"/>
          <p:cNvSpPr>
            <a:spLocks/>
          </p:cNvSpPr>
          <p:nvPr/>
        </p:nvSpPr>
        <p:spPr bwMode="auto">
          <a:xfrm>
            <a:off x="1963738" y="3671888"/>
            <a:ext cx="360362" cy="622300"/>
          </a:xfrm>
          <a:prstGeom prst="leftBrace">
            <a:avLst>
              <a:gd name="adj1" fmla="val 14391"/>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aphicFrame>
        <p:nvGraphicFramePr>
          <p:cNvPr id="51215" name="Object 39"/>
          <p:cNvGraphicFramePr>
            <a:graphicFrameLocks noGrp="1" noChangeAspect="1"/>
          </p:cNvGraphicFramePr>
          <p:nvPr>
            <p:ph sz="quarter" idx="4"/>
          </p:nvPr>
        </p:nvGraphicFramePr>
        <p:xfrm>
          <a:off x="7267575" y="4610100"/>
          <a:ext cx="1763713" cy="719138"/>
        </p:xfrm>
        <a:graphic>
          <a:graphicData uri="http://schemas.openxmlformats.org/presentationml/2006/ole">
            <mc:AlternateContent xmlns:mc="http://schemas.openxmlformats.org/markup-compatibility/2006">
              <mc:Choice xmlns:v="urn:schemas-microsoft-com:vml" Requires="v">
                <p:oleObj spid="_x0000_s51241" name="数式" r:id="rId10" imgW="965200" imgH="393700" progId="Equation.3">
                  <p:embed/>
                </p:oleObj>
              </mc:Choice>
              <mc:Fallback>
                <p:oleObj name="数式" r:id="rId10" imgW="965200" imgH="393700" progId="Equation.3">
                  <p:embed/>
                  <p:pic>
                    <p:nvPicPr>
                      <p:cNvPr id="0" name="Object 3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267575" y="4610100"/>
                        <a:ext cx="1763713"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1216" name="Text Box 41"/>
          <p:cNvSpPr txBox="1">
            <a:spLocks noChangeArrowheads="1"/>
          </p:cNvSpPr>
          <p:nvPr/>
        </p:nvSpPr>
        <p:spPr bwMode="auto">
          <a:xfrm>
            <a:off x="1619250" y="3744913"/>
            <a:ext cx="5762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i="1">
                <a:latin typeface="Century" panose="02040604050505020304" pitchFamily="18" charset="0"/>
              </a:rPr>
              <a:t>r</a:t>
            </a:r>
            <a:r>
              <a:rPr lang="en-US" altLang="ja-JP" sz="1800" i="1" baseline="-25000">
                <a:latin typeface="Century" panose="02040604050505020304" pitchFamily="18" charset="0"/>
              </a:rPr>
              <a:t>1</a:t>
            </a:r>
          </a:p>
        </p:txBody>
      </p:sp>
      <p:sp>
        <p:nvSpPr>
          <p:cNvPr id="51217" name="Text Box 42"/>
          <p:cNvSpPr txBox="1">
            <a:spLocks noChangeArrowheads="1"/>
          </p:cNvSpPr>
          <p:nvPr/>
        </p:nvSpPr>
        <p:spPr bwMode="auto">
          <a:xfrm>
            <a:off x="755650" y="2952750"/>
            <a:ext cx="5762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i="1">
                <a:latin typeface="Century" panose="02040604050505020304" pitchFamily="18" charset="0"/>
              </a:rPr>
              <a:t>r</a:t>
            </a:r>
            <a:r>
              <a:rPr lang="en-US" altLang="ja-JP" sz="1800" i="1" baseline="-25000">
                <a:latin typeface="Century" panose="02040604050505020304" pitchFamily="18" charset="0"/>
              </a:rPr>
              <a:t>2</a:t>
            </a:r>
          </a:p>
        </p:txBody>
      </p:sp>
      <p:sp>
        <p:nvSpPr>
          <p:cNvPr id="51218" name="Text Box 43"/>
          <p:cNvSpPr txBox="1">
            <a:spLocks noChangeArrowheads="1"/>
          </p:cNvSpPr>
          <p:nvPr/>
        </p:nvSpPr>
        <p:spPr bwMode="auto">
          <a:xfrm>
            <a:off x="6731000" y="4508500"/>
            <a:ext cx="9366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5400"/>
              <a:t>&lt;</a:t>
            </a:r>
          </a:p>
        </p:txBody>
      </p:sp>
      <p:sp>
        <p:nvSpPr>
          <p:cNvPr id="51219" name="AutoShape 44"/>
          <p:cNvSpPr>
            <a:spLocks noChangeArrowheads="1"/>
          </p:cNvSpPr>
          <p:nvPr/>
        </p:nvSpPr>
        <p:spPr bwMode="auto">
          <a:xfrm>
            <a:off x="4932363" y="5805488"/>
            <a:ext cx="3527425" cy="863600"/>
          </a:xfrm>
          <a:prstGeom prst="wedgeRectCallout">
            <a:avLst>
              <a:gd name="adj1" fmla="val 22593"/>
              <a:gd name="adj2" fmla="val -117278"/>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t>ブレード先端の方が</a:t>
            </a:r>
          </a:p>
          <a:p>
            <a:pPr algn="ctr" eaLnBrk="1" hangingPunct="1">
              <a:spcBef>
                <a:spcPct val="0"/>
              </a:spcBef>
              <a:buFontTx/>
              <a:buNone/>
            </a:pPr>
            <a:r>
              <a:rPr lang="ja-JP" altLang="en-US" sz="2400"/>
              <a:t>速度が高い！！</a:t>
            </a:r>
          </a:p>
        </p:txBody>
      </p:sp>
      <p:sp>
        <p:nvSpPr>
          <p:cNvPr id="51220" name="Line 45"/>
          <p:cNvSpPr>
            <a:spLocks noChangeShapeType="1"/>
          </p:cNvSpPr>
          <p:nvPr/>
        </p:nvSpPr>
        <p:spPr bwMode="auto">
          <a:xfrm flipH="1">
            <a:off x="4057650" y="5491163"/>
            <a:ext cx="374650" cy="64770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51221" name="Line 46"/>
          <p:cNvSpPr>
            <a:spLocks noChangeShapeType="1"/>
          </p:cNvSpPr>
          <p:nvPr/>
        </p:nvSpPr>
        <p:spPr bwMode="auto">
          <a:xfrm flipH="1">
            <a:off x="2908300" y="4724400"/>
            <a:ext cx="166688" cy="288925"/>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51222" name="Text Box 47"/>
          <p:cNvSpPr txBox="1">
            <a:spLocks noChangeArrowheads="1"/>
          </p:cNvSpPr>
          <p:nvPr/>
        </p:nvSpPr>
        <p:spPr bwMode="auto">
          <a:xfrm>
            <a:off x="3779838" y="6165850"/>
            <a:ext cx="5762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i="1">
                <a:latin typeface="Century" panose="02040604050505020304" pitchFamily="18" charset="0"/>
              </a:rPr>
              <a:t>v</a:t>
            </a:r>
            <a:r>
              <a:rPr lang="en-US" altLang="ja-JP" sz="1800" i="1" baseline="-25000">
                <a:latin typeface="Century" panose="02040604050505020304" pitchFamily="18" charset="0"/>
              </a:rPr>
              <a:t>2</a:t>
            </a:r>
          </a:p>
        </p:txBody>
      </p:sp>
      <p:sp>
        <p:nvSpPr>
          <p:cNvPr id="51223" name="Text Box 48"/>
          <p:cNvSpPr txBox="1">
            <a:spLocks noChangeArrowheads="1"/>
          </p:cNvSpPr>
          <p:nvPr/>
        </p:nvSpPr>
        <p:spPr bwMode="auto">
          <a:xfrm>
            <a:off x="2700338" y="5084763"/>
            <a:ext cx="5762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i="1">
                <a:latin typeface="Century" panose="02040604050505020304" pitchFamily="18" charset="0"/>
              </a:rPr>
              <a:t>v</a:t>
            </a:r>
            <a:r>
              <a:rPr lang="en-US" altLang="ja-JP" sz="1800" i="1" baseline="-25000">
                <a:latin typeface="Century" panose="02040604050505020304" pitchFamily="18" charset="0"/>
              </a:rPr>
              <a:t>1</a:t>
            </a:r>
          </a:p>
        </p:txBody>
      </p:sp>
      <p:sp>
        <p:nvSpPr>
          <p:cNvPr id="51224" name="Text Box 49"/>
          <p:cNvSpPr txBox="1">
            <a:spLocks noChangeArrowheads="1"/>
          </p:cNvSpPr>
          <p:nvPr/>
        </p:nvSpPr>
        <p:spPr bwMode="auto">
          <a:xfrm>
            <a:off x="6602413" y="3905250"/>
            <a:ext cx="20161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i="1" dirty="0" smtClean="0"/>
              <a:t>T</a:t>
            </a:r>
            <a:r>
              <a:rPr lang="en-US" altLang="ja-JP" sz="1400" dirty="0" smtClean="0"/>
              <a:t>:1</a:t>
            </a:r>
            <a:r>
              <a:rPr lang="ja-JP" altLang="en-US" sz="1400" dirty="0" smtClean="0"/>
              <a:t>回</a:t>
            </a:r>
            <a:r>
              <a:rPr lang="ja-JP" altLang="en-US" sz="1400" dirty="0"/>
              <a:t>転</a:t>
            </a:r>
            <a:r>
              <a:rPr lang="ja-JP" altLang="en-US" sz="1400" dirty="0" smtClean="0"/>
              <a:t>に</a:t>
            </a:r>
            <a:r>
              <a:rPr lang="ja-JP" altLang="en-US" sz="1400" dirty="0"/>
              <a:t>かかる時間</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0" y="-17463"/>
            <a:ext cx="9144000" cy="1143001"/>
          </a:xfrm>
        </p:spPr>
        <p:txBody>
          <a:bodyPr/>
          <a:lstStyle/>
          <a:p>
            <a:pPr eaLnBrk="1" hangingPunct="1"/>
            <a:r>
              <a:rPr lang="ja-JP" altLang="en-US" sz="4000" smtClean="0"/>
              <a:t>翼型の半径方向の位置が変化したら、、、</a:t>
            </a:r>
          </a:p>
        </p:txBody>
      </p:sp>
      <p:sp>
        <p:nvSpPr>
          <p:cNvPr id="53251" name="Line 3"/>
          <p:cNvSpPr>
            <a:spLocks noChangeShapeType="1"/>
          </p:cNvSpPr>
          <p:nvPr/>
        </p:nvSpPr>
        <p:spPr bwMode="auto">
          <a:xfrm rot="20100000" flipH="1">
            <a:off x="846138" y="3822700"/>
            <a:ext cx="6769100"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3252" name="Line 4"/>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3253" name="Line 5"/>
          <p:cNvSpPr>
            <a:spLocks noChangeShapeType="1"/>
          </p:cNvSpPr>
          <p:nvPr/>
        </p:nvSpPr>
        <p:spPr bwMode="auto">
          <a:xfrm flipV="1">
            <a:off x="1649413" y="3789363"/>
            <a:ext cx="0" cy="1223962"/>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53254" name="Line 6"/>
          <p:cNvSpPr>
            <a:spLocks noChangeShapeType="1"/>
          </p:cNvSpPr>
          <p:nvPr/>
        </p:nvSpPr>
        <p:spPr bwMode="auto">
          <a:xfrm rot="5400000" flipV="1">
            <a:off x="2855119" y="2547144"/>
            <a:ext cx="0" cy="2484438"/>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grpSp>
        <p:nvGrpSpPr>
          <p:cNvPr id="53255" name="Group 7"/>
          <p:cNvGrpSpPr>
            <a:grpSpLocks/>
          </p:cNvGrpSpPr>
          <p:nvPr/>
        </p:nvGrpSpPr>
        <p:grpSpPr bwMode="auto">
          <a:xfrm>
            <a:off x="4025900" y="3503613"/>
            <a:ext cx="3097213" cy="569912"/>
            <a:chOff x="-2246" y="2614"/>
            <a:chExt cx="1951" cy="359"/>
          </a:xfrm>
        </p:grpSpPr>
        <p:sp>
          <p:nvSpPr>
            <p:cNvPr id="53270" name="Freeform 8"/>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53271" name="Arc 9"/>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53272" name="Arc 10"/>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53273" name="Line 11"/>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3274" name="Arc 12"/>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53256" name="Text Box 13"/>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53257" name="Text Box 14"/>
          <p:cNvSpPr txBox="1">
            <a:spLocks noChangeArrowheads="1"/>
          </p:cNvSpPr>
          <p:nvPr/>
        </p:nvSpPr>
        <p:spPr bwMode="auto">
          <a:xfrm>
            <a:off x="395288" y="4017963"/>
            <a:ext cx="1008062"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53258" name="Text Box 15"/>
          <p:cNvSpPr txBox="1">
            <a:spLocks noChangeArrowheads="1"/>
          </p:cNvSpPr>
          <p:nvPr/>
        </p:nvSpPr>
        <p:spPr bwMode="auto">
          <a:xfrm>
            <a:off x="900113" y="327818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　</a:t>
            </a:r>
          </a:p>
        </p:txBody>
      </p:sp>
      <p:sp>
        <p:nvSpPr>
          <p:cNvPr id="53259" name="Line 16"/>
          <p:cNvSpPr>
            <a:spLocks noChangeShapeType="1"/>
          </p:cNvSpPr>
          <p:nvPr/>
        </p:nvSpPr>
        <p:spPr bwMode="auto">
          <a:xfrm rot="3900000">
            <a:off x="2875757" y="3102768"/>
            <a:ext cx="0" cy="2665413"/>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53260" name="Text Box 25"/>
          <p:cNvSpPr txBox="1">
            <a:spLocks noChangeArrowheads="1"/>
          </p:cNvSpPr>
          <p:nvPr/>
        </p:nvSpPr>
        <p:spPr bwMode="auto">
          <a:xfrm>
            <a:off x="2484438" y="4521200"/>
            <a:ext cx="32400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53261" name="Text Box 29"/>
          <p:cNvSpPr txBox="1">
            <a:spLocks noChangeArrowheads="1"/>
          </p:cNvSpPr>
          <p:nvPr/>
        </p:nvSpPr>
        <p:spPr bwMode="auto">
          <a:xfrm>
            <a:off x="323850" y="1052513"/>
            <a:ext cx="7488238"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a:t>仮にブレード中央で、このような状態なら</a:t>
            </a:r>
          </a:p>
        </p:txBody>
      </p:sp>
      <p:sp>
        <p:nvSpPr>
          <p:cNvPr id="53262" name="AutoShape 36"/>
          <p:cNvSpPr>
            <a:spLocks noChangeArrowheads="1"/>
          </p:cNvSpPr>
          <p:nvPr/>
        </p:nvSpPr>
        <p:spPr bwMode="auto">
          <a:xfrm>
            <a:off x="5364163" y="4508500"/>
            <a:ext cx="2881312" cy="2303463"/>
          </a:xfrm>
          <a:prstGeom prst="roundRect">
            <a:avLst>
              <a:gd name="adj" fmla="val 16667"/>
            </a:avLst>
          </a:prstGeom>
          <a:solidFill>
            <a:srgbClr val="FFFFFF"/>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53263" name="Group 30"/>
          <p:cNvGrpSpPr>
            <a:grpSpLocks/>
          </p:cNvGrpSpPr>
          <p:nvPr/>
        </p:nvGrpSpPr>
        <p:grpSpPr bwMode="auto">
          <a:xfrm>
            <a:off x="6011863" y="4797425"/>
            <a:ext cx="1617662" cy="1730375"/>
            <a:chOff x="3646" y="1327"/>
            <a:chExt cx="11634" cy="12972"/>
          </a:xfrm>
        </p:grpSpPr>
        <p:sp>
          <p:nvSpPr>
            <p:cNvPr id="161823" name="AutoShape 31"/>
            <p:cNvSpPr>
              <a:spLocks noChangeArrowheads="1"/>
            </p:cNvSpPr>
            <p:nvPr/>
          </p:nvSpPr>
          <p:spPr bwMode="auto">
            <a:xfrm flipV="1">
              <a:off x="8590" y="8277"/>
              <a:ext cx="1747" cy="6022"/>
            </a:xfrm>
            <a:custGeom>
              <a:avLst/>
              <a:gdLst>
                <a:gd name="G0" fmla="+- 7175 0 0"/>
                <a:gd name="G1" fmla="+- 21600 0 7175"/>
                <a:gd name="G2" fmla="*/ 7175 1 2"/>
                <a:gd name="G3" fmla="+- 21600 0 G2"/>
                <a:gd name="G4" fmla="+/ 7175 21600 2"/>
                <a:gd name="G5" fmla="+/ G1 0 2"/>
                <a:gd name="G6" fmla="*/ 21600 21600 7175"/>
                <a:gd name="G7" fmla="*/ G6 1 2"/>
                <a:gd name="G8" fmla="+- 21600 0 G7"/>
                <a:gd name="G9" fmla="*/ 21600 1 2"/>
                <a:gd name="G10" fmla="+- 7175 0 G9"/>
                <a:gd name="G11" fmla="?: G10 G8 0"/>
                <a:gd name="G12" fmla="?: G10 G7 21600"/>
                <a:gd name="T0" fmla="*/ 18012 w 21600"/>
                <a:gd name="T1" fmla="*/ 10800 h 21600"/>
                <a:gd name="T2" fmla="*/ 10800 w 21600"/>
                <a:gd name="T3" fmla="*/ 21600 h 21600"/>
                <a:gd name="T4" fmla="*/ 3588 w 21600"/>
                <a:gd name="T5" fmla="*/ 10800 h 21600"/>
                <a:gd name="T6" fmla="*/ 10800 w 21600"/>
                <a:gd name="T7" fmla="*/ 0 h 21600"/>
                <a:gd name="T8" fmla="*/ 5388 w 21600"/>
                <a:gd name="T9" fmla="*/ 5388 h 21600"/>
                <a:gd name="T10" fmla="*/ 16212 w 21600"/>
                <a:gd name="T11" fmla="*/ 16212 h 21600"/>
              </a:gdLst>
              <a:ahLst/>
              <a:cxnLst>
                <a:cxn ang="0">
                  <a:pos x="T0" y="T1"/>
                </a:cxn>
                <a:cxn ang="0">
                  <a:pos x="T2" y="T3"/>
                </a:cxn>
                <a:cxn ang="0">
                  <a:pos x="T4" y="T5"/>
                </a:cxn>
                <a:cxn ang="0">
                  <a:pos x="T6" y="T7"/>
                </a:cxn>
              </a:cxnLst>
              <a:rect l="T8" t="T9" r="T10" b="T11"/>
              <a:pathLst>
                <a:path w="21600" h="21600">
                  <a:moveTo>
                    <a:pt x="0" y="0"/>
                  </a:moveTo>
                  <a:lnTo>
                    <a:pt x="7175" y="21600"/>
                  </a:lnTo>
                  <a:lnTo>
                    <a:pt x="14425" y="21600"/>
                  </a:lnTo>
                  <a:lnTo>
                    <a:pt x="21600" y="0"/>
                  </a:lnTo>
                  <a:close/>
                </a:path>
              </a:pathLst>
            </a:custGeom>
            <a:gradFill rotWithShape="1">
              <a:gsLst>
                <a:gs pos="0">
                  <a:schemeClr val="bg1">
                    <a:gamma/>
                    <a:shade val="76471"/>
                    <a:invGamma/>
                  </a:schemeClr>
                </a:gs>
                <a:gs pos="50000">
                  <a:schemeClr val="bg1">
                    <a:alpha val="50000"/>
                  </a:schemeClr>
                </a:gs>
                <a:gs pos="100000">
                  <a:schemeClr val="bg1">
                    <a:gamma/>
                    <a:shade val="76471"/>
                    <a:invGamma/>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61824" name="Oval 32"/>
            <p:cNvSpPr>
              <a:spLocks noChangeArrowheads="1"/>
            </p:cNvSpPr>
            <p:nvPr/>
          </p:nvSpPr>
          <p:spPr bwMode="auto">
            <a:xfrm>
              <a:off x="8510" y="6599"/>
              <a:ext cx="1895" cy="1904"/>
            </a:xfrm>
            <a:prstGeom prst="ellipse">
              <a:avLst/>
            </a:prstGeom>
            <a:gradFill rotWithShape="1">
              <a:gsLst>
                <a:gs pos="0">
                  <a:schemeClr val="bg1">
                    <a:alpha val="50000"/>
                  </a:schemeClr>
                </a:gs>
                <a:gs pos="100000">
                  <a:schemeClr val="bg1">
                    <a:gamma/>
                    <a:shade val="85882"/>
                    <a:invGamma/>
                  </a:schemeClr>
                </a:gs>
              </a:gsLst>
              <a:path path="shape">
                <a:fillToRect l="50000" t="50000" r="50000" b="50000"/>
              </a:path>
            </a:gradFill>
            <a:ln w="9525">
              <a:solidFill>
                <a:srgbClr val="808080"/>
              </a:solidFill>
              <a:round/>
              <a:headEnd/>
              <a:tailEnd/>
            </a:ln>
            <a:effectLst/>
          </p:spPr>
          <p:txBody>
            <a:bodyPr wrap="none" anchor="ctr"/>
            <a:lstStyle/>
            <a:p>
              <a:pPr eaLnBrk="1" hangingPunct="1">
                <a:defRPr/>
              </a:pPr>
              <a:endParaRPr lang="ja-JP" altLang="en-US">
                <a:latin typeface="Arial" charset="0"/>
              </a:endParaRPr>
            </a:p>
          </p:txBody>
        </p:sp>
        <p:sp>
          <p:nvSpPr>
            <p:cNvPr id="161825" name="AutoShape 33"/>
            <p:cNvSpPr>
              <a:spLocks noChangeArrowheads="1"/>
            </p:cNvSpPr>
            <p:nvPr/>
          </p:nvSpPr>
          <p:spPr bwMode="auto">
            <a:xfrm flipV="1">
              <a:off x="8555" y="1327"/>
              <a:ext cx="1758" cy="5141"/>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61826" name="AutoShape 34"/>
            <p:cNvSpPr>
              <a:spLocks noChangeArrowheads="1"/>
            </p:cNvSpPr>
            <p:nvPr/>
          </p:nvSpPr>
          <p:spPr bwMode="auto">
            <a:xfrm rot="7200000" flipV="1">
              <a:off x="11836"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61827" name="AutoShape 35"/>
            <p:cNvSpPr>
              <a:spLocks noChangeArrowheads="1"/>
            </p:cNvSpPr>
            <p:nvPr/>
          </p:nvSpPr>
          <p:spPr bwMode="auto">
            <a:xfrm rot="14400000" flipV="1">
              <a:off x="5340"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grpSp>
      <p:sp>
        <p:nvSpPr>
          <p:cNvPr id="53264" name="Line 37"/>
          <p:cNvSpPr>
            <a:spLocks noChangeShapeType="1"/>
          </p:cNvSpPr>
          <p:nvPr/>
        </p:nvSpPr>
        <p:spPr bwMode="auto">
          <a:xfrm>
            <a:off x="6300788" y="5157788"/>
            <a:ext cx="358775" cy="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Line 32"/>
          <p:cNvSpPr>
            <a:spLocks noChangeShapeType="1"/>
          </p:cNvSpPr>
          <p:nvPr/>
        </p:nvSpPr>
        <p:spPr bwMode="auto">
          <a:xfrm rot="20520000" flipH="1">
            <a:off x="-80963" y="3860800"/>
            <a:ext cx="7993063"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5299" name="Rectangle 2"/>
          <p:cNvSpPr>
            <a:spLocks noGrp="1" noChangeArrowheads="1"/>
          </p:cNvSpPr>
          <p:nvPr>
            <p:ph type="title"/>
          </p:nvPr>
        </p:nvSpPr>
        <p:spPr>
          <a:xfrm>
            <a:off x="0" y="-17463"/>
            <a:ext cx="9144000" cy="1143001"/>
          </a:xfrm>
        </p:spPr>
        <p:txBody>
          <a:bodyPr/>
          <a:lstStyle/>
          <a:p>
            <a:pPr eaLnBrk="1" hangingPunct="1"/>
            <a:r>
              <a:rPr lang="ja-JP" altLang="en-US" sz="4000" smtClean="0"/>
              <a:t>翼型の半径方向の位置が変化したら、、、</a:t>
            </a:r>
          </a:p>
        </p:txBody>
      </p:sp>
      <p:sp>
        <p:nvSpPr>
          <p:cNvPr id="55300" name="Line 3"/>
          <p:cNvSpPr>
            <a:spLocks noChangeShapeType="1"/>
          </p:cNvSpPr>
          <p:nvPr/>
        </p:nvSpPr>
        <p:spPr bwMode="auto">
          <a:xfrm rot="20100000" flipH="1">
            <a:off x="846138" y="3822700"/>
            <a:ext cx="6769100" cy="0"/>
          </a:xfrm>
          <a:prstGeom prst="line">
            <a:avLst/>
          </a:prstGeom>
          <a:noFill/>
          <a:ln w="19050">
            <a:solidFill>
              <a:srgbClr val="C0C0C0"/>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5301" name="Line 4"/>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5302" name="Line 5"/>
          <p:cNvSpPr>
            <a:spLocks noChangeShapeType="1"/>
          </p:cNvSpPr>
          <p:nvPr/>
        </p:nvSpPr>
        <p:spPr bwMode="auto">
          <a:xfrm flipV="1">
            <a:off x="1649413" y="3789363"/>
            <a:ext cx="0" cy="1223962"/>
          </a:xfrm>
          <a:prstGeom prst="line">
            <a:avLst/>
          </a:prstGeom>
          <a:noFill/>
          <a:ln w="76200">
            <a:solidFill>
              <a:srgbClr val="C0C0C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55303" name="Line 6"/>
          <p:cNvSpPr>
            <a:spLocks noChangeShapeType="1"/>
          </p:cNvSpPr>
          <p:nvPr/>
        </p:nvSpPr>
        <p:spPr bwMode="auto">
          <a:xfrm rot="5400000" flipV="1">
            <a:off x="2855119" y="2547144"/>
            <a:ext cx="0" cy="2484438"/>
          </a:xfrm>
          <a:prstGeom prst="line">
            <a:avLst/>
          </a:prstGeom>
          <a:noFill/>
          <a:ln w="76200">
            <a:solidFill>
              <a:srgbClr val="C0C0C0"/>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grpSp>
        <p:nvGrpSpPr>
          <p:cNvPr id="55304" name="Group 7"/>
          <p:cNvGrpSpPr>
            <a:grpSpLocks/>
          </p:cNvGrpSpPr>
          <p:nvPr/>
        </p:nvGrpSpPr>
        <p:grpSpPr bwMode="auto">
          <a:xfrm>
            <a:off x="4025900" y="3503613"/>
            <a:ext cx="3097213" cy="569912"/>
            <a:chOff x="-2246" y="2614"/>
            <a:chExt cx="1951" cy="359"/>
          </a:xfrm>
        </p:grpSpPr>
        <p:sp>
          <p:nvSpPr>
            <p:cNvPr id="55322" name="Freeform 8"/>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55323" name="Arc 9"/>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55324" name="Arc 10"/>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55325" name="Line 11"/>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5326" name="Arc 12"/>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55305" name="Text Box 13"/>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55306" name="Text Box 14"/>
          <p:cNvSpPr txBox="1">
            <a:spLocks noChangeArrowheads="1"/>
          </p:cNvSpPr>
          <p:nvPr/>
        </p:nvSpPr>
        <p:spPr bwMode="auto">
          <a:xfrm>
            <a:off x="395288" y="4017963"/>
            <a:ext cx="1008062"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55307" name="Text Box 15"/>
          <p:cNvSpPr txBox="1">
            <a:spLocks noChangeArrowheads="1"/>
          </p:cNvSpPr>
          <p:nvPr/>
        </p:nvSpPr>
        <p:spPr bwMode="auto">
          <a:xfrm>
            <a:off x="900113" y="327818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　</a:t>
            </a:r>
          </a:p>
        </p:txBody>
      </p:sp>
      <p:sp>
        <p:nvSpPr>
          <p:cNvPr id="55308" name="Line 16"/>
          <p:cNvSpPr>
            <a:spLocks noChangeShapeType="1"/>
          </p:cNvSpPr>
          <p:nvPr/>
        </p:nvSpPr>
        <p:spPr bwMode="auto">
          <a:xfrm rot="3900000">
            <a:off x="2875757" y="3102768"/>
            <a:ext cx="0" cy="2665413"/>
          </a:xfrm>
          <a:prstGeom prst="line">
            <a:avLst/>
          </a:prstGeom>
          <a:noFill/>
          <a:ln w="76200">
            <a:solidFill>
              <a:srgbClr val="C0C0C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55309" name="Text Box 17"/>
          <p:cNvSpPr txBox="1">
            <a:spLocks noChangeArrowheads="1"/>
          </p:cNvSpPr>
          <p:nvPr/>
        </p:nvSpPr>
        <p:spPr bwMode="auto">
          <a:xfrm>
            <a:off x="2484438" y="4521200"/>
            <a:ext cx="32400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55310" name="Line 18"/>
          <p:cNvSpPr>
            <a:spLocks noChangeShapeType="1"/>
          </p:cNvSpPr>
          <p:nvPr/>
        </p:nvSpPr>
        <p:spPr bwMode="auto">
          <a:xfrm flipV="1">
            <a:off x="395288" y="3789363"/>
            <a:ext cx="0" cy="1223962"/>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55311" name="Line 19"/>
          <p:cNvSpPr>
            <a:spLocks noChangeShapeType="1"/>
          </p:cNvSpPr>
          <p:nvPr/>
        </p:nvSpPr>
        <p:spPr bwMode="auto">
          <a:xfrm rot="5400000" flipV="1">
            <a:off x="2248694" y="1935957"/>
            <a:ext cx="0" cy="3706812"/>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55312" name="Line 20"/>
          <p:cNvSpPr>
            <a:spLocks noChangeShapeType="1"/>
          </p:cNvSpPr>
          <p:nvPr/>
        </p:nvSpPr>
        <p:spPr bwMode="auto">
          <a:xfrm rot="4320000">
            <a:off x="2232026" y="2460625"/>
            <a:ext cx="0" cy="3889375"/>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55313" name="Text Box 21"/>
          <p:cNvSpPr txBox="1">
            <a:spLocks noChangeArrowheads="1"/>
          </p:cNvSpPr>
          <p:nvPr/>
        </p:nvSpPr>
        <p:spPr bwMode="auto">
          <a:xfrm>
            <a:off x="323850" y="1052513"/>
            <a:ext cx="439261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a:t>ブレード先端では、、</a:t>
            </a:r>
          </a:p>
        </p:txBody>
      </p:sp>
      <p:sp>
        <p:nvSpPr>
          <p:cNvPr id="55314" name="AutoShape 24"/>
          <p:cNvSpPr>
            <a:spLocks noChangeArrowheads="1"/>
          </p:cNvSpPr>
          <p:nvPr/>
        </p:nvSpPr>
        <p:spPr bwMode="auto">
          <a:xfrm>
            <a:off x="5364163" y="4508500"/>
            <a:ext cx="2881312" cy="2303463"/>
          </a:xfrm>
          <a:prstGeom prst="roundRect">
            <a:avLst>
              <a:gd name="adj" fmla="val 16667"/>
            </a:avLst>
          </a:prstGeom>
          <a:solidFill>
            <a:srgbClr val="FFFFFF"/>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55315" name="Group 25"/>
          <p:cNvGrpSpPr>
            <a:grpSpLocks/>
          </p:cNvGrpSpPr>
          <p:nvPr/>
        </p:nvGrpSpPr>
        <p:grpSpPr bwMode="auto">
          <a:xfrm>
            <a:off x="6011863" y="4797425"/>
            <a:ext cx="1617662" cy="1730375"/>
            <a:chOff x="3646" y="1327"/>
            <a:chExt cx="11634" cy="12972"/>
          </a:xfrm>
        </p:grpSpPr>
        <p:sp>
          <p:nvSpPr>
            <p:cNvPr id="165914" name="AutoShape 26"/>
            <p:cNvSpPr>
              <a:spLocks noChangeArrowheads="1"/>
            </p:cNvSpPr>
            <p:nvPr/>
          </p:nvSpPr>
          <p:spPr bwMode="auto">
            <a:xfrm flipV="1">
              <a:off x="8590" y="8277"/>
              <a:ext cx="1747" cy="6022"/>
            </a:xfrm>
            <a:custGeom>
              <a:avLst/>
              <a:gdLst>
                <a:gd name="G0" fmla="+- 7175 0 0"/>
                <a:gd name="G1" fmla="+- 21600 0 7175"/>
                <a:gd name="G2" fmla="*/ 7175 1 2"/>
                <a:gd name="G3" fmla="+- 21600 0 G2"/>
                <a:gd name="G4" fmla="+/ 7175 21600 2"/>
                <a:gd name="G5" fmla="+/ G1 0 2"/>
                <a:gd name="G6" fmla="*/ 21600 21600 7175"/>
                <a:gd name="G7" fmla="*/ G6 1 2"/>
                <a:gd name="G8" fmla="+- 21600 0 G7"/>
                <a:gd name="G9" fmla="*/ 21600 1 2"/>
                <a:gd name="G10" fmla="+- 7175 0 G9"/>
                <a:gd name="G11" fmla="?: G10 G8 0"/>
                <a:gd name="G12" fmla="?: G10 G7 21600"/>
                <a:gd name="T0" fmla="*/ 18012 w 21600"/>
                <a:gd name="T1" fmla="*/ 10800 h 21600"/>
                <a:gd name="T2" fmla="*/ 10800 w 21600"/>
                <a:gd name="T3" fmla="*/ 21600 h 21600"/>
                <a:gd name="T4" fmla="*/ 3588 w 21600"/>
                <a:gd name="T5" fmla="*/ 10800 h 21600"/>
                <a:gd name="T6" fmla="*/ 10800 w 21600"/>
                <a:gd name="T7" fmla="*/ 0 h 21600"/>
                <a:gd name="T8" fmla="*/ 5388 w 21600"/>
                <a:gd name="T9" fmla="*/ 5388 h 21600"/>
                <a:gd name="T10" fmla="*/ 16212 w 21600"/>
                <a:gd name="T11" fmla="*/ 16212 h 21600"/>
              </a:gdLst>
              <a:ahLst/>
              <a:cxnLst>
                <a:cxn ang="0">
                  <a:pos x="T0" y="T1"/>
                </a:cxn>
                <a:cxn ang="0">
                  <a:pos x="T2" y="T3"/>
                </a:cxn>
                <a:cxn ang="0">
                  <a:pos x="T4" y="T5"/>
                </a:cxn>
                <a:cxn ang="0">
                  <a:pos x="T6" y="T7"/>
                </a:cxn>
              </a:cxnLst>
              <a:rect l="T8" t="T9" r="T10" b="T11"/>
              <a:pathLst>
                <a:path w="21600" h="21600">
                  <a:moveTo>
                    <a:pt x="0" y="0"/>
                  </a:moveTo>
                  <a:lnTo>
                    <a:pt x="7175" y="21600"/>
                  </a:lnTo>
                  <a:lnTo>
                    <a:pt x="14425" y="21600"/>
                  </a:lnTo>
                  <a:lnTo>
                    <a:pt x="21600" y="0"/>
                  </a:lnTo>
                  <a:close/>
                </a:path>
              </a:pathLst>
            </a:custGeom>
            <a:gradFill rotWithShape="1">
              <a:gsLst>
                <a:gs pos="0">
                  <a:schemeClr val="bg1">
                    <a:gamma/>
                    <a:shade val="76471"/>
                    <a:invGamma/>
                  </a:schemeClr>
                </a:gs>
                <a:gs pos="50000">
                  <a:schemeClr val="bg1">
                    <a:alpha val="50000"/>
                  </a:schemeClr>
                </a:gs>
                <a:gs pos="100000">
                  <a:schemeClr val="bg1">
                    <a:gamma/>
                    <a:shade val="76471"/>
                    <a:invGamma/>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65915" name="Oval 27"/>
            <p:cNvSpPr>
              <a:spLocks noChangeArrowheads="1"/>
            </p:cNvSpPr>
            <p:nvPr/>
          </p:nvSpPr>
          <p:spPr bwMode="auto">
            <a:xfrm>
              <a:off x="8510" y="6599"/>
              <a:ext cx="1895" cy="1904"/>
            </a:xfrm>
            <a:prstGeom prst="ellipse">
              <a:avLst/>
            </a:prstGeom>
            <a:gradFill rotWithShape="1">
              <a:gsLst>
                <a:gs pos="0">
                  <a:schemeClr val="bg1">
                    <a:alpha val="50000"/>
                  </a:schemeClr>
                </a:gs>
                <a:gs pos="100000">
                  <a:schemeClr val="bg1">
                    <a:gamma/>
                    <a:shade val="85882"/>
                    <a:invGamma/>
                  </a:schemeClr>
                </a:gs>
              </a:gsLst>
              <a:path path="shape">
                <a:fillToRect l="50000" t="50000" r="50000" b="50000"/>
              </a:path>
            </a:gradFill>
            <a:ln w="9525">
              <a:solidFill>
                <a:srgbClr val="808080"/>
              </a:solidFill>
              <a:round/>
              <a:headEnd/>
              <a:tailEnd/>
            </a:ln>
            <a:effectLst/>
          </p:spPr>
          <p:txBody>
            <a:bodyPr wrap="none" anchor="ctr"/>
            <a:lstStyle/>
            <a:p>
              <a:pPr eaLnBrk="1" hangingPunct="1">
                <a:defRPr/>
              </a:pPr>
              <a:endParaRPr lang="ja-JP" altLang="en-US">
                <a:latin typeface="Arial" charset="0"/>
              </a:endParaRPr>
            </a:p>
          </p:txBody>
        </p:sp>
        <p:sp>
          <p:nvSpPr>
            <p:cNvPr id="165916" name="AutoShape 28"/>
            <p:cNvSpPr>
              <a:spLocks noChangeArrowheads="1"/>
            </p:cNvSpPr>
            <p:nvPr/>
          </p:nvSpPr>
          <p:spPr bwMode="auto">
            <a:xfrm flipV="1">
              <a:off x="8555" y="1327"/>
              <a:ext cx="1758" cy="5141"/>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65917" name="AutoShape 29"/>
            <p:cNvSpPr>
              <a:spLocks noChangeArrowheads="1"/>
            </p:cNvSpPr>
            <p:nvPr/>
          </p:nvSpPr>
          <p:spPr bwMode="auto">
            <a:xfrm rot="7200000" flipV="1">
              <a:off x="11836"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65918" name="AutoShape 30"/>
            <p:cNvSpPr>
              <a:spLocks noChangeArrowheads="1"/>
            </p:cNvSpPr>
            <p:nvPr/>
          </p:nvSpPr>
          <p:spPr bwMode="auto">
            <a:xfrm rot="14400000" flipV="1">
              <a:off x="5340"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grpSp>
      <p:sp>
        <p:nvSpPr>
          <p:cNvPr id="55316" name="Line 31"/>
          <p:cNvSpPr>
            <a:spLocks noChangeShapeType="1"/>
          </p:cNvSpPr>
          <p:nvPr/>
        </p:nvSpPr>
        <p:spPr bwMode="auto">
          <a:xfrm>
            <a:off x="6300788" y="4797425"/>
            <a:ext cx="358775" cy="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Line 31"/>
          <p:cNvSpPr>
            <a:spLocks noChangeShapeType="1"/>
          </p:cNvSpPr>
          <p:nvPr/>
        </p:nvSpPr>
        <p:spPr bwMode="auto">
          <a:xfrm rot="7800000" flipH="1">
            <a:off x="419100" y="4038600"/>
            <a:ext cx="6769100"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7347" name="Rectangle 2"/>
          <p:cNvSpPr>
            <a:spLocks noGrp="1" noChangeArrowheads="1"/>
          </p:cNvSpPr>
          <p:nvPr>
            <p:ph type="title"/>
          </p:nvPr>
        </p:nvSpPr>
        <p:spPr>
          <a:xfrm>
            <a:off x="0" y="-17463"/>
            <a:ext cx="9144000" cy="1143001"/>
          </a:xfrm>
        </p:spPr>
        <p:txBody>
          <a:bodyPr/>
          <a:lstStyle/>
          <a:p>
            <a:pPr eaLnBrk="1" hangingPunct="1"/>
            <a:r>
              <a:rPr lang="ja-JP" altLang="en-US" sz="4000" smtClean="0"/>
              <a:t>翼型の半径方向の位置が変化したら、、、</a:t>
            </a:r>
          </a:p>
        </p:txBody>
      </p:sp>
      <p:sp>
        <p:nvSpPr>
          <p:cNvPr id="57348" name="Line 3"/>
          <p:cNvSpPr>
            <a:spLocks noChangeShapeType="1"/>
          </p:cNvSpPr>
          <p:nvPr/>
        </p:nvSpPr>
        <p:spPr bwMode="auto">
          <a:xfrm rot="20100000" flipH="1">
            <a:off x="846138" y="3822700"/>
            <a:ext cx="6769100" cy="0"/>
          </a:xfrm>
          <a:prstGeom prst="line">
            <a:avLst/>
          </a:prstGeom>
          <a:noFill/>
          <a:ln w="19050">
            <a:solidFill>
              <a:srgbClr val="C0C0C0"/>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7349" name="Line 4"/>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7350" name="Line 5"/>
          <p:cNvSpPr>
            <a:spLocks noChangeShapeType="1"/>
          </p:cNvSpPr>
          <p:nvPr/>
        </p:nvSpPr>
        <p:spPr bwMode="auto">
          <a:xfrm flipV="1">
            <a:off x="1649413" y="3789363"/>
            <a:ext cx="0" cy="1223962"/>
          </a:xfrm>
          <a:prstGeom prst="line">
            <a:avLst/>
          </a:prstGeom>
          <a:noFill/>
          <a:ln w="76200">
            <a:solidFill>
              <a:srgbClr val="C0C0C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57351" name="Line 6"/>
          <p:cNvSpPr>
            <a:spLocks noChangeShapeType="1"/>
          </p:cNvSpPr>
          <p:nvPr/>
        </p:nvSpPr>
        <p:spPr bwMode="auto">
          <a:xfrm rot="5400000" flipV="1">
            <a:off x="2855119" y="2547144"/>
            <a:ext cx="0" cy="2484438"/>
          </a:xfrm>
          <a:prstGeom prst="line">
            <a:avLst/>
          </a:prstGeom>
          <a:noFill/>
          <a:ln w="76200">
            <a:solidFill>
              <a:srgbClr val="C0C0C0"/>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grpSp>
        <p:nvGrpSpPr>
          <p:cNvPr id="57352" name="Group 7"/>
          <p:cNvGrpSpPr>
            <a:grpSpLocks/>
          </p:cNvGrpSpPr>
          <p:nvPr/>
        </p:nvGrpSpPr>
        <p:grpSpPr bwMode="auto">
          <a:xfrm>
            <a:off x="4025900" y="3503613"/>
            <a:ext cx="3097213" cy="569912"/>
            <a:chOff x="-2246" y="2614"/>
            <a:chExt cx="1951" cy="359"/>
          </a:xfrm>
        </p:grpSpPr>
        <p:sp>
          <p:nvSpPr>
            <p:cNvPr id="57370" name="Freeform 8"/>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57371" name="Arc 9"/>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57372" name="Arc 10"/>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57373" name="Line 11"/>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7374" name="Arc 12"/>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57353" name="Text Box 13"/>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57354" name="Text Box 14"/>
          <p:cNvSpPr txBox="1">
            <a:spLocks noChangeArrowheads="1"/>
          </p:cNvSpPr>
          <p:nvPr/>
        </p:nvSpPr>
        <p:spPr bwMode="auto">
          <a:xfrm>
            <a:off x="395288" y="4017963"/>
            <a:ext cx="1008062"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57355" name="Text Box 15"/>
          <p:cNvSpPr txBox="1">
            <a:spLocks noChangeArrowheads="1"/>
          </p:cNvSpPr>
          <p:nvPr/>
        </p:nvSpPr>
        <p:spPr bwMode="auto">
          <a:xfrm>
            <a:off x="900113" y="327818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　</a:t>
            </a:r>
          </a:p>
        </p:txBody>
      </p:sp>
      <p:sp>
        <p:nvSpPr>
          <p:cNvPr id="57356" name="Line 16"/>
          <p:cNvSpPr>
            <a:spLocks noChangeShapeType="1"/>
          </p:cNvSpPr>
          <p:nvPr/>
        </p:nvSpPr>
        <p:spPr bwMode="auto">
          <a:xfrm rot="3900000">
            <a:off x="2875757" y="3102768"/>
            <a:ext cx="0" cy="2665413"/>
          </a:xfrm>
          <a:prstGeom prst="line">
            <a:avLst/>
          </a:prstGeom>
          <a:noFill/>
          <a:ln w="76200">
            <a:solidFill>
              <a:srgbClr val="C0C0C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57357" name="Text Box 18"/>
          <p:cNvSpPr txBox="1">
            <a:spLocks noChangeArrowheads="1"/>
          </p:cNvSpPr>
          <p:nvPr/>
        </p:nvSpPr>
        <p:spPr bwMode="auto">
          <a:xfrm>
            <a:off x="3419475" y="4594225"/>
            <a:ext cx="3240088"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57358" name="Line 19"/>
          <p:cNvSpPr>
            <a:spLocks noChangeShapeType="1"/>
          </p:cNvSpPr>
          <p:nvPr/>
        </p:nvSpPr>
        <p:spPr bwMode="auto">
          <a:xfrm flipV="1">
            <a:off x="2916238" y="3789363"/>
            <a:ext cx="0" cy="1223962"/>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57359" name="Line 20"/>
          <p:cNvSpPr>
            <a:spLocks noChangeShapeType="1"/>
          </p:cNvSpPr>
          <p:nvPr/>
        </p:nvSpPr>
        <p:spPr bwMode="auto">
          <a:xfrm rot="5400000" flipV="1">
            <a:off x="3509169" y="3196432"/>
            <a:ext cx="0" cy="1185862"/>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57360" name="Line 21"/>
          <p:cNvSpPr>
            <a:spLocks noChangeShapeType="1"/>
          </p:cNvSpPr>
          <p:nvPr/>
        </p:nvSpPr>
        <p:spPr bwMode="auto">
          <a:xfrm rot="2400000">
            <a:off x="3460750" y="3624263"/>
            <a:ext cx="0" cy="1585912"/>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57361" name="Text Box 22"/>
          <p:cNvSpPr txBox="1">
            <a:spLocks noChangeArrowheads="1"/>
          </p:cNvSpPr>
          <p:nvPr/>
        </p:nvSpPr>
        <p:spPr bwMode="auto">
          <a:xfrm>
            <a:off x="323850" y="1052513"/>
            <a:ext cx="439261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a:t>ブレード根元では、、</a:t>
            </a:r>
          </a:p>
        </p:txBody>
      </p:sp>
      <p:sp>
        <p:nvSpPr>
          <p:cNvPr id="57362" name="AutoShape 23"/>
          <p:cNvSpPr>
            <a:spLocks noChangeArrowheads="1"/>
          </p:cNvSpPr>
          <p:nvPr/>
        </p:nvSpPr>
        <p:spPr bwMode="auto">
          <a:xfrm>
            <a:off x="5364163" y="4508500"/>
            <a:ext cx="2881312" cy="2303463"/>
          </a:xfrm>
          <a:prstGeom prst="roundRect">
            <a:avLst>
              <a:gd name="adj" fmla="val 16667"/>
            </a:avLst>
          </a:prstGeom>
          <a:solidFill>
            <a:srgbClr val="FFFFFF"/>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57363" name="Group 24"/>
          <p:cNvGrpSpPr>
            <a:grpSpLocks/>
          </p:cNvGrpSpPr>
          <p:nvPr/>
        </p:nvGrpSpPr>
        <p:grpSpPr bwMode="auto">
          <a:xfrm>
            <a:off x="6011863" y="4797425"/>
            <a:ext cx="1617662" cy="1730375"/>
            <a:chOff x="3646" y="1327"/>
            <a:chExt cx="11634" cy="12972"/>
          </a:xfrm>
        </p:grpSpPr>
        <p:sp>
          <p:nvSpPr>
            <p:cNvPr id="163865" name="AutoShape 25"/>
            <p:cNvSpPr>
              <a:spLocks noChangeArrowheads="1"/>
            </p:cNvSpPr>
            <p:nvPr/>
          </p:nvSpPr>
          <p:spPr bwMode="auto">
            <a:xfrm flipV="1">
              <a:off x="8590" y="8277"/>
              <a:ext cx="1747" cy="6022"/>
            </a:xfrm>
            <a:custGeom>
              <a:avLst/>
              <a:gdLst>
                <a:gd name="G0" fmla="+- 7175 0 0"/>
                <a:gd name="G1" fmla="+- 21600 0 7175"/>
                <a:gd name="G2" fmla="*/ 7175 1 2"/>
                <a:gd name="G3" fmla="+- 21600 0 G2"/>
                <a:gd name="G4" fmla="+/ 7175 21600 2"/>
                <a:gd name="G5" fmla="+/ G1 0 2"/>
                <a:gd name="G6" fmla="*/ 21600 21600 7175"/>
                <a:gd name="G7" fmla="*/ G6 1 2"/>
                <a:gd name="G8" fmla="+- 21600 0 G7"/>
                <a:gd name="G9" fmla="*/ 21600 1 2"/>
                <a:gd name="G10" fmla="+- 7175 0 G9"/>
                <a:gd name="G11" fmla="?: G10 G8 0"/>
                <a:gd name="G12" fmla="?: G10 G7 21600"/>
                <a:gd name="T0" fmla="*/ 18012 w 21600"/>
                <a:gd name="T1" fmla="*/ 10800 h 21600"/>
                <a:gd name="T2" fmla="*/ 10800 w 21600"/>
                <a:gd name="T3" fmla="*/ 21600 h 21600"/>
                <a:gd name="T4" fmla="*/ 3588 w 21600"/>
                <a:gd name="T5" fmla="*/ 10800 h 21600"/>
                <a:gd name="T6" fmla="*/ 10800 w 21600"/>
                <a:gd name="T7" fmla="*/ 0 h 21600"/>
                <a:gd name="T8" fmla="*/ 5388 w 21600"/>
                <a:gd name="T9" fmla="*/ 5388 h 21600"/>
                <a:gd name="T10" fmla="*/ 16212 w 21600"/>
                <a:gd name="T11" fmla="*/ 16212 h 21600"/>
              </a:gdLst>
              <a:ahLst/>
              <a:cxnLst>
                <a:cxn ang="0">
                  <a:pos x="T0" y="T1"/>
                </a:cxn>
                <a:cxn ang="0">
                  <a:pos x="T2" y="T3"/>
                </a:cxn>
                <a:cxn ang="0">
                  <a:pos x="T4" y="T5"/>
                </a:cxn>
                <a:cxn ang="0">
                  <a:pos x="T6" y="T7"/>
                </a:cxn>
              </a:cxnLst>
              <a:rect l="T8" t="T9" r="T10" b="T11"/>
              <a:pathLst>
                <a:path w="21600" h="21600">
                  <a:moveTo>
                    <a:pt x="0" y="0"/>
                  </a:moveTo>
                  <a:lnTo>
                    <a:pt x="7175" y="21600"/>
                  </a:lnTo>
                  <a:lnTo>
                    <a:pt x="14425" y="21600"/>
                  </a:lnTo>
                  <a:lnTo>
                    <a:pt x="21600" y="0"/>
                  </a:lnTo>
                  <a:close/>
                </a:path>
              </a:pathLst>
            </a:custGeom>
            <a:gradFill rotWithShape="1">
              <a:gsLst>
                <a:gs pos="0">
                  <a:schemeClr val="bg1">
                    <a:gamma/>
                    <a:shade val="76471"/>
                    <a:invGamma/>
                  </a:schemeClr>
                </a:gs>
                <a:gs pos="50000">
                  <a:schemeClr val="bg1">
                    <a:alpha val="50000"/>
                  </a:schemeClr>
                </a:gs>
                <a:gs pos="100000">
                  <a:schemeClr val="bg1">
                    <a:gamma/>
                    <a:shade val="76471"/>
                    <a:invGamma/>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63866" name="Oval 26"/>
            <p:cNvSpPr>
              <a:spLocks noChangeArrowheads="1"/>
            </p:cNvSpPr>
            <p:nvPr/>
          </p:nvSpPr>
          <p:spPr bwMode="auto">
            <a:xfrm>
              <a:off x="8510" y="6599"/>
              <a:ext cx="1895" cy="1904"/>
            </a:xfrm>
            <a:prstGeom prst="ellipse">
              <a:avLst/>
            </a:prstGeom>
            <a:gradFill rotWithShape="1">
              <a:gsLst>
                <a:gs pos="0">
                  <a:schemeClr val="bg1">
                    <a:alpha val="50000"/>
                  </a:schemeClr>
                </a:gs>
                <a:gs pos="100000">
                  <a:schemeClr val="bg1">
                    <a:gamma/>
                    <a:shade val="85882"/>
                    <a:invGamma/>
                  </a:schemeClr>
                </a:gs>
              </a:gsLst>
              <a:path path="shape">
                <a:fillToRect l="50000" t="50000" r="50000" b="50000"/>
              </a:path>
            </a:gradFill>
            <a:ln w="9525">
              <a:solidFill>
                <a:srgbClr val="808080"/>
              </a:solidFill>
              <a:round/>
              <a:headEnd/>
              <a:tailEnd/>
            </a:ln>
            <a:effectLst/>
          </p:spPr>
          <p:txBody>
            <a:bodyPr wrap="none" anchor="ctr"/>
            <a:lstStyle/>
            <a:p>
              <a:pPr eaLnBrk="1" hangingPunct="1">
                <a:defRPr/>
              </a:pPr>
              <a:endParaRPr lang="ja-JP" altLang="en-US">
                <a:latin typeface="Arial" charset="0"/>
              </a:endParaRPr>
            </a:p>
          </p:txBody>
        </p:sp>
        <p:sp>
          <p:nvSpPr>
            <p:cNvPr id="163867" name="AutoShape 27"/>
            <p:cNvSpPr>
              <a:spLocks noChangeArrowheads="1"/>
            </p:cNvSpPr>
            <p:nvPr/>
          </p:nvSpPr>
          <p:spPr bwMode="auto">
            <a:xfrm flipV="1">
              <a:off x="8555" y="1327"/>
              <a:ext cx="1758" cy="5141"/>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63868" name="AutoShape 28"/>
            <p:cNvSpPr>
              <a:spLocks noChangeArrowheads="1"/>
            </p:cNvSpPr>
            <p:nvPr/>
          </p:nvSpPr>
          <p:spPr bwMode="auto">
            <a:xfrm rot="7200000" flipV="1">
              <a:off x="11836"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63869" name="AutoShape 29"/>
            <p:cNvSpPr>
              <a:spLocks noChangeArrowheads="1"/>
            </p:cNvSpPr>
            <p:nvPr/>
          </p:nvSpPr>
          <p:spPr bwMode="auto">
            <a:xfrm rot="14400000" flipV="1">
              <a:off x="5340"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grpSp>
      <p:sp>
        <p:nvSpPr>
          <p:cNvPr id="57364" name="Line 30"/>
          <p:cNvSpPr>
            <a:spLocks noChangeShapeType="1"/>
          </p:cNvSpPr>
          <p:nvPr/>
        </p:nvSpPr>
        <p:spPr bwMode="auto">
          <a:xfrm>
            <a:off x="6300788" y="5445125"/>
            <a:ext cx="358775" cy="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4"/>
          <p:cNvSpPr>
            <a:spLocks noGrp="1" noChangeArrowheads="1"/>
          </p:cNvSpPr>
          <p:nvPr>
            <p:ph type="ctrTitle"/>
          </p:nvPr>
        </p:nvSpPr>
        <p:spPr/>
        <p:txBody>
          <a:bodyPr/>
          <a:lstStyle/>
          <a:p>
            <a:pPr eaLnBrk="1" hangingPunct="1"/>
            <a:r>
              <a:rPr lang="ja-JP" altLang="en-US" smtClean="0">
                <a:solidFill>
                  <a:schemeClr val="tx1"/>
                </a:solidFill>
              </a:rPr>
              <a:t>連続してみてみると、、、</a:t>
            </a:r>
          </a:p>
        </p:txBody>
      </p:sp>
      <p:sp>
        <p:nvSpPr>
          <p:cNvPr id="59395" name="Rectangle 5"/>
          <p:cNvSpPr>
            <a:spLocks noGrp="1" noChangeArrowheads="1"/>
          </p:cNvSpPr>
          <p:nvPr>
            <p:ph type="subTitle" idx="1"/>
          </p:nvPr>
        </p:nvSpPr>
        <p:spPr/>
        <p:txBody>
          <a:bodyPr/>
          <a:lstStyle/>
          <a:p>
            <a:pPr eaLnBrk="1" hangingPunct="1"/>
            <a:endParaRPr lang="ja-JP" altLang="ja-JP"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Line 30"/>
          <p:cNvSpPr>
            <a:spLocks noChangeShapeType="1"/>
          </p:cNvSpPr>
          <p:nvPr/>
        </p:nvSpPr>
        <p:spPr bwMode="auto">
          <a:xfrm rot="20520000" flipH="1">
            <a:off x="-80963" y="3860800"/>
            <a:ext cx="7993063"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0419" name="Rectangle 2"/>
          <p:cNvSpPr>
            <a:spLocks noGrp="1" noChangeArrowheads="1"/>
          </p:cNvSpPr>
          <p:nvPr>
            <p:ph type="title"/>
          </p:nvPr>
        </p:nvSpPr>
        <p:spPr>
          <a:xfrm>
            <a:off x="0" y="-17463"/>
            <a:ext cx="9144000" cy="1143001"/>
          </a:xfrm>
        </p:spPr>
        <p:txBody>
          <a:bodyPr/>
          <a:lstStyle/>
          <a:p>
            <a:pPr eaLnBrk="1" hangingPunct="1"/>
            <a:r>
              <a:rPr lang="ja-JP" altLang="en-US" sz="4000" smtClean="0"/>
              <a:t>翼型の半径方向の位置が変化したら、、、</a:t>
            </a:r>
          </a:p>
        </p:txBody>
      </p:sp>
      <p:sp>
        <p:nvSpPr>
          <p:cNvPr id="60420" name="Line 4"/>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0421" name="Line 6"/>
          <p:cNvSpPr>
            <a:spLocks noChangeShapeType="1"/>
          </p:cNvSpPr>
          <p:nvPr/>
        </p:nvSpPr>
        <p:spPr bwMode="auto">
          <a:xfrm rot="5400000" flipV="1">
            <a:off x="2855119" y="2547144"/>
            <a:ext cx="0" cy="2484438"/>
          </a:xfrm>
          <a:prstGeom prst="line">
            <a:avLst/>
          </a:prstGeom>
          <a:noFill/>
          <a:ln w="76200">
            <a:solidFill>
              <a:srgbClr val="C0C0C0"/>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grpSp>
        <p:nvGrpSpPr>
          <p:cNvPr id="60422" name="Group 7"/>
          <p:cNvGrpSpPr>
            <a:grpSpLocks/>
          </p:cNvGrpSpPr>
          <p:nvPr/>
        </p:nvGrpSpPr>
        <p:grpSpPr bwMode="auto">
          <a:xfrm>
            <a:off x="4025900" y="3503613"/>
            <a:ext cx="3097213" cy="569912"/>
            <a:chOff x="-2246" y="2614"/>
            <a:chExt cx="1951" cy="359"/>
          </a:xfrm>
        </p:grpSpPr>
        <p:sp>
          <p:nvSpPr>
            <p:cNvPr id="60439" name="Freeform 8"/>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60440" name="Arc 9"/>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60441" name="Arc 10"/>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60442" name="Line 11"/>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0443" name="Arc 12"/>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60423" name="Text Box 13"/>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60424" name="Text Box 14"/>
          <p:cNvSpPr txBox="1">
            <a:spLocks noChangeArrowheads="1"/>
          </p:cNvSpPr>
          <p:nvPr/>
        </p:nvSpPr>
        <p:spPr bwMode="auto">
          <a:xfrm>
            <a:off x="395288" y="4017963"/>
            <a:ext cx="1008062"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60425" name="Text Box 15"/>
          <p:cNvSpPr txBox="1">
            <a:spLocks noChangeArrowheads="1"/>
          </p:cNvSpPr>
          <p:nvPr/>
        </p:nvSpPr>
        <p:spPr bwMode="auto">
          <a:xfrm>
            <a:off x="900113" y="327818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　</a:t>
            </a:r>
          </a:p>
        </p:txBody>
      </p:sp>
      <p:sp>
        <p:nvSpPr>
          <p:cNvPr id="60426" name="Text Box 17"/>
          <p:cNvSpPr txBox="1">
            <a:spLocks noChangeArrowheads="1"/>
          </p:cNvSpPr>
          <p:nvPr/>
        </p:nvSpPr>
        <p:spPr bwMode="auto">
          <a:xfrm>
            <a:off x="2484438" y="4521200"/>
            <a:ext cx="32400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60427" name="Line 18"/>
          <p:cNvSpPr>
            <a:spLocks noChangeShapeType="1"/>
          </p:cNvSpPr>
          <p:nvPr/>
        </p:nvSpPr>
        <p:spPr bwMode="auto">
          <a:xfrm flipV="1">
            <a:off x="395288" y="3789363"/>
            <a:ext cx="0" cy="1223962"/>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60428" name="Line 19"/>
          <p:cNvSpPr>
            <a:spLocks noChangeShapeType="1"/>
          </p:cNvSpPr>
          <p:nvPr/>
        </p:nvSpPr>
        <p:spPr bwMode="auto">
          <a:xfrm rot="5400000" flipV="1">
            <a:off x="2248694" y="1935957"/>
            <a:ext cx="0" cy="3706812"/>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60429" name="Line 20"/>
          <p:cNvSpPr>
            <a:spLocks noChangeShapeType="1"/>
          </p:cNvSpPr>
          <p:nvPr/>
        </p:nvSpPr>
        <p:spPr bwMode="auto">
          <a:xfrm rot="4320000">
            <a:off x="2232026" y="2460625"/>
            <a:ext cx="0" cy="3889375"/>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60430" name="Text Box 21"/>
          <p:cNvSpPr txBox="1">
            <a:spLocks noChangeArrowheads="1"/>
          </p:cNvSpPr>
          <p:nvPr/>
        </p:nvSpPr>
        <p:spPr bwMode="auto">
          <a:xfrm>
            <a:off x="323850" y="1052513"/>
            <a:ext cx="439261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a:t>連続してみてみると、、、</a:t>
            </a:r>
          </a:p>
        </p:txBody>
      </p:sp>
      <p:sp>
        <p:nvSpPr>
          <p:cNvPr id="60431" name="AutoShape 22"/>
          <p:cNvSpPr>
            <a:spLocks noChangeArrowheads="1"/>
          </p:cNvSpPr>
          <p:nvPr/>
        </p:nvSpPr>
        <p:spPr bwMode="auto">
          <a:xfrm>
            <a:off x="5364163" y="4508500"/>
            <a:ext cx="2881312" cy="2303463"/>
          </a:xfrm>
          <a:prstGeom prst="roundRect">
            <a:avLst>
              <a:gd name="adj" fmla="val 16667"/>
            </a:avLst>
          </a:prstGeom>
          <a:solidFill>
            <a:srgbClr val="FFFFFF"/>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60432" name="Group 23"/>
          <p:cNvGrpSpPr>
            <a:grpSpLocks/>
          </p:cNvGrpSpPr>
          <p:nvPr/>
        </p:nvGrpSpPr>
        <p:grpSpPr bwMode="auto">
          <a:xfrm>
            <a:off x="6011863" y="4797425"/>
            <a:ext cx="1617662" cy="1730375"/>
            <a:chOff x="3646" y="1327"/>
            <a:chExt cx="11634" cy="12972"/>
          </a:xfrm>
        </p:grpSpPr>
        <p:sp>
          <p:nvSpPr>
            <p:cNvPr id="174104" name="AutoShape 24"/>
            <p:cNvSpPr>
              <a:spLocks noChangeArrowheads="1"/>
            </p:cNvSpPr>
            <p:nvPr/>
          </p:nvSpPr>
          <p:spPr bwMode="auto">
            <a:xfrm flipV="1">
              <a:off x="8590" y="8277"/>
              <a:ext cx="1747" cy="6022"/>
            </a:xfrm>
            <a:custGeom>
              <a:avLst/>
              <a:gdLst>
                <a:gd name="G0" fmla="+- 7175 0 0"/>
                <a:gd name="G1" fmla="+- 21600 0 7175"/>
                <a:gd name="G2" fmla="*/ 7175 1 2"/>
                <a:gd name="G3" fmla="+- 21600 0 G2"/>
                <a:gd name="G4" fmla="+/ 7175 21600 2"/>
                <a:gd name="G5" fmla="+/ G1 0 2"/>
                <a:gd name="G6" fmla="*/ 21600 21600 7175"/>
                <a:gd name="G7" fmla="*/ G6 1 2"/>
                <a:gd name="G8" fmla="+- 21600 0 G7"/>
                <a:gd name="G9" fmla="*/ 21600 1 2"/>
                <a:gd name="G10" fmla="+- 7175 0 G9"/>
                <a:gd name="G11" fmla="?: G10 G8 0"/>
                <a:gd name="G12" fmla="?: G10 G7 21600"/>
                <a:gd name="T0" fmla="*/ 18012 w 21600"/>
                <a:gd name="T1" fmla="*/ 10800 h 21600"/>
                <a:gd name="T2" fmla="*/ 10800 w 21600"/>
                <a:gd name="T3" fmla="*/ 21600 h 21600"/>
                <a:gd name="T4" fmla="*/ 3588 w 21600"/>
                <a:gd name="T5" fmla="*/ 10800 h 21600"/>
                <a:gd name="T6" fmla="*/ 10800 w 21600"/>
                <a:gd name="T7" fmla="*/ 0 h 21600"/>
                <a:gd name="T8" fmla="*/ 5388 w 21600"/>
                <a:gd name="T9" fmla="*/ 5388 h 21600"/>
                <a:gd name="T10" fmla="*/ 16212 w 21600"/>
                <a:gd name="T11" fmla="*/ 16212 h 21600"/>
              </a:gdLst>
              <a:ahLst/>
              <a:cxnLst>
                <a:cxn ang="0">
                  <a:pos x="T0" y="T1"/>
                </a:cxn>
                <a:cxn ang="0">
                  <a:pos x="T2" y="T3"/>
                </a:cxn>
                <a:cxn ang="0">
                  <a:pos x="T4" y="T5"/>
                </a:cxn>
                <a:cxn ang="0">
                  <a:pos x="T6" y="T7"/>
                </a:cxn>
              </a:cxnLst>
              <a:rect l="T8" t="T9" r="T10" b="T11"/>
              <a:pathLst>
                <a:path w="21600" h="21600">
                  <a:moveTo>
                    <a:pt x="0" y="0"/>
                  </a:moveTo>
                  <a:lnTo>
                    <a:pt x="7175" y="21600"/>
                  </a:lnTo>
                  <a:lnTo>
                    <a:pt x="14425" y="21600"/>
                  </a:lnTo>
                  <a:lnTo>
                    <a:pt x="21600" y="0"/>
                  </a:lnTo>
                  <a:close/>
                </a:path>
              </a:pathLst>
            </a:custGeom>
            <a:gradFill rotWithShape="1">
              <a:gsLst>
                <a:gs pos="0">
                  <a:schemeClr val="bg1">
                    <a:gamma/>
                    <a:shade val="76471"/>
                    <a:invGamma/>
                  </a:schemeClr>
                </a:gs>
                <a:gs pos="50000">
                  <a:schemeClr val="bg1">
                    <a:alpha val="50000"/>
                  </a:schemeClr>
                </a:gs>
                <a:gs pos="100000">
                  <a:schemeClr val="bg1">
                    <a:gamma/>
                    <a:shade val="76471"/>
                    <a:invGamma/>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74105" name="Oval 25"/>
            <p:cNvSpPr>
              <a:spLocks noChangeArrowheads="1"/>
            </p:cNvSpPr>
            <p:nvPr/>
          </p:nvSpPr>
          <p:spPr bwMode="auto">
            <a:xfrm>
              <a:off x="8510" y="6599"/>
              <a:ext cx="1895" cy="1904"/>
            </a:xfrm>
            <a:prstGeom prst="ellipse">
              <a:avLst/>
            </a:prstGeom>
            <a:gradFill rotWithShape="1">
              <a:gsLst>
                <a:gs pos="0">
                  <a:schemeClr val="bg1">
                    <a:alpha val="50000"/>
                  </a:schemeClr>
                </a:gs>
                <a:gs pos="100000">
                  <a:schemeClr val="bg1">
                    <a:gamma/>
                    <a:shade val="85882"/>
                    <a:invGamma/>
                  </a:schemeClr>
                </a:gs>
              </a:gsLst>
              <a:path path="shape">
                <a:fillToRect l="50000" t="50000" r="50000" b="50000"/>
              </a:path>
            </a:gradFill>
            <a:ln w="9525">
              <a:solidFill>
                <a:srgbClr val="808080"/>
              </a:solidFill>
              <a:round/>
              <a:headEnd/>
              <a:tailEnd/>
            </a:ln>
            <a:effectLst/>
          </p:spPr>
          <p:txBody>
            <a:bodyPr wrap="none" anchor="ctr"/>
            <a:lstStyle/>
            <a:p>
              <a:pPr eaLnBrk="1" hangingPunct="1">
                <a:defRPr/>
              </a:pPr>
              <a:endParaRPr lang="ja-JP" altLang="en-US">
                <a:latin typeface="Arial" charset="0"/>
              </a:endParaRPr>
            </a:p>
          </p:txBody>
        </p:sp>
        <p:sp>
          <p:nvSpPr>
            <p:cNvPr id="174106" name="AutoShape 26"/>
            <p:cNvSpPr>
              <a:spLocks noChangeArrowheads="1"/>
            </p:cNvSpPr>
            <p:nvPr/>
          </p:nvSpPr>
          <p:spPr bwMode="auto">
            <a:xfrm flipV="1">
              <a:off x="8555" y="1327"/>
              <a:ext cx="1758" cy="5141"/>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74107" name="AutoShape 27"/>
            <p:cNvSpPr>
              <a:spLocks noChangeArrowheads="1"/>
            </p:cNvSpPr>
            <p:nvPr/>
          </p:nvSpPr>
          <p:spPr bwMode="auto">
            <a:xfrm rot="7200000" flipV="1">
              <a:off x="11836"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74108" name="AutoShape 28"/>
            <p:cNvSpPr>
              <a:spLocks noChangeArrowheads="1"/>
            </p:cNvSpPr>
            <p:nvPr/>
          </p:nvSpPr>
          <p:spPr bwMode="auto">
            <a:xfrm rot="14400000" flipV="1">
              <a:off x="5340"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grpSp>
      <p:sp>
        <p:nvSpPr>
          <p:cNvPr id="60433" name="Line 29"/>
          <p:cNvSpPr>
            <a:spLocks noChangeShapeType="1"/>
          </p:cNvSpPr>
          <p:nvPr/>
        </p:nvSpPr>
        <p:spPr bwMode="auto">
          <a:xfrm>
            <a:off x="6300788" y="4797425"/>
            <a:ext cx="358775" cy="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Line 2"/>
          <p:cNvSpPr>
            <a:spLocks noChangeShapeType="1"/>
          </p:cNvSpPr>
          <p:nvPr/>
        </p:nvSpPr>
        <p:spPr bwMode="auto">
          <a:xfrm rot="20400000" flipH="1">
            <a:off x="-80963" y="3860800"/>
            <a:ext cx="7993063"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2467" name="Rectangle 3"/>
          <p:cNvSpPr>
            <a:spLocks noGrp="1" noChangeArrowheads="1"/>
          </p:cNvSpPr>
          <p:nvPr>
            <p:ph type="title"/>
          </p:nvPr>
        </p:nvSpPr>
        <p:spPr>
          <a:xfrm>
            <a:off x="0" y="-17463"/>
            <a:ext cx="9144000" cy="1143001"/>
          </a:xfrm>
        </p:spPr>
        <p:txBody>
          <a:bodyPr/>
          <a:lstStyle/>
          <a:p>
            <a:pPr eaLnBrk="1" hangingPunct="1"/>
            <a:r>
              <a:rPr lang="ja-JP" altLang="en-US" sz="4000" smtClean="0"/>
              <a:t>翼型の半径方向の位置が変化したら、、、</a:t>
            </a:r>
          </a:p>
        </p:txBody>
      </p:sp>
      <p:sp>
        <p:nvSpPr>
          <p:cNvPr id="62468" name="Line 5"/>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2469" name="Line 7"/>
          <p:cNvSpPr>
            <a:spLocks noChangeShapeType="1"/>
          </p:cNvSpPr>
          <p:nvPr/>
        </p:nvSpPr>
        <p:spPr bwMode="auto">
          <a:xfrm rot="5400000" flipV="1">
            <a:off x="2855119" y="2547144"/>
            <a:ext cx="0" cy="2484438"/>
          </a:xfrm>
          <a:prstGeom prst="line">
            <a:avLst/>
          </a:prstGeom>
          <a:noFill/>
          <a:ln w="76200">
            <a:solidFill>
              <a:srgbClr val="C0C0C0"/>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grpSp>
        <p:nvGrpSpPr>
          <p:cNvPr id="62470" name="Group 8"/>
          <p:cNvGrpSpPr>
            <a:grpSpLocks/>
          </p:cNvGrpSpPr>
          <p:nvPr/>
        </p:nvGrpSpPr>
        <p:grpSpPr bwMode="auto">
          <a:xfrm>
            <a:off x="4025900" y="3503613"/>
            <a:ext cx="3097213" cy="569912"/>
            <a:chOff x="-2246" y="2614"/>
            <a:chExt cx="1951" cy="359"/>
          </a:xfrm>
        </p:grpSpPr>
        <p:sp>
          <p:nvSpPr>
            <p:cNvPr id="62487" name="Freeform 9"/>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62488" name="Arc 10"/>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62489" name="Arc 11"/>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62490" name="Line 12"/>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2491" name="Arc 13"/>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62471" name="Text Box 14"/>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62472" name="Text Box 15"/>
          <p:cNvSpPr txBox="1">
            <a:spLocks noChangeArrowheads="1"/>
          </p:cNvSpPr>
          <p:nvPr/>
        </p:nvSpPr>
        <p:spPr bwMode="auto">
          <a:xfrm>
            <a:off x="395288" y="4017963"/>
            <a:ext cx="1008062"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62473" name="Text Box 16"/>
          <p:cNvSpPr txBox="1">
            <a:spLocks noChangeArrowheads="1"/>
          </p:cNvSpPr>
          <p:nvPr/>
        </p:nvSpPr>
        <p:spPr bwMode="auto">
          <a:xfrm>
            <a:off x="900113" y="327818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　</a:t>
            </a:r>
          </a:p>
        </p:txBody>
      </p:sp>
      <p:sp>
        <p:nvSpPr>
          <p:cNvPr id="62474" name="Text Box 18"/>
          <p:cNvSpPr txBox="1">
            <a:spLocks noChangeArrowheads="1"/>
          </p:cNvSpPr>
          <p:nvPr/>
        </p:nvSpPr>
        <p:spPr bwMode="auto">
          <a:xfrm>
            <a:off x="2484438" y="4521200"/>
            <a:ext cx="32400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62475" name="Line 19"/>
          <p:cNvSpPr>
            <a:spLocks noChangeShapeType="1"/>
          </p:cNvSpPr>
          <p:nvPr/>
        </p:nvSpPr>
        <p:spPr bwMode="auto">
          <a:xfrm flipV="1">
            <a:off x="755650" y="3789363"/>
            <a:ext cx="0" cy="1223962"/>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62476" name="Line 20"/>
          <p:cNvSpPr>
            <a:spLocks noChangeShapeType="1"/>
          </p:cNvSpPr>
          <p:nvPr/>
        </p:nvSpPr>
        <p:spPr bwMode="auto">
          <a:xfrm rot="5400000" flipV="1">
            <a:off x="2428875" y="2116138"/>
            <a:ext cx="0" cy="3346450"/>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62477" name="Line 21"/>
          <p:cNvSpPr>
            <a:spLocks noChangeShapeType="1"/>
          </p:cNvSpPr>
          <p:nvPr/>
        </p:nvSpPr>
        <p:spPr bwMode="auto">
          <a:xfrm rot="4200000">
            <a:off x="2414588" y="2649538"/>
            <a:ext cx="0" cy="3492500"/>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62478" name="Text Box 22"/>
          <p:cNvSpPr txBox="1">
            <a:spLocks noChangeArrowheads="1"/>
          </p:cNvSpPr>
          <p:nvPr/>
        </p:nvSpPr>
        <p:spPr bwMode="auto">
          <a:xfrm>
            <a:off x="323850" y="1052513"/>
            <a:ext cx="439261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a:t>連続してみてみると、、、</a:t>
            </a:r>
          </a:p>
        </p:txBody>
      </p:sp>
      <p:sp>
        <p:nvSpPr>
          <p:cNvPr id="62479" name="AutoShape 23"/>
          <p:cNvSpPr>
            <a:spLocks noChangeArrowheads="1"/>
          </p:cNvSpPr>
          <p:nvPr/>
        </p:nvSpPr>
        <p:spPr bwMode="auto">
          <a:xfrm>
            <a:off x="5364163" y="4508500"/>
            <a:ext cx="2881312" cy="2303463"/>
          </a:xfrm>
          <a:prstGeom prst="roundRect">
            <a:avLst>
              <a:gd name="adj" fmla="val 16667"/>
            </a:avLst>
          </a:prstGeom>
          <a:solidFill>
            <a:srgbClr val="FFFFFF"/>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62480" name="Group 24"/>
          <p:cNvGrpSpPr>
            <a:grpSpLocks/>
          </p:cNvGrpSpPr>
          <p:nvPr/>
        </p:nvGrpSpPr>
        <p:grpSpPr bwMode="auto">
          <a:xfrm>
            <a:off x="6011863" y="4797425"/>
            <a:ext cx="1617662" cy="1730375"/>
            <a:chOff x="3646" y="1327"/>
            <a:chExt cx="11634" cy="12972"/>
          </a:xfrm>
        </p:grpSpPr>
        <p:sp>
          <p:nvSpPr>
            <p:cNvPr id="178201" name="AutoShape 25"/>
            <p:cNvSpPr>
              <a:spLocks noChangeArrowheads="1"/>
            </p:cNvSpPr>
            <p:nvPr/>
          </p:nvSpPr>
          <p:spPr bwMode="auto">
            <a:xfrm flipV="1">
              <a:off x="8590" y="8277"/>
              <a:ext cx="1747" cy="6022"/>
            </a:xfrm>
            <a:custGeom>
              <a:avLst/>
              <a:gdLst>
                <a:gd name="G0" fmla="+- 7175 0 0"/>
                <a:gd name="G1" fmla="+- 21600 0 7175"/>
                <a:gd name="G2" fmla="*/ 7175 1 2"/>
                <a:gd name="G3" fmla="+- 21600 0 G2"/>
                <a:gd name="G4" fmla="+/ 7175 21600 2"/>
                <a:gd name="G5" fmla="+/ G1 0 2"/>
                <a:gd name="G6" fmla="*/ 21600 21600 7175"/>
                <a:gd name="G7" fmla="*/ G6 1 2"/>
                <a:gd name="G8" fmla="+- 21600 0 G7"/>
                <a:gd name="G9" fmla="*/ 21600 1 2"/>
                <a:gd name="G10" fmla="+- 7175 0 G9"/>
                <a:gd name="G11" fmla="?: G10 G8 0"/>
                <a:gd name="G12" fmla="?: G10 G7 21600"/>
                <a:gd name="T0" fmla="*/ 18012 w 21600"/>
                <a:gd name="T1" fmla="*/ 10800 h 21600"/>
                <a:gd name="T2" fmla="*/ 10800 w 21600"/>
                <a:gd name="T3" fmla="*/ 21600 h 21600"/>
                <a:gd name="T4" fmla="*/ 3588 w 21600"/>
                <a:gd name="T5" fmla="*/ 10800 h 21600"/>
                <a:gd name="T6" fmla="*/ 10800 w 21600"/>
                <a:gd name="T7" fmla="*/ 0 h 21600"/>
                <a:gd name="T8" fmla="*/ 5388 w 21600"/>
                <a:gd name="T9" fmla="*/ 5388 h 21600"/>
                <a:gd name="T10" fmla="*/ 16212 w 21600"/>
                <a:gd name="T11" fmla="*/ 16212 h 21600"/>
              </a:gdLst>
              <a:ahLst/>
              <a:cxnLst>
                <a:cxn ang="0">
                  <a:pos x="T0" y="T1"/>
                </a:cxn>
                <a:cxn ang="0">
                  <a:pos x="T2" y="T3"/>
                </a:cxn>
                <a:cxn ang="0">
                  <a:pos x="T4" y="T5"/>
                </a:cxn>
                <a:cxn ang="0">
                  <a:pos x="T6" y="T7"/>
                </a:cxn>
              </a:cxnLst>
              <a:rect l="T8" t="T9" r="T10" b="T11"/>
              <a:pathLst>
                <a:path w="21600" h="21600">
                  <a:moveTo>
                    <a:pt x="0" y="0"/>
                  </a:moveTo>
                  <a:lnTo>
                    <a:pt x="7175" y="21600"/>
                  </a:lnTo>
                  <a:lnTo>
                    <a:pt x="14425" y="21600"/>
                  </a:lnTo>
                  <a:lnTo>
                    <a:pt x="21600" y="0"/>
                  </a:lnTo>
                  <a:close/>
                </a:path>
              </a:pathLst>
            </a:custGeom>
            <a:gradFill rotWithShape="1">
              <a:gsLst>
                <a:gs pos="0">
                  <a:schemeClr val="bg1">
                    <a:gamma/>
                    <a:shade val="76471"/>
                    <a:invGamma/>
                  </a:schemeClr>
                </a:gs>
                <a:gs pos="50000">
                  <a:schemeClr val="bg1">
                    <a:alpha val="50000"/>
                  </a:schemeClr>
                </a:gs>
                <a:gs pos="100000">
                  <a:schemeClr val="bg1">
                    <a:gamma/>
                    <a:shade val="76471"/>
                    <a:invGamma/>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78202" name="Oval 26"/>
            <p:cNvSpPr>
              <a:spLocks noChangeArrowheads="1"/>
            </p:cNvSpPr>
            <p:nvPr/>
          </p:nvSpPr>
          <p:spPr bwMode="auto">
            <a:xfrm>
              <a:off x="8510" y="6599"/>
              <a:ext cx="1895" cy="1904"/>
            </a:xfrm>
            <a:prstGeom prst="ellipse">
              <a:avLst/>
            </a:prstGeom>
            <a:gradFill rotWithShape="1">
              <a:gsLst>
                <a:gs pos="0">
                  <a:schemeClr val="bg1">
                    <a:alpha val="50000"/>
                  </a:schemeClr>
                </a:gs>
                <a:gs pos="100000">
                  <a:schemeClr val="bg1">
                    <a:gamma/>
                    <a:shade val="85882"/>
                    <a:invGamma/>
                  </a:schemeClr>
                </a:gs>
              </a:gsLst>
              <a:path path="shape">
                <a:fillToRect l="50000" t="50000" r="50000" b="50000"/>
              </a:path>
            </a:gradFill>
            <a:ln w="9525">
              <a:solidFill>
                <a:srgbClr val="808080"/>
              </a:solidFill>
              <a:round/>
              <a:headEnd/>
              <a:tailEnd/>
            </a:ln>
            <a:effectLst/>
          </p:spPr>
          <p:txBody>
            <a:bodyPr wrap="none" anchor="ctr"/>
            <a:lstStyle/>
            <a:p>
              <a:pPr eaLnBrk="1" hangingPunct="1">
                <a:defRPr/>
              </a:pPr>
              <a:endParaRPr lang="ja-JP" altLang="en-US">
                <a:latin typeface="Arial" charset="0"/>
              </a:endParaRPr>
            </a:p>
          </p:txBody>
        </p:sp>
        <p:sp>
          <p:nvSpPr>
            <p:cNvPr id="178203" name="AutoShape 27"/>
            <p:cNvSpPr>
              <a:spLocks noChangeArrowheads="1"/>
            </p:cNvSpPr>
            <p:nvPr/>
          </p:nvSpPr>
          <p:spPr bwMode="auto">
            <a:xfrm flipV="1">
              <a:off x="8555" y="1327"/>
              <a:ext cx="1758" cy="5141"/>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78204" name="AutoShape 28"/>
            <p:cNvSpPr>
              <a:spLocks noChangeArrowheads="1"/>
            </p:cNvSpPr>
            <p:nvPr/>
          </p:nvSpPr>
          <p:spPr bwMode="auto">
            <a:xfrm rot="7200000" flipV="1">
              <a:off x="11836"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78205" name="AutoShape 29"/>
            <p:cNvSpPr>
              <a:spLocks noChangeArrowheads="1"/>
            </p:cNvSpPr>
            <p:nvPr/>
          </p:nvSpPr>
          <p:spPr bwMode="auto">
            <a:xfrm rot="14400000" flipV="1">
              <a:off x="5340"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grpSp>
      <p:sp>
        <p:nvSpPr>
          <p:cNvPr id="62481" name="Line 30"/>
          <p:cNvSpPr>
            <a:spLocks noChangeShapeType="1"/>
          </p:cNvSpPr>
          <p:nvPr/>
        </p:nvSpPr>
        <p:spPr bwMode="auto">
          <a:xfrm>
            <a:off x="6300788" y="4941888"/>
            <a:ext cx="358775" cy="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Line 2"/>
          <p:cNvSpPr>
            <a:spLocks noChangeShapeType="1"/>
          </p:cNvSpPr>
          <p:nvPr/>
        </p:nvSpPr>
        <p:spPr bwMode="auto">
          <a:xfrm rot="20220000" flipH="1">
            <a:off x="-80963" y="3860800"/>
            <a:ext cx="7993063"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515" name="Rectangle 3"/>
          <p:cNvSpPr>
            <a:spLocks noGrp="1" noChangeArrowheads="1"/>
          </p:cNvSpPr>
          <p:nvPr>
            <p:ph type="title"/>
          </p:nvPr>
        </p:nvSpPr>
        <p:spPr>
          <a:xfrm>
            <a:off x="0" y="-17463"/>
            <a:ext cx="9144000" cy="1143001"/>
          </a:xfrm>
        </p:spPr>
        <p:txBody>
          <a:bodyPr/>
          <a:lstStyle/>
          <a:p>
            <a:pPr eaLnBrk="1" hangingPunct="1"/>
            <a:r>
              <a:rPr lang="ja-JP" altLang="en-US" sz="4000" smtClean="0"/>
              <a:t>翼型の半径方向の位置が変化したら、、、</a:t>
            </a:r>
          </a:p>
        </p:txBody>
      </p:sp>
      <p:sp>
        <p:nvSpPr>
          <p:cNvPr id="64516" name="Line 5"/>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517" name="Line 7"/>
          <p:cNvSpPr>
            <a:spLocks noChangeShapeType="1"/>
          </p:cNvSpPr>
          <p:nvPr/>
        </p:nvSpPr>
        <p:spPr bwMode="auto">
          <a:xfrm rot="5400000" flipV="1">
            <a:off x="2855119" y="2547144"/>
            <a:ext cx="0" cy="2484438"/>
          </a:xfrm>
          <a:prstGeom prst="line">
            <a:avLst/>
          </a:prstGeom>
          <a:noFill/>
          <a:ln w="76200">
            <a:solidFill>
              <a:srgbClr val="C0C0C0"/>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grpSp>
        <p:nvGrpSpPr>
          <p:cNvPr id="64518" name="Group 8"/>
          <p:cNvGrpSpPr>
            <a:grpSpLocks/>
          </p:cNvGrpSpPr>
          <p:nvPr/>
        </p:nvGrpSpPr>
        <p:grpSpPr bwMode="auto">
          <a:xfrm>
            <a:off x="4025900" y="3503613"/>
            <a:ext cx="3097213" cy="569912"/>
            <a:chOff x="-2246" y="2614"/>
            <a:chExt cx="1951" cy="359"/>
          </a:xfrm>
        </p:grpSpPr>
        <p:sp>
          <p:nvSpPr>
            <p:cNvPr id="64535" name="Freeform 9"/>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64536" name="Arc 10"/>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64537" name="Arc 11"/>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64538" name="Line 12"/>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4539" name="Arc 13"/>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64519" name="Text Box 14"/>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64520" name="Text Box 15"/>
          <p:cNvSpPr txBox="1">
            <a:spLocks noChangeArrowheads="1"/>
          </p:cNvSpPr>
          <p:nvPr/>
        </p:nvSpPr>
        <p:spPr bwMode="auto">
          <a:xfrm>
            <a:off x="395288" y="4017963"/>
            <a:ext cx="1008062"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64521" name="Text Box 16"/>
          <p:cNvSpPr txBox="1">
            <a:spLocks noChangeArrowheads="1"/>
          </p:cNvSpPr>
          <p:nvPr/>
        </p:nvSpPr>
        <p:spPr bwMode="auto">
          <a:xfrm>
            <a:off x="900113" y="327818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　</a:t>
            </a:r>
          </a:p>
        </p:txBody>
      </p:sp>
      <p:sp>
        <p:nvSpPr>
          <p:cNvPr id="64522" name="Text Box 18"/>
          <p:cNvSpPr txBox="1">
            <a:spLocks noChangeArrowheads="1"/>
          </p:cNvSpPr>
          <p:nvPr/>
        </p:nvSpPr>
        <p:spPr bwMode="auto">
          <a:xfrm>
            <a:off x="2484438" y="4521200"/>
            <a:ext cx="32400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64523" name="Line 19"/>
          <p:cNvSpPr>
            <a:spLocks noChangeShapeType="1"/>
          </p:cNvSpPr>
          <p:nvPr/>
        </p:nvSpPr>
        <p:spPr bwMode="auto">
          <a:xfrm flipV="1">
            <a:off x="1187450" y="3789363"/>
            <a:ext cx="0" cy="1223962"/>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64524" name="Line 20"/>
          <p:cNvSpPr>
            <a:spLocks noChangeShapeType="1"/>
          </p:cNvSpPr>
          <p:nvPr/>
        </p:nvSpPr>
        <p:spPr bwMode="auto">
          <a:xfrm rot="5400000" flipV="1">
            <a:off x="2644775" y="2332038"/>
            <a:ext cx="0" cy="2914650"/>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64525" name="Line 21"/>
          <p:cNvSpPr>
            <a:spLocks noChangeShapeType="1"/>
          </p:cNvSpPr>
          <p:nvPr/>
        </p:nvSpPr>
        <p:spPr bwMode="auto">
          <a:xfrm rot="4020000">
            <a:off x="2614613" y="2881312"/>
            <a:ext cx="0" cy="3044825"/>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64526" name="Text Box 22"/>
          <p:cNvSpPr txBox="1">
            <a:spLocks noChangeArrowheads="1"/>
          </p:cNvSpPr>
          <p:nvPr/>
        </p:nvSpPr>
        <p:spPr bwMode="auto">
          <a:xfrm>
            <a:off x="323850" y="1052513"/>
            <a:ext cx="439261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a:t>連続してみてみると、、、</a:t>
            </a:r>
          </a:p>
        </p:txBody>
      </p:sp>
      <p:sp>
        <p:nvSpPr>
          <p:cNvPr id="64527" name="AutoShape 23"/>
          <p:cNvSpPr>
            <a:spLocks noChangeArrowheads="1"/>
          </p:cNvSpPr>
          <p:nvPr/>
        </p:nvSpPr>
        <p:spPr bwMode="auto">
          <a:xfrm>
            <a:off x="5364163" y="4508500"/>
            <a:ext cx="2881312" cy="2303463"/>
          </a:xfrm>
          <a:prstGeom prst="roundRect">
            <a:avLst>
              <a:gd name="adj" fmla="val 16667"/>
            </a:avLst>
          </a:prstGeom>
          <a:solidFill>
            <a:srgbClr val="FFFFFF"/>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64528" name="Group 24"/>
          <p:cNvGrpSpPr>
            <a:grpSpLocks/>
          </p:cNvGrpSpPr>
          <p:nvPr/>
        </p:nvGrpSpPr>
        <p:grpSpPr bwMode="auto">
          <a:xfrm>
            <a:off x="6011863" y="4797425"/>
            <a:ext cx="1617662" cy="1730375"/>
            <a:chOff x="3646" y="1327"/>
            <a:chExt cx="11634" cy="12972"/>
          </a:xfrm>
        </p:grpSpPr>
        <p:sp>
          <p:nvSpPr>
            <p:cNvPr id="180249" name="AutoShape 25"/>
            <p:cNvSpPr>
              <a:spLocks noChangeArrowheads="1"/>
            </p:cNvSpPr>
            <p:nvPr/>
          </p:nvSpPr>
          <p:spPr bwMode="auto">
            <a:xfrm flipV="1">
              <a:off x="8590" y="8277"/>
              <a:ext cx="1747" cy="6022"/>
            </a:xfrm>
            <a:custGeom>
              <a:avLst/>
              <a:gdLst>
                <a:gd name="G0" fmla="+- 7175 0 0"/>
                <a:gd name="G1" fmla="+- 21600 0 7175"/>
                <a:gd name="G2" fmla="*/ 7175 1 2"/>
                <a:gd name="G3" fmla="+- 21600 0 G2"/>
                <a:gd name="G4" fmla="+/ 7175 21600 2"/>
                <a:gd name="G5" fmla="+/ G1 0 2"/>
                <a:gd name="G6" fmla="*/ 21600 21600 7175"/>
                <a:gd name="G7" fmla="*/ G6 1 2"/>
                <a:gd name="G8" fmla="+- 21600 0 G7"/>
                <a:gd name="G9" fmla="*/ 21600 1 2"/>
                <a:gd name="G10" fmla="+- 7175 0 G9"/>
                <a:gd name="G11" fmla="?: G10 G8 0"/>
                <a:gd name="G12" fmla="?: G10 G7 21600"/>
                <a:gd name="T0" fmla="*/ 18012 w 21600"/>
                <a:gd name="T1" fmla="*/ 10800 h 21600"/>
                <a:gd name="T2" fmla="*/ 10800 w 21600"/>
                <a:gd name="T3" fmla="*/ 21600 h 21600"/>
                <a:gd name="T4" fmla="*/ 3588 w 21600"/>
                <a:gd name="T5" fmla="*/ 10800 h 21600"/>
                <a:gd name="T6" fmla="*/ 10800 w 21600"/>
                <a:gd name="T7" fmla="*/ 0 h 21600"/>
                <a:gd name="T8" fmla="*/ 5388 w 21600"/>
                <a:gd name="T9" fmla="*/ 5388 h 21600"/>
                <a:gd name="T10" fmla="*/ 16212 w 21600"/>
                <a:gd name="T11" fmla="*/ 16212 h 21600"/>
              </a:gdLst>
              <a:ahLst/>
              <a:cxnLst>
                <a:cxn ang="0">
                  <a:pos x="T0" y="T1"/>
                </a:cxn>
                <a:cxn ang="0">
                  <a:pos x="T2" y="T3"/>
                </a:cxn>
                <a:cxn ang="0">
                  <a:pos x="T4" y="T5"/>
                </a:cxn>
                <a:cxn ang="0">
                  <a:pos x="T6" y="T7"/>
                </a:cxn>
              </a:cxnLst>
              <a:rect l="T8" t="T9" r="T10" b="T11"/>
              <a:pathLst>
                <a:path w="21600" h="21600">
                  <a:moveTo>
                    <a:pt x="0" y="0"/>
                  </a:moveTo>
                  <a:lnTo>
                    <a:pt x="7175" y="21600"/>
                  </a:lnTo>
                  <a:lnTo>
                    <a:pt x="14425" y="21600"/>
                  </a:lnTo>
                  <a:lnTo>
                    <a:pt x="21600" y="0"/>
                  </a:lnTo>
                  <a:close/>
                </a:path>
              </a:pathLst>
            </a:custGeom>
            <a:gradFill rotWithShape="1">
              <a:gsLst>
                <a:gs pos="0">
                  <a:schemeClr val="bg1">
                    <a:gamma/>
                    <a:shade val="76471"/>
                    <a:invGamma/>
                  </a:schemeClr>
                </a:gs>
                <a:gs pos="50000">
                  <a:schemeClr val="bg1">
                    <a:alpha val="50000"/>
                  </a:schemeClr>
                </a:gs>
                <a:gs pos="100000">
                  <a:schemeClr val="bg1">
                    <a:gamma/>
                    <a:shade val="76471"/>
                    <a:invGamma/>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80250" name="Oval 26"/>
            <p:cNvSpPr>
              <a:spLocks noChangeArrowheads="1"/>
            </p:cNvSpPr>
            <p:nvPr/>
          </p:nvSpPr>
          <p:spPr bwMode="auto">
            <a:xfrm>
              <a:off x="8510" y="6599"/>
              <a:ext cx="1895" cy="1904"/>
            </a:xfrm>
            <a:prstGeom prst="ellipse">
              <a:avLst/>
            </a:prstGeom>
            <a:gradFill rotWithShape="1">
              <a:gsLst>
                <a:gs pos="0">
                  <a:schemeClr val="bg1">
                    <a:alpha val="50000"/>
                  </a:schemeClr>
                </a:gs>
                <a:gs pos="100000">
                  <a:schemeClr val="bg1">
                    <a:gamma/>
                    <a:shade val="85882"/>
                    <a:invGamma/>
                  </a:schemeClr>
                </a:gs>
              </a:gsLst>
              <a:path path="shape">
                <a:fillToRect l="50000" t="50000" r="50000" b="50000"/>
              </a:path>
            </a:gradFill>
            <a:ln w="9525">
              <a:solidFill>
                <a:srgbClr val="808080"/>
              </a:solidFill>
              <a:round/>
              <a:headEnd/>
              <a:tailEnd/>
            </a:ln>
            <a:effectLst/>
          </p:spPr>
          <p:txBody>
            <a:bodyPr wrap="none" anchor="ctr"/>
            <a:lstStyle/>
            <a:p>
              <a:pPr eaLnBrk="1" hangingPunct="1">
                <a:defRPr/>
              </a:pPr>
              <a:endParaRPr lang="ja-JP" altLang="en-US">
                <a:latin typeface="Arial" charset="0"/>
              </a:endParaRPr>
            </a:p>
          </p:txBody>
        </p:sp>
        <p:sp>
          <p:nvSpPr>
            <p:cNvPr id="180251" name="AutoShape 27"/>
            <p:cNvSpPr>
              <a:spLocks noChangeArrowheads="1"/>
            </p:cNvSpPr>
            <p:nvPr/>
          </p:nvSpPr>
          <p:spPr bwMode="auto">
            <a:xfrm flipV="1">
              <a:off x="8555" y="1327"/>
              <a:ext cx="1758" cy="5141"/>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80252" name="AutoShape 28"/>
            <p:cNvSpPr>
              <a:spLocks noChangeArrowheads="1"/>
            </p:cNvSpPr>
            <p:nvPr/>
          </p:nvSpPr>
          <p:spPr bwMode="auto">
            <a:xfrm rot="7200000" flipV="1">
              <a:off x="11836"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80253" name="AutoShape 29"/>
            <p:cNvSpPr>
              <a:spLocks noChangeArrowheads="1"/>
            </p:cNvSpPr>
            <p:nvPr/>
          </p:nvSpPr>
          <p:spPr bwMode="auto">
            <a:xfrm rot="14400000" flipV="1">
              <a:off x="5340"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grpSp>
      <p:sp>
        <p:nvSpPr>
          <p:cNvPr id="64529" name="Line 30"/>
          <p:cNvSpPr>
            <a:spLocks noChangeShapeType="1"/>
          </p:cNvSpPr>
          <p:nvPr/>
        </p:nvSpPr>
        <p:spPr bwMode="auto">
          <a:xfrm>
            <a:off x="6300788" y="5032375"/>
            <a:ext cx="358775" cy="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0325" y="2130425"/>
            <a:ext cx="9043988" cy="1470025"/>
          </a:xfrm>
        </p:spPr>
        <p:txBody>
          <a:bodyPr/>
          <a:lstStyle/>
          <a:p>
            <a:pPr eaLnBrk="1" hangingPunct="1"/>
            <a:r>
              <a:rPr lang="zh-TW" altLang="en-US" sz="4000" smtClean="0"/>
              <a:t>揚力型水平軸風車</a:t>
            </a:r>
            <a:r>
              <a:rPr lang="ja-JP" altLang="en-US" sz="4000" smtClean="0"/>
              <a:t>（風力タービン）</a:t>
            </a:r>
            <a:r>
              <a:rPr lang="ja-JP" altLang="en-US" sz="4000" smtClean="0">
                <a:solidFill>
                  <a:schemeClr val="tx1"/>
                </a:solidFill>
              </a:rPr>
              <a:t>の中で</a:t>
            </a:r>
            <a:br>
              <a:rPr lang="ja-JP" altLang="en-US" sz="4000" smtClean="0">
                <a:solidFill>
                  <a:schemeClr val="tx1"/>
                </a:solidFill>
              </a:rPr>
            </a:br>
            <a:r>
              <a:rPr lang="ja-JP" altLang="en-US" sz="4000" smtClean="0">
                <a:solidFill>
                  <a:schemeClr val="tx1"/>
                </a:solidFill>
              </a:rPr>
              <a:t/>
            </a:r>
            <a:br>
              <a:rPr lang="ja-JP" altLang="en-US" sz="4000" smtClean="0">
                <a:solidFill>
                  <a:schemeClr val="tx1"/>
                </a:solidFill>
              </a:rPr>
            </a:br>
            <a:r>
              <a:rPr lang="ja-JP" altLang="en-US" sz="4000" smtClean="0"/>
              <a:t>アップウィンド型・ダウンウィンド型</a:t>
            </a:r>
            <a:br>
              <a:rPr lang="ja-JP" altLang="en-US" sz="4000" smtClean="0"/>
            </a:br>
            <a:r>
              <a:rPr lang="ja-JP" altLang="en-US" sz="4000" smtClean="0"/>
              <a:t/>
            </a:r>
            <a:br>
              <a:rPr lang="ja-JP" altLang="en-US" sz="4000" smtClean="0"/>
            </a:br>
            <a:r>
              <a:rPr lang="ja-JP" altLang="en-US" sz="4000" smtClean="0"/>
              <a:t>がある</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0" y="-17463"/>
            <a:ext cx="9144000" cy="1143001"/>
          </a:xfrm>
        </p:spPr>
        <p:txBody>
          <a:bodyPr/>
          <a:lstStyle/>
          <a:p>
            <a:pPr eaLnBrk="1" hangingPunct="1"/>
            <a:r>
              <a:rPr lang="ja-JP" altLang="en-US" sz="4000" smtClean="0"/>
              <a:t>翼型の半径方向の位置が変化したら、、、</a:t>
            </a:r>
          </a:p>
        </p:txBody>
      </p:sp>
      <p:sp>
        <p:nvSpPr>
          <p:cNvPr id="66563" name="Line 3"/>
          <p:cNvSpPr>
            <a:spLocks noChangeShapeType="1"/>
          </p:cNvSpPr>
          <p:nvPr/>
        </p:nvSpPr>
        <p:spPr bwMode="auto">
          <a:xfrm rot="20100000" flipH="1">
            <a:off x="846138" y="3736975"/>
            <a:ext cx="6769100"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6564" name="Line 4"/>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6565" name="Line 5"/>
          <p:cNvSpPr>
            <a:spLocks noChangeShapeType="1"/>
          </p:cNvSpPr>
          <p:nvPr/>
        </p:nvSpPr>
        <p:spPr bwMode="auto">
          <a:xfrm flipV="1">
            <a:off x="1601788" y="3789363"/>
            <a:ext cx="0" cy="1223962"/>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66566" name="Line 6"/>
          <p:cNvSpPr>
            <a:spLocks noChangeShapeType="1"/>
          </p:cNvSpPr>
          <p:nvPr/>
        </p:nvSpPr>
        <p:spPr bwMode="auto">
          <a:xfrm rot="5400000" flipV="1">
            <a:off x="2855119" y="2547144"/>
            <a:ext cx="0" cy="2484438"/>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grpSp>
        <p:nvGrpSpPr>
          <p:cNvPr id="66567" name="Group 7"/>
          <p:cNvGrpSpPr>
            <a:grpSpLocks/>
          </p:cNvGrpSpPr>
          <p:nvPr/>
        </p:nvGrpSpPr>
        <p:grpSpPr bwMode="auto">
          <a:xfrm>
            <a:off x="4025900" y="3503613"/>
            <a:ext cx="3097213" cy="569912"/>
            <a:chOff x="-2246" y="2614"/>
            <a:chExt cx="1951" cy="359"/>
          </a:xfrm>
        </p:grpSpPr>
        <p:sp>
          <p:nvSpPr>
            <p:cNvPr id="66582" name="Freeform 8"/>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66583" name="Arc 9"/>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66584" name="Arc 10"/>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66585" name="Line 11"/>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6586" name="Arc 12"/>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66568" name="Text Box 13"/>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66569" name="Text Box 14"/>
          <p:cNvSpPr txBox="1">
            <a:spLocks noChangeArrowheads="1"/>
          </p:cNvSpPr>
          <p:nvPr/>
        </p:nvSpPr>
        <p:spPr bwMode="auto">
          <a:xfrm>
            <a:off x="395288" y="4017963"/>
            <a:ext cx="1008062"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66570" name="Text Box 15"/>
          <p:cNvSpPr txBox="1">
            <a:spLocks noChangeArrowheads="1"/>
          </p:cNvSpPr>
          <p:nvPr/>
        </p:nvSpPr>
        <p:spPr bwMode="auto">
          <a:xfrm>
            <a:off x="900113" y="328453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　</a:t>
            </a:r>
          </a:p>
        </p:txBody>
      </p:sp>
      <p:sp>
        <p:nvSpPr>
          <p:cNvPr id="66571" name="Line 16"/>
          <p:cNvSpPr>
            <a:spLocks noChangeShapeType="1"/>
          </p:cNvSpPr>
          <p:nvPr/>
        </p:nvSpPr>
        <p:spPr bwMode="auto">
          <a:xfrm rot="3900000">
            <a:off x="2837657" y="3036093"/>
            <a:ext cx="0" cy="2665413"/>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66572" name="Text Box 17"/>
          <p:cNvSpPr txBox="1">
            <a:spLocks noChangeArrowheads="1"/>
          </p:cNvSpPr>
          <p:nvPr/>
        </p:nvSpPr>
        <p:spPr bwMode="auto">
          <a:xfrm>
            <a:off x="2484438" y="4521200"/>
            <a:ext cx="32400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66573" name="AutoShape 19"/>
          <p:cNvSpPr>
            <a:spLocks noChangeArrowheads="1"/>
          </p:cNvSpPr>
          <p:nvPr/>
        </p:nvSpPr>
        <p:spPr bwMode="auto">
          <a:xfrm>
            <a:off x="5364163" y="4508500"/>
            <a:ext cx="2881312" cy="2303463"/>
          </a:xfrm>
          <a:prstGeom prst="roundRect">
            <a:avLst>
              <a:gd name="adj" fmla="val 16667"/>
            </a:avLst>
          </a:prstGeom>
          <a:solidFill>
            <a:srgbClr val="FFFFFF"/>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66574" name="Group 20"/>
          <p:cNvGrpSpPr>
            <a:grpSpLocks/>
          </p:cNvGrpSpPr>
          <p:nvPr/>
        </p:nvGrpSpPr>
        <p:grpSpPr bwMode="auto">
          <a:xfrm>
            <a:off x="6011863" y="4797425"/>
            <a:ext cx="1617662" cy="1730375"/>
            <a:chOff x="3646" y="1327"/>
            <a:chExt cx="11634" cy="12972"/>
          </a:xfrm>
        </p:grpSpPr>
        <p:sp>
          <p:nvSpPr>
            <p:cNvPr id="172053" name="AutoShape 21"/>
            <p:cNvSpPr>
              <a:spLocks noChangeArrowheads="1"/>
            </p:cNvSpPr>
            <p:nvPr/>
          </p:nvSpPr>
          <p:spPr bwMode="auto">
            <a:xfrm flipV="1">
              <a:off x="8590" y="8277"/>
              <a:ext cx="1747" cy="6022"/>
            </a:xfrm>
            <a:custGeom>
              <a:avLst/>
              <a:gdLst>
                <a:gd name="G0" fmla="+- 7175 0 0"/>
                <a:gd name="G1" fmla="+- 21600 0 7175"/>
                <a:gd name="G2" fmla="*/ 7175 1 2"/>
                <a:gd name="G3" fmla="+- 21600 0 G2"/>
                <a:gd name="G4" fmla="+/ 7175 21600 2"/>
                <a:gd name="G5" fmla="+/ G1 0 2"/>
                <a:gd name="G6" fmla="*/ 21600 21600 7175"/>
                <a:gd name="G7" fmla="*/ G6 1 2"/>
                <a:gd name="G8" fmla="+- 21600 0 G7"/>
                <a:gd name="G9" fmla="*/ 21600 1 2"/>
                <a:gd name="G10" fmla="+- 7175 0 G9"/>
                <a:gd name="G11" fmla="?: G10 G8 0"/>
                <a:gd name="G12" fmla="?: G10 G7 21600"/>
                <a:gd name="T0" fmla="*/ 18012 w 21600"/>
                <a:gd name="T1" fmla="*/ 10800 h 21600"/>
                <a:gd name="T2" fmla="*/ 10800 w 21600"/>
                <a:gd name="T3" fmla="*/ 21600 h 21600"/>
                <a:gd name="T4" fmla="*/ 3588 w 21600"/>
                <a:gd name="T5" fmla="*/ 10800 h 21600"/>
                <a:gd name="T6" fmla="*/ 10800 w 21600"/>
                <a:gd name="T7" fmla="*/ 0 h 21600"/>
                <a:gd name="T8" fmla="*/ 5388 w 21600"/>
                <a:gd name="T9" fmla="*/ 5388 h 21600"/>
                <a:gd name="T10" fmla="*/ 16212 w 21600"/>
                <a:gd name="T11" fmla="*/ 16212 h 21600"/>
              </a:gdLst>
              <a:ahLst/>
              <a:cxnLst>
                <a:cxn ang="0">
                  <a:pos x="T0" y="T1"/>
                </a:cxn>
                <a:cxn ang="0">
                  <a:pos x="T2" y="T3"/>
                </a:cxn>
                <a:cxn ang="0">
                  <a:pos x="T4" y="T5"/>
                </a:cxn>
                <a:cxn ang="0">
                  <a:pos x="T6" y="T7"/>
                </a:cxn>
              </a:cxnLst>
              <a:rect l="T8" t="T9" r="T10" b="T11"/>
              <a:pathLst>
                <a:path w="21600" h="21600">
                  <a:moveTo>
                    <a:pt x="0" y="0"/>
                  </a:moveTo>
                  <a:lnTo>
                    <a:pt x="7175" y="21600"/>
                  </a:lnTo>
                  <a:lnTo>
                    <a:pt x="14425" y="21600"/>
                  </a:lnTo>
                  <a:lnTo>
                    <a:pt x="21600" y="0"/>
                  </a:lnTo>
                  <a:close/>
                </a:path>
              </a:pathLst>
            </a:custGeom>
            <a:gradFill rotWithShape="1">
              <a:gsLst>
                <a:gs pos="0">
                  <a:schemeClr val="bg1">
                    <a:gamma/>
                    <a:shade val="76471"/>
                    <a:invGamma/>
                  </a:schemeClr>
                </a:gs>
                <a:gs pos="50000">
                  <a:schemeClr val="bg1">
                    <a:alpha val="50000"/>
                  </a:schemeClr>
                </a:gs>
                <a:gs pos="100000">
                  <a:schemeClr val="bg1">
                    <a:gamma/>
                    <a:shade val="76471"/>
                    <a:invGamma/>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72054" name="Oval 22"/>
            <p:cNvSpPr>
              <a:spLocks noChangeArrowheads="1"/>
            </p:cNvSpPr>
            <p:nvPr/>
          </p:nvSpPr>
          <p:spPr bwMode="auto">
            <a:xfrm>
              <a:off x="8510" y="6599"/>
              <a:ext cx="1895" cy="1904"/>
            </a:xfrm>
            <a:prstGeom prst="ellipse">
              <a:avLst/>
            </a:prstGeom>
            <a:gradFill rotWithShape="1">
              <a:gsLst>
                <a:gs pos="0">
                  <a:schemeClr val="bg1">
                    <a:alpha val="50000"/>
                  </a:schemeClr>
                </a:gs>
                <a:gs pos="100000">
                  <a:schemeClr val="bg1">
                    <a:gamma/>
                    <a:shade val="85882"/>
                    <a:invGamma/>
                  </a:schemeClr>
                </a:gs>
              </a:gsLst>
              <a:path path="shape">
                <a:fillToRect l="50000" t="50000" r="50000" b="50000"/>
              </a:path>
            </a:gradFill>
            <a:ln w="9525">
              <a:solidFill>
                <a:srgbClr val="808080"/>
              </a:solidFill>
              <a:round/>
              <a:headEnd/>
              <a:tailEnd/>
            </a:ln>
            <a:effectLst/>
          </p:spPr>
          <p:txBody>
            <a:bodyPr wrap="none" anchor="ctr"/>
            <a:lstStyle/>
            <a:p>
              <a:pPr eaLnBrk="1" hangingPunct="1">
                <a:defRPr/>
              </a:pPr>
              <a:endParaRPr lang="ja-JP" altLang="en-US">
                <a:latin typeface="Arial" charset="0"/>
              </a:endParaRPr>
            </a:p>
          </p:txBody>
        </p:sp>
        <p:sp>
          <p:nvSpPr>
            <p:cNvPr id="172055" name="AutoShape 23"/>
            <p:cNvSpPr>
              <a:spLocks noChangeArrowheads="1"/>
            </p:cNvSpPr>
            <p:nvPr/>
          </p:nvSpPr>
          <p:spPr bwMode="auto">
            <a:xfrm flipV="1">
              <a:off x="8555" y="1327"/>
              <a:ext cx="1758" cy="5141"/>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72056" name="AutoShape 24"/>
            <p:cNvSpPr>
              <a:spLocks noChangeArrowheads="1"/>
            </p:cNvSpPr>
            <p:nvPr/>
          </p:nvSpPr>
          <p:spPr bwMode="auto">
            <a:xfrm rot="7200000" flipV="1">
              <a:off x="11836"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72057" name="AutoShape 25"/>
            <p:cNvSpPr>
              <a:spLocks noChangeArrowheads="1"/>
            </p:cNvSpPr>
            <p:nvPr/>
          </p:nvSpPr>
          <p:spPr bwMode="auto">
            <a:xfrm rot="14400000" flipV="1">
              <a:off x="5340"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grpSp>
      <p:sp>
        <p:nvSpPr>
          <p:cNvPr id="66575" name="Line 26"/>
          <p:cNvSpPr>
            <a:spLocks noChangeShapeType="1"/>
          </p:cNvSpPr>
          <p:nvPr/>
        </p:nvSpPr>
        <p:spPr bwMode="auto">
          <a:xfrm>
            <a:off x="6300788" y="5157788"/>
            <a:ext cx="358775" cy="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66576" name="Text Box 27"/>
          <p:cNvSpPr txBox="1">
            <a:spLocks noChangeArrowheads="1"/>
          </p:cNvSpPr>
          <p:nvPr/>
        </p:nvSpPr>
        <p:spPr bwMode="auto">
          <a:xfrm>
            <a:off x="323850" y="1052513"/>
            <a:ext cx="439261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a:t>連続してみてみると、、、</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0" y="-17463"/>
            <a:ext cx="9144000" cy="1143001"/>
          </a:xfrm>
        </p:spPr>
        <p:txBody>
          <a:bodyPr/>
          <a:lstStyle/>
          <a:p>
            <a:pPr eaLnBrk="1" hangingPunct="1"/>
            <a:r>
              <a:rPr lang="ja-JP" altLang="en-US" sz="4000" smtClean="0"/>
              <a:t>翼型の半径方向の位置が変化したら、、、</a:t>
            </a:r>
          </a:p>
        </p:txBody>
      </p:sp>
      <p:sp>
        <p:nvSpPr>
          <p:cNvPr id="68611" name="Line 3"/>
          <p:cNvSpPr>
            <a:spLocks noChangeShapeType="1"/>
          </p:cNvSpPr>
          <p:nvPr/>
        </p:nvSpPr>
        <p:spPr bwMode="auto">
          <a:xfrm rot="19500000" flipH="1">
            <a:off x="846138" y="3679825"/>
            <a:ext cx="6769100"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8612" name="Line 4"/>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8613" name="Line 5"/>
          <p:cNvSpPr>
            <a:spLocks noChangeShapeType="1"/>
          </p:cNvSpPr>
          <p:nvPr/>
        </p:nvSpPr>
        <p:spPr bwMode="auto">
          <a:xfrm flipV="1">
            <a:off x="2339975" y="3789363"/>
            <a:ext cx="0" cy="1223962"/>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68614" name="Line 6"/>
          <p:cNvSpPr>
            <a:spLocks noChangeShapeType="1"/>
          </p:cNvSpPr>
          <p:nvPr/>
        </p:nvSpPr>
        <p:spPr bwMode="auto">
          <a:xfrm rot="5400000" flipV="1">
            <a:off x="3218657" y="2910681"/>
            <a:ext cx="0" cy="1757363"/>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grpSp>
        <p:nvGrpSpPr>
          <p:cNvPr id="68615" name="Group 7"/>
          <p:cNvGrpSpPr>
            <a:grpSpLocks/>
          </p:cNvGrpSpPr>
          <p:nvPr/>
        </p:nvGrpSpPr>
        <p:grpSpPr bwMode="auto">
          <a:xfrm>
            <a:off x="4025900" y="3503613"/>
            <a:ext cx="3097213" cy="569912"/>
            <a:chOff x="-2246" y="2614"/>
            <a:chExt cx="1951" cy="359"/>
          </a:xfrm>
        </p:grpSpPr>
        <p:sp>
          <p:nvSpPr>
            <p:cNvPr id="68630" name="Freeform 8"/>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68631" name="Arc 9"/>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68632" name="Arc 10"/>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68633" name="Line 11"/>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68634" name="Arc 12"/>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68616" name="Text Box 13"/>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68617" name="Text Box 14"/>
          <p:cNvSpPr txBox="1">
            <a:spLocks noChangeArrowheads="1"/>
          </p:cNvSpPr>
          <p:nvPr/>
        </p:nvSpPr>
        <p:spPr bwMode="auto">
          <a:xfrm>
            <a:off x="395288" y="4017963"/>
            <a:ext cx="1008062"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68618" name="Text Box 15"/>
          <p:cNvSpPr txBox="1">
            <a:spLocks noChangeArrowheads="1"/>
          </p:cNvSpPr>
          <p:nvPr/>
        </p:nvSpPr>
        <p:spPr bwMode="auto">
          <a:xfrm>
            <a:off x="900113" y="328453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　</a:t>
            </a:r>
          </a:p>
        </p:txBody>
      </p:sp>
      <p:sp>
        <p:nvSpPr>
          <p:cNvPr id="68619" name="Line 16"/>
          <p:cNvSpPr>
            <a:spLocks noChangeShapeType="1"/>
          </p:cNvSpPr>
          <p:nvPr/>
        </p:nvSpPr>
        <p:spPr bwMode="auto">
          <a:xfrm rot="3300000">
            <a:off x="3187700" y="3352800"/>
            <a:ext cx="0" cy="2089150"/>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68620" name="Text Box 17"/>
          <p:cNvSpPr txBox="1">
            <a:spLocks noChangeArrowheads="1"/>
          </p:cNvSpPr>
          <p:nvPr/>
        </p:nvSpPr>
        <p:spPr bwMode="auto">
          <a:xfrm>
            <a:off x="2916238" y="4521200"/>
            <a:ext cx="32400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68621" name="AutoShape 19"/>
          <p:cNvSpPr>
            <a:spLocks noChangeArrowheads="1"/>
          </p:cNvSpPr>
          <p:nvPr/>
        </p:nvSpPr>
        <p:spPr bwMode="auto">
          <a:xfrm>
            <a:off x="5364163" y="4508500"/>
            <a:ext cx="2881312" cy="2303463"/>
          </a:xfrm>
          <a:prstGeom prst="roundRect">
            <a:avLst>
              <a:gd name="adj" fmla="val 16667"/>
            </a:avLst>
          </a:prstGeom>
          <a:solidFill>
            <a:srgbClr val="FFFFFF"/>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68622" name="Group 20"/>
          <p:cNvGrpSpPr>
            <a:grpSpLocks/>
          </p:cNvGrpSpPr>
          <p:nvPr/>
        </p:nvGrpSpPr>
        <p:grpSpPr bwMode="auto">
          <a:xfrm>
            <a:off x="6011863" y="4797425"/>
            <a:ext cx="1617662" cy="1730375"/>
            <a:chOff x="3646" y="1327"/>
            <a:chExt cx="11634" cy="12972"/>
          </a:xfrm>
        </p:grpSpPr>
        <p:sp>
          <p:nvSpPr>
            <p:cNvPr id="182293" name="AutoShape 21"/>
            <p:cNvSpPr>
              <a:spLocks noChangeArrowheads="1"/>
            </p:cNvSpPr>
            <p:nvPr/>
          </p:nvSpPr>
          <p:spPr bwMode="auto">
            <a:xfrm flipV="1">
              <a:off x="8590" y="8277"/>
              <a:ext cx="1747" cy="6022"/>
            </a:xfrm>
            <a:custGeom>
              <a:avLst/>
              <a:gdLst>
                <a:gd name="G0" fmla="+- 7175 0 0"/>
                <a:gd name="G1" fmla="+- 21600 0 7175"/>
                <a:gd name="G2" fmla="*/ 7175 1 2"/>
                <a:gd name="G3" fmla="+- 21600 0 G2"/>
                <a:gd name="G4" fmla="+/ 7175 21600 2"/>
                <a:gd name="G5" fmla="+/ G1 0 2"/>
                <a:gd name="G6" fmla="*/ 21600 21600 7175"/>
                <a:gd name="G7" fmla="*/ G6 1 2"/>
                <a:gd name="G8" fmla="+- 21600 0 G7"/>
                <a:gd name="G9" fmla="*/ 21600 1 2"/>
                <a:gd name="G10" fmla="+- 7175 0 G9"/>
                <a:gd name="G11" fmla="?: G10 G8 0"/>
                <a:gd name="G12" fmla="?: G10 G7 21600"/>
                <a:gd name="T0" fmla="*/ 18012 w 21600"/>
                <a:gd name="T1" fmla="*/ 10800 h 21600"/>
                <a:gd name="T2" fmla="*/ 10800 w 21600"/>
                <a:gd name="T3" fmla="*/ 21600 h 21600"/>
                <a:gd name="T4" fmla="*/ 3588 w 21600"/>
                <a:gd name="T5" fmla="*/ 10800 h 21600"/>
                <a:gd name="T6" fmla="*/ 10800 w 21600"/>
                <a:gd name="T7" fmla="*/ 0 h 21600"/>
                <a:gd name="T8" fmla="*/ 5388 w 21600"/>
                <a:gd name="T9" fmla="*/ 5388 h 21600"/>
                <a:gd name="T10" fmla="*/ 16212 w 21600"/>
                <a:gd name="T11" fmla="*/ 16212 h 21600"/>
              </a:gdLst>
              <a:ahLst/>
              <a:cxnLst>
                <a:cxn ang="0">
                  <a:pos x="T0" y="T1"/>
                </a:cxn>
                <a:cxn ang="0">
                  <a:pos x="T2" y="T3"/>
                </a:cxn>
                <a:cxn ang="0">
                  <a:pos x="T4" y="T5"/>
                </a:cxn>
                <a:cxn ang="0">
                  <a:pos x="T6" y="T7"/>
                </a:cxn>
              </a:cxnLst>
              <a:rect l="T8" t="T9" r="T10" b="T11"/>
              <a:pathLst>
                <a:path w="21600" h="21600">
                  <a:moveTo>
                    <a:pt x="0" y="0"/>
                  </a:moveTo>
                  <a:lnTo>
                    <a:pt x="7175" y="21600"/>
                  </a:lnTo>
                  <a:lnTo>
                    <a:pt x="14425" y="21600"/>
                  </a:lnTo>
                  <a:lnTo>
                    <a:pt x="21600" y="0"/>
                  </a:lnTo>
                  <a:close/>
                </a:path>
              </a:pathLst>
            </a:custGeom>
            <a:gradFill rotWithShape="1">
              <a:gsLst>
                <a:gs pos="0">
                  <a:schemeClr val="bg1">
                    <a:gamma/>
                    <a:shade val="76471"/>
                    <a:invGamma/>
                  </a:schemeClr>
                </a:gs>
                <a:gs pos="50000">
                  <a:schemeClr val="bg1">
                    <a:alpha val="50000"/>
                  </a:schemeClr>
                </a:gs>
                <a:gs pos="100000">
                  <a:schemeClr val="bg1">
                    <a:gamma/>
                    <a:shade val="76471"/>
                    <a:invGamma/>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82294" name="Oval 22"/>
            <p:cNvSpPr>
              <a:spLocks noChangeArrowheads="1"/>
            </p:cNvSpPr>
            <p:nvPr/>
          </p:nvSpPr>
          <p:spPr bwMode="auto">
            <a:xfrm>
              <a:off x="8510" y="6599"/>
              <a:ext cx="1895" cy="1904"/>
            </a:xfrm>
            <a:prstGeom prst="ellipse">
              <a:avLst/>
            </a:prstGeom>
            <a:gradFill rotWithShape="1">
              <a:gsLst>
                <a:gs pos="0">
                  <a:schemeClr val="bg1">
                    <a:alpha val="50000"/>
                  </a:schemeClr>
                </a:gs>
                <a:gs pos="100000">
                  <a:schemeClr val="bg1">
                    <a:gamma/>
                    <a:shade val="85882"/>
                    <a:invGamma/>
                  </a:schemeClr>
                </a:gs>
              </a:gsLst>
              <a:path path="shape">
                <a:fillToRect l="50000" t="50000" r="50000" b="50000"/>
              </a:path>
            </a:gradFill>
            <a:ln w="9525">
              <a:solidFill>
                <a:srgbClr val="808080"/>
              </a:solidFill>
              <a:round/>
              <a:headEnd/>
              <a:tailEnd/>
            </a:ln>
            <a:effectLst/>
          </p:spPr>
          <p:txBody>
            <a:bodyPr wrap="none" anchor="ctr"/>
            <a:lstStyle/>
            <a:p>
              <a:pPr eaLnBrk="1" hangingPunct="1">
                <a:defRPr/>
              </a:pPr>
              <a:endParaRPr lang="ja-JP" altLang="en-US">
                <a:latin typeface="Arial" charset="0"/>
              </a:endParaRPr>
            </a:p>
          </p:txBody>
        </p:sp>
        <p:sp>
          <p:nvSpPr>
            <p:cNvPr id="182295" name="AutoShape 23"/>
            <p:cNvSpPr>
              <a:spLocks noChangeArrowheads="1"/>
            </p:cNvSpPr>
            <p:nvPr/>
          </p:nvSpPr>
          <p:spPr bwMode="auto">
            <a:xfrm flipV="1">
              <a:off x="8555" y="1327"/>
              <a:ext cx="1758" cy="5141"/>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82296" name="AutoShape 24"/>
            <p:cNvSpPr>
              <a:spLocks noChangeArrowheads="1"/>
            </p:cNvSpPr>
            <p:nvPr/>
          </p:nvSpPr>
          <p:spPr bwMode="auto">
            <a:xfrm rot="7200000" flipV="1">
              <a:off x="11836"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82297" name="AutoShape 25"/>
            <p:cNvSpPr>
              <a:spLocks noChangeArrowheads="1"/>
            </p:cNvSpPr>
            <p:nvPr/>
          </p:nvSpPr>
          <p:spPr bwMode="auto">
            <a:xfrm rot="14400000" flipV="1">
              <a:off x="5340"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grpSp>
      <p:sp>
        <p:nvSpPr>
          <p:cNvPr id="68623" name="Line 26"/>
          <p:cNvSpPr>
            <a:spLocks noChangeShapeType="1"/>
          </p:cNvSpPr>
          <p:nvPr/>
        </p:nvSpPr>
        <p:spPr bwMode="auto">
          <a:xfrm>
            <a:off x="6300788" y="5267325"/>
            <a:ext cx="358775" cy="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68624" name="Text Box 27"/>
          <p:cNvSpPr txBox="1">
            <a:spLocks noChangeArrowheads="1"/>
          </p:cNvSpPr>
          <p:nvPr/>
        </p:nvSpPr>
        <p:spPr bwMode="auto">
          <a:xfrm>
            <a:off x="323850" y="1052513"/>
            <a:ext cx="439261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a:t>連続してみてみると、、、</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0" y="-17463"/>
            <a:ext cx="9144000" cy="1143001"/>
          </a:xfrm>
        </p:spPr>
        <p:txBody>
          <a:bodyPr/>
          <a:lstStyle/>
          <a:p>
            <a:pPr eaLnBrk="1" hangingPunct="1"/>
            <a:r>
              <a:rPr lang="ja-JP" altLang="en-US" sz="4000" smtClean="0"/>
              <a:t>翼型の半径方向の位置が変化したら、、、</a:t>
            </a:r>
          </a:p>
        </p:txBody>
      </p:sp>
      <p:sp>
        <p:nvSpPr>
          <p:cNvPr id="70659" name="Line 3"/>
          <p:cNvSpPr>
            <a:spLocks noChangeShapeType="1"/>
          </p:cNvSpPr>
          <p:nvPr/>
        </p:nvSpPr>
        <p:spPr bwMode="auto">
          <a:xfrm rot="18600000" flipH="1">
            <a:off x="587375" y="3822700"/>
            <a:ext cx="6769100"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0660" name="Line 4"/>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grpSp>
        <p:nvGrpSpPr>
          <p:cNvPr id="70661" name="Group 7"/>
          <p:cNvGrpSpPr>
            <a:grpSpLocks/>
          </p:cNvGrpSpPr>
          <p:nvPr/>
        </p:nvGrpSpPr>
        <p:grpSpPr bwMode="auto">
          <a:xfrm>
            <a:off x="4025900" y="3503613"/>
            <a:ext cx="3097213" cy="569912"/>
            <a:chOff x="-2246" y="2614"/>
            <a:chExt cx="1951" cy="359"/>
          </a:xfrm>
        </p:grpSpPr>
        <p:sp>
          <p:nvSpPr>
            <p:cNvPr id="70678" name="Freeform 8"/>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70679" name="Arc 9"/>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70680" name="Arc 10"/>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70681" name="Line 11"/>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0682" name="Arc 12"/>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70662" name="Text Box 13"/>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70663" name="Text Box 14"/>
          <p:cNvSpPr txBox="1">
            <a:spLocks noChangeArrowheads="1"/>
          </p:cNvSpPr>
          <p:nvPr/>
        </p:nvSpPr>
        <p:spPr bwMode="auto">
          <a:xfrm>
            <a:off x="395288" y="4017963"/>
            <a:ext cx="1008062"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70664" name="Text Box 15"/>
          <p:cNvSpPr txBox="1">
            <a:spLocks noChangeArrowheads="1"/>
          </p:cNvSpPr>
          <p:nvPr/>
        </p:nvSpPr>
        <p:spPr bwMode="auto">
          <a:xfrm>
            <a:off x="900113" y="327818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　</a:t>
            </a:r>
          </a:p>
        </p:txBody>
      </p:sp>
      <p:sp>
        <p:nvSpPr>
          <p:cNvPr id="70665" name="Text Box 17"/>
          <p:cNvSpPr txBox="1">
            <a:spLocks noChangeArrowheads="1"/>
          </p:cNvSpPr>
          <p:nvPr/>
        </p:nvSpPr>
        <p:spPr bwMode="auto">
          <a:xfrm>
            <a:off x="3419475" y="4594225"/>
            <a:ext cx="3240088"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70666" name="Line 18"/>
          <p:cNvSpPr>
            <a:spLocks noChangeShapeType="1"/>
          </p:cNvSpPr>
          <p:nvPr/>
        </p:nvSpPr>
        <p:spPr bwMode="auto">
          <a:xfrm flipV="1">
            <a:off x="2916238" y="3789363"/>
            <a:ext cx="0" cy="1223962"/>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70667" name="Line 19"/>
          <p:cNvSpPr>
            <a:spLocks noChangeShapeType="1"/>
          </p:cNvSpPr>
          <p:nvPr/>
        </p:nvSpPr>
        <p:spPr bwMode="auto">
          <a:xfrm rot="5400000" flipV="1">
            <a:off x="3509169" y="3196432"/>
            <a:ext cx="0" cy="1185862"/>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70668" name="Line 20"/>
          <p:cNvSpPr>
            <a:spLocks noChangeShapeType="1"/>
          </p:cNvSpPr>
          <p:nvPr/>
        </p:nvSpPr>
        <p:spPr bwMode="auto">
          <a:xfrm rot="2400000">
            <a:off x="3460750" y="3624263"/>
            <a:ext cx="0" cy="1585912"/>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70669" name="AutoShape 22"/>
          <p:cNvSpPr>
            <a:spLocks noChangeArrowheads="1"/>
          </p:cNvSpPr>
          <p:nvPr/>
        </p:nvSpPr>
        <p:spPr bwMode="auto">
          <a:xfrm>
            <a:off x="5364163" y="4508500"/>
            <a:ext cx="2881312" cy="2303463"/>
          </a:xfrm>
          <a:prstGeom prst="roundRect">
            <a:avLst>
              <a:gd name="adj" fmla="val 16667"/>
            </a:avLst>
          </a:prstGeom>
          <a:solidFill>
            <a:srgbClr val="FFFFFF"/>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70670" name="Group 23"/>
          <p:cNvGrpSpPr>
            <a:grpSpLocks/>
          </p:cNvGrpSpPr>
          <p:nvPr/>
        </p:nvGrpSpPr>
        <p:grpSpPr bwMode="auto">
          <a:xfrm>
            <a:off x="6011863" y="4797425"/>
            <a:ext cx="1617662" cy="1730375"/>
            <a:chOff x="3646" y="1327"/>
            <a:chExt cx="11634" cy="12972"/>
          </a:xfrm>
        </p:grpSpPr>
        <p:sp>
          <p:nvSpPr>
            <p:cNvPr id="176152" name="AutoShape 24"/>
            <p:cNvSpPr>
              <a:spLocks noChangeArrowheads="1"/>
            </p:cNvSpPr>
            <p:nvPr/>
          </p:nvSpPr>
          <p:spPr bwMode="auto">
            <a:xfrm flipV="1">
              <a:off x="8590" y="8277"/>
              <a:ext cx="1747" cy="6022"/>
            </a:xfrm>
            <a:custGeom>
              <a:avLst/>
              <a:gdLst>
                <a:gd name="G0" fmla="+- 7175 0 0"/>
                <a:gd name="G1" fmla="+- 21600 0 7175"/>
                <a:gd name="G2" fmla="*/ 7175 1 2"/>
                <a:gd name="G3" fmla="+- 21600 0 G2"/>
                <a:gd name="G4" fmla="+/ 7175 21600 2"/>
                <a:gd name="G5" fmla="+/ G1 0 2"/>
                <a:gd name="G6" fmla="*/ 21600 21600 7175"/>
                <a:gd name="G7" fmla="*/ G6 1 2"/>
                <a:gd name="G8" fmla="+- 21600 0 G7"/>
                <a:gd name="G9" fmla="*/ 21600 1 2"/>
                <a:gd name="G10" fmla="+- 7175 0 G9"/>
                <a:gd name="G11" fmla="?: G10 G8 0"/>
                <a:gd name="G12" fmla="?: G10 G7 21600"/>
                <a:gd name="T0" fmla="*/ 18012 w 21600"/>
                <a:gd name="T1" fmla="*/ 10800 h 21600"/>
                <a:gd name="T2" fmla="*/ 10800 w 21600"/>
                <a:gd name="T3" fmla="*/ 21600 h 21600"/>
                <a:gd name="T4" fmla="*/ 3588 w 21600"/>
                <a:gd name="T5" fmla="*/ 10800 h 21600"/>
                <a:gd name="T6" fmla="*/ 10800 w 21600"/>
                <a:gd name="T7" fmla="*/ 0 h 21600"/>
                <a:gd name="T8" fmla="*/ 5388 w 21600"/>
                <a:gd name="T9" fmla="*/ 5388 h 21600"/>
                <a:gd name="T10" fmla="*/ 16212 w 21600"/>
                <a:gd name="T11" fmla="*/ 16212 h 21600"/>
              </a:gdLst>
              <a:ahLst/>
              <a:cxnLst>
                <a:cxn ang="0">
                  <a:pos x="T0" y="T1"/>
                </a:cxn>
                <a:cxn ang="0">
                  <a:pos x="T2" y="T3"/>
                </a:cxn>
                <a:cxn ang="0">
                  <a:pos x="T4" y="T5"/>
                </a:cxn>
                <a:cxn ang="0">
                  <a:pos x="T6" y="T7"/>
                </a:cxn>
              </a:cxnLst>
              <a:rect l="T8" t="T9" r="T10" b="T11"/>
              <a:pathLst>
                <a:path w="21600" h="21600">
                  <a:moveTo>
                    <a:pt x="0" y="0"/>
                  </a:moveTo>
                  <a:lnTo>
                    <a:pt x="7175" y="21600"/>
                  </a:lnTo>
                  <a:lnTo>
                    <a:pt x="14425" y="21600"/>
                  </a:lnTo>
                  <a:lnTo>
                    <a:pt x="21600" y="0"/>
                  </a:lnTo>
                  <a:close/>
                </a:path>
              </a:pathLst>
            </a:custGeom>
            <a:gradFill rotWithShape="1">
              <a:gsLst>
                <a:gs pos="0">
                  <a:schemeClr val="bg1">
                    <a:gamma/>
                    <a:shade val="76471"/>
                    <a:invGamma/>
                  </a:schemeClr>
                </a:gs>
                <a:gs pos="50000">
                  <a:schemeClr val="bg1">
                    <a:alpha val="50000"/>
                  </a:schemeClr>
                </a:gs>
                <a:gs pos="100000">
                  <a:schemeClr val="bg1">
                    <a:gamma/>
                    <a:shade val="76471"/>
                    <a:invGamma/>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76153" name="Oval 25"/>
            <p:cNvSpPr>
              <a:spLocks noChangeArrowheads="1"/>
            </p:cNvSpPr>
            <p:nvPr/>
          </p:nvSpPr>
          <p:spPr bwMode="auto">
            <a:xfrm>
              <a:off x="8510" y="6599"/>
              <a:ext cx="1895" cy="1904"/>
            </a:xfrm>
            <a:prstGeom prst="ellipse">
              <a:avLst/>
            </a:prstGeom>
            <a:gradFill rotWithShape="1">
              <a:gsLst>
                <a:gs pos="0">
                  <a:schemeClr val="bg1">
                    <a:alpha val="50000"/>
                  </a:schemeClr>
                </a:gs>
                <a:gs pos="100000">
                  <a:schemeClr val="bg1">
                    <a:gamma/>
                    <a:shade val="85882"/>
                    <a:invGamma/>
                  </a:schemeClr>
                </a:gs>
              </a:gsLst>
              <a:path path="shape">
                <a:fillToRect l="50000" t="50000" r="50000" b="50000"/>
              </a:path>
            </a:gradFill>
            <a:ln w="9525">
              <a:solidFill>
                <a:srgbClr val="808080"/>
              </a:solidFill>
              <a:round/>
              <a:headEnd/>
              <a:tailEnd/>
            </a:ln>
            <a:effectLst/>
          </p:spPr>
          <p:txBody>
            <a:bodyPr wrap="none" anchor="ctr"/>
            <a:lstStyle/>
            <a:p>
              <a:pPr eaLnBrk="1" hangingPunct="1">
                <a:defRPr/>
              </a:pPr>
              <a:endParaRPr lang="ja-JP" altLang="en-US">
                <a:latin typeface="Arial" charset="0"/>
              </a:endParaRPr>
            </a:p>
          </p:txBody>
        </p:sp>
        <p:sp>
          <p:nvSpPr>
            <p:cNvPr id="176154" name="AutoShape 26"/>
            <p:cNvSpPr>
              <a:spLocks noChangeArrowheads="1"/>
            </p:cNvSpPr>
            <p:nvPr/>
          </p:nvSpPr>
          <p:spPr bwMode="auto">
            <a:xfrm flipV="1">
              <a:off x="8555" y="1327"/>
              <a:ext cx="1758" cy="5141"/>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76155" name="AutoShape 27"/>
            <p:cNvSpPr>
              <a:spLocks noChangeArrowheads="1"/>
            </p:cNvSpPr>
            <p:nvPr/>
          </p:nvSpPr>
          <p:spPr bwMode="auto">
            <a:xfrm rot="7200000" flipV="1">
              <a:off x="11836"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76156" name="AutoShape 28"/>
            <p:cNvSpPr>
              <a:spLocks noChangeArrowheads="1"/>
            </p:cNvSpPr>
            <p:nvPr/>
          </p:nvSpPr>
          <p:spPr bwMode="auto">
            <a:xfrm rot="14400000" flipV="1">
              <a:off x="5340"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grpSp>
      <p:sp>
        <p:nvSpPr>
          <p:cNvPr id="70671" name="Line 29"/>
          <p:cNvSpPr>
            <a:spLocks noChangeShapeType="1"/>
          </p:cNvSpPr>
          <p:nvPr/>
        </p:nvSpPr>
        <p:spPr bwMode="auto">
          <a:xfrm>
            <a:off x="6300788" y="5445125"/>
            <a:ext cx="358775" cy="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70672" name="Text Box 30"/>
          <p:cNvSpPr txBox="1">
            <a:spLocks noChangeArrowheads="1"/>
          </p:cNvSpPr>
          <p:nvPr/>
        </p:nvSpPr>
        <p:spPr bwMode="auto">
          <a:xfrm>
            <a:off x="323850" y="1052513"/>
            <a:ext cx="439261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a:t>連続してみてみると、、、</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0" y="-17463"/>
            <a:ext cx="9144000" cy="1143001"/>
          </a:xfrm>
        </p:spPr>
        <p:txBody>
          <a:bodyPr/>
          <a:lstStyle/>
          <a:p>
            <a:pPr eaLnBrk="1" hangingPunct="1"/>
            <a:r>
              <a:rPr lang="ja-JP" altLang="en-US" sz="4000" smtClean="0"/>
              <a:t>翼型の半径方向の位置が変化したら、、、</a:t>
            </a:r>
          </a:p>
        </p:txBody>
      </p:sp>
      <p:sp>
        <p:nvSpPr>
          <p:cNvPr id="72707" name="Line 3"/>
          <p:cNvSpPr>
            <a:spLocks noChangeShapeType="1"/>
          </p:cNvSpPr>
          <p:nvPr/>
        </p:nvSpPr>
        <p:spPr bwMode="auto">
          <a:xfrm rot="18000000" flipH="1">
            <a:off x="615950" y="3822700"/>
            <a:ext cx="6769100"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708" name="Line 4"/>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grpSp>
        <p:nvGrpSpPr>
          <p:cNvPr id="72709" name="Group 5"/>
          <p:cNvGrpSpPr>
            <a:grpSpLocks/>
          </p:cNvGrpSpPr>
          <p:nvPr/>
        </p:nvGrpSpPr>
        <p:grpSpPr bwMode="auto">
          <a:xfrm>
            <a:off x="4025900" y="3503613"/>
            <a:ext cx="3097213" cy="569912"/>
            <a:chOff x="-2246" y="2614"/>
            <a:chExt cx="1951" cy="359"/>
          </a:xfrm>
        </p:grpSpPr>
        <p:sp>
          <p:nvSpPr>
            <p:cNvPr id="72726" name="Freeform 6"/>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72727" name="Arc 7"/>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72728" name="Arc 8"/>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72729" name="Line 9"/>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2730" name="Arc 10"/>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72710" name="Text Box 11"/>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72711" name="Text Box 12"/>
          <p:cNvSpPr txBox="1">
            <a:spLocks noChangeArrowheads="1"/>
          </p:cNvSpPr>
          <p:nvPr/>
        </p:nvSpPr>
        <p:spPr bwMode="auto">
          <a:xfrm>
            <a:off x="395288" y="4017963"/>
            <a:ext cx="1008062"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72712" name="Text Box 13"/>
          <p:cNvSpPr txBox="1">
            <a:spLocks noChangeArrowheads="1"/>
          </p:cNvSpPr>
          <p:nvPr/>
        </p:nvSpPr>
        <p:spPr bwMode="auto">
          <a:xfrm>
            <a:off x="900113" y="327818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　</a:t>
            </a:r>
          </a:p>
        </p:txBody>
      </p:sp>
      <p:sp>
        <p:nvSpPr>
          <p:cNvPr id="72713" name="Text Box 14"/>
          <p:cNvSpPr txBox="1">
            <a:spLocks noChangeArrowheads="1"/>
          </p:cNvSpPr>
          <p:nvPr/>
        </p:nvSpPr>
        <p:spPr bwMode="auto">
          <a:xfrm>
            <a:off x="3419475" y="4594225"/>
            <a:ext cx="3240088"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72714" name="Line 15"/>
          <p:cNvSpPr>
            <a:spLocks noChangeShapeType="1"/>
          </p:cNvSpPr>
          <p:nvPr/>
        </p:nvSpPr>
        <p:spPr bwMode="auto">
          <a:xfrm flipV="1">
            <a:off x="3348038" y="3789363"/>
            <a:ext cx="0" cy="1223962"/>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72715" name="Line 16"/>
          <p:cNvSpPr>
            <a:spLocks noChangeShapeType="1"/>
          </p:cNvSpPr>
          <p:nvPr/>
        </p:nvSpPr>
        <p:spPr bwMode="auto">
          <a:xfrm rot="5400000" flipV="1">
            <a:off x="3725069" y="3412332"/>
            <a:ext cx="0" cy="754062"/>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72716" name="Line 17"/>
          <p:cNvSpPr>
            <a:spLocks noChangeShapeType="1"/>
          </p:cNvSpPr>
          <p:nvPr/>
        </p:nvSpPr>
        <p:spPr bwMode="auto">
          <a:xfrm rot="1800000">
            <a:off x="3668713" y="3684588"/>
            <a:ext cx="0" cy="1411287"/>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72717" name="AutoShape 19"/>
          <p:cNvSpPr>
            <a:spLocks noChangeArrowheads="1"/>
          </p:cNvSpPr>
          <p:nvPr/>
        </p:nvSpPr>
        <p:spPr bwMode="auto">
          <a:xfrm>
            <a:off x="5364163" y="4508500"/>
            <a:ext cx="2881312" cy="2303463"/>
          </a:xfrm>
          <a:prstGeom prst="roundRect">
            <a:avLst>
              <a:gd name="adj" fmla="val 16667"/>
            </a:avLst>
          </a:prstGeom>
          <a:solidFill>
            <a:srgbClr val="FFFFFF"/>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72718" name="Group 20"/>
          <p:cNvGrpSpPr>
            <a:grpSpLocks/>
          </p:cNvGrpSpPr>
          <p:nvPr/>
        </p:nvGrpSpPr>
        <p:grpSpPr bwMode="auto">
          <a:xfrm>
            <a:off x="6011863" y="4797425"/>
            <a:ext cx="1617662" cy="1730375"/>
            <a:chOff x="3646" y="1327"/>
            <a:chExt cx="11634" cy="12972"/>
          </a:xfrm>
        </p:grpSpPr>
        <p:sp>
          <p:nvSpPr>
            <p:cNvPr id="184341" name="AutoShape 21"/>
            <p:cNvSpPr>
              <a:spLocks noChangeArrowheads="1"/>
            </p:cNvSpPr>
            <p:nvPr/>
          </p:nvSpPr>
          <p:spPr bwMode="auto">
            <a:xfrm flipV="1">
              <a:off x="8590" y="8277"/>
              <a:ext cx="1747" cy="6022"/>
            </a:xfrm>
            <a:custGeom>
              <a:avLst/>
              <a:gdLst>
                <a:gd name="G0" fmla="+- 7175 0 0"/>
                <a:gd name="G1" fmla="+- 21600 0 7175"/>
                <a:gd name="G2" fmla="*/ 7175 1 2"/>
                <a:gd name="G3" fmla="+- 21600 0 G2"/>
                <a:gd name="G4" fmla="+/ 7175 21600 2"/>
                <a:gd name="G5" fmla="+/ G1 0 2"/>
                <a:gd name="G6" fmla="*/ 21600 21600 7175"/>
                <a:gd name="G7" fmla="*/ G6 1 2"/>
                <a:gd name="G8" fmla="+- 21600 0 G7"/>
                <a:gd name="G9" fmla="*/ 21600 1 2"/>
                <a:gd name="G10" fmla="+- 7175 0 G9"/>
                <a:gd name="G11" fmla="?: G10 G8 0"/>
                <a:gd name="G12" fmla="?: G10 G7 21600"/>
                <a:gd name="T0" fmla="*/ 18012 w 21600"/>
                <a:gd name="T1" fmla="*/ 10800 h 21600"/>
                <a:gd name="T2" fmla="*/ 10800 w 21600"/>
                <a:gd name="T3" fmla="*/ 21600 h 21600"/>
                <a:gd name="T4" fmla="*/ 3588 w 21600"/>
                <a:gd name="T5" fmla="*/ 10800 h 21600"/>
                <a:gd name="T6" fmla="*/ 10800 w 21600"/>
                <a:gd name="T7" fmla="*/ 0 h 21600"/>
                <a:gd name="T8" fmla="*/ 5388 w 21600"/>
                <a:gd name="T9" fmla="*/ 5388 h 21600"/>
                <a:gd name="T10" fmla="*/ 16212 w 21600"/>
                <a:gd name="T11" fmla="*/ 16212 h 21600"/>
              </a:gdLst>
              <a:ahLst/>
              <a:cxnLst>
                <a:cxn ang="0">
                  <a:pos x="T0" y="T1"/>
                </a:cxn>
                <a:cxn ang="0">
                  <a:pos x="T2" y="T3"/>
                </a:cxn>
                <a:cxn ang="0">
                  <a:pos x="T4" y="T5"/>
                </a:cxn>
                <a:cxn ang="0">
                  <a:pos x="T6" y="T7"/>
                </a:cxn>
              </a:cxnLst>
              <a:rect l="T8" t="T9" r="T10" b="T11"/>
              <a:pathLst>
                <a:path w="21600" h="21600">
                  <a:moveTo>
                    <a:pt x="0" y="0"/>
                  </a:moveTo>
                  <a:lnTo>
                    <a:pt x="7175" y="21600"/>
                  </a:lnTo>
                  <a:lnTo>
                    <a:pt x="14425" y="21600"/>
                  </a:lnTo>
                  <a:lnTo>
                    <a:pt x="21600" y="0"/>
                  </a:lnTo>
                  <a:close/>
                </a:path>
              </a:pathLst>
            </a:custGeom>
            <a:gradFill rotWithShape="1">
              <a:gsLst>
                <a:gs pos="0">
                  <a:schemeClr val="bg1">
                    <a:gamma/>
                    <a:shade val="76471"/>
                    <a:invGamma/>
                  </a:schemeClr>
                </a:gs>
                <a:gs pos="50000">
                  <a:schemeClr val="bg1">
                    <a:alpha val="50000"/>
                  </a:schemeClr>
                </a:gs>
                <a:gs pos="100000">
                  <a:schemeClr val="bg1">
                    <a:gamma/>
                    <a:shade val="76471"/>
                    <a:invGamma/>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84342" name="Oval 22"/>
            <p:cNvSpPr>
              <a:spLocks noChangeArrowheads="1"/>
            </p:cNvSpPr>
            <p:nvPr/>
          </p:nvSpPr>
          <p:spPr bwMode="auto">
            <a:xfrm>
              <a:off x="8510" y="6599"/>
              <a:ext cx="1895" cy="1904"/>
            </a:xfrm>
            <a:prstGeom prst="ellipse">
              <a:avLst/>
            </a:prstGeom>
            <a:gradFill rotWithShape="1">
              <a:gsLst>
                <a:gs pos="0">
                  <a:schemeClr val="bg1">
                    <a:alpha val="50000"/>
                  </a:schemeClr>
                </a:gs>
                <a:gs pos="100000">
                  <a:schemeClr val="bg1">
                    <a:gamma/>
                    <a:shade val="85882"/>
                    <a:invGamma/>
                  </a:schemeClr>
                </a:gs>
              </a:gsLst>
              <a:path path="shape">
                <a:fillToRect l="50000" t="50000" r="50000" b="50000"/>
              </a:path>
            </a:gradFill>
            <a:ln w="9525">
              <a:solidFill>
                <a:srgbClr val="808080"/>
              </a:solidFill>
              <a:round/>
              <a:headEnd/>
              <a:tailEnd/>
            </a:ln>
            <a:effectLst/>
          </p:spPr>
          <p:txBody>
            <a:bodyPr wrap="none" anchor="ctr"/>
            <a:lstStyle/>
            <a:p>
              <a:pPr eaLnBrk="1" hangingPunct="1">
                <a:defRPr/>
              </a:pPr>
              <a:endParaRPr lang="ja-JP" altLang="en-US">
                <a:latin typeface="Arial" charset="0"/>
              </a:endParaRPr>
            </a:p>
          </p:txBody>
        </p:sp>
        <p:sp>
          <p:nvSpPr>
            <p:cNvPr id="184343" name="AutoShape 23"/>
            <p:cNvSpPr>
              <a:spLocks noChangeArrowheads="1"/>
            </p:cNvSpPr>
            <p:nvPr/>
          </p:nvSpPr>
          <p:spPr bwMode="auto">
            <a:xfrm flipV="1">
              <a:off x="8555" y="1327"/>
              <a:ext cx="1758" cy="5141"/>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84344" name="AutoShape 24"/>
            <p:cNvSpPr>
              <a:spLocks noChangeArrowheads="1"/>
            </p:cNvSpPr>
            <p:nvPr/>
          </p:nvSpPr>
          <p:spPr bwMode="auto">
            <a:xfrm rot="7200000" flipV="1">
              <a:off x="11836"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84345" name="AutoShape 25"/>
            <p:cNvSpPr>
              <a:spLocks noChangeArrowheads="1"/>
            </p:cNvSpPr>
            <p:nvPr/>
          </p:nvSpPr>
          <p:spPr bwMode="auto">
            <a:xfrm rot="14400000" flipV="1">
              <a:off x="5340"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grpSp>
      <p:sp>
        <p:nvSpPr>
          <p:cNvPr id="72719" name="Line 26"/>
          <p:cNvSpPr>
            <a:spLocks noChangeShapeType="1"/>
          </p:cNvSpPr>
          <p:nvPr/>
        </p:nvSpPr>
        <p:spPr bwMode="auto">
          <a:xfrm>
            <a:off x="6300788" y="5530850"/>
            <a:ext cx="358775" cy="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72720" name="Text Box 27"/>
          <p:cNvSpPr txBox="1">
            <a:spLocks noChangeArrowheads="1"/>
          </p:cNvSpPr>
          <p:nvPr/>
        </p:nvSpPr>
        <p:spPr bwMode="auto">
          <a:xfrm>
            <a:off x="323850" y="1052513"/>
            <a:ext cx="439261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a:t>連続してみてみると、、、</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0" y="-17463"/>
            <a:ext cx="9144000" cy="1143001"/>
          </a:xfrm>
        </p:spPr>
        <p:txBody>
          <a:bodyPr/>
          <a:lstStyle/>
          <a:p>
            <a:pPr eaLnBrk="1" hangingPunct="1"/>
            <a:r>
              <a:rPr lang="ja-JP" altLang="en-US" sz="4000" smtClean="0"/>
              <a:t>翼型の半径方向の位置が変化したら、、、</a:t>
            </a:r>
          </a:p>
        </p:txBody>
      </p:sp>
      <p:sp>
        <p:nvSpPr>
          <p:cNvPr id="74755" name="Line 3"/>
          <p:cNvSpPr>
            <a:spLocks noChangeShapeType="1"/>
          </p:cNvSpPr>
          <p:nvPr/>
        </p:nvSpPr>
        <p:spPr bwMode="auto">
          <a:xfrm rot="20100000" flipH="1">
            <a:off x="846138" y="3822700"/>
            <a:ext cx="6769100"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4756" name="Line 4"/>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4757" name="Line 5"/>
          <p:cNvSpPr>
            <a:spLocks noChangeShapeType="1"/>
          </p:cNvSpPr>
          <p:nvPr/>
        </p:nvSpPr>
        <p:spPr bwMode="auto">
          <a:xfrm flipV="1">
            <a:off x="323850" y="3789363"/>
            <a:ext cx="0" cy="1223962"/>
          </a:xfrm>
          <a:prstGeom prst="line">
            <a:avLst/>
          </a:prstGeom>
          <a:noFill/>
          <a:ln w="76200">
            <a:solidFill>
              <a:srgbClr val="C0C0C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grpSp>
        <p:nvGrpSpPr>
          <p:cNvPr id="74758" name="Group 7"/>
          <p:cNvGrpSpPr>
            <a:grpSpLocks/>
          </p:cNvGrpSpPr>
          <p:nvPr/>
        </p:nvGrpSpPr>
        <p:grpSpPr bwMode="auto">
          <a:xfrm>
            <a:off x="4025900" y="3503613"/>
            <a:ext cx="3097213" cy="569912"/>
            <a:chOff x="-2246" y="2614"/>
            <a:chExt cx="1951" cy="359"/>
          </a:xfrm>
        </p:grpSpPr>
        <p:sp>
          <p:nvSpPr>
            <p:cNvPr id="74779" name="Freeform 8"/>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74780" name="Arc 9"/>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74781" name="Arc 10"/>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74782" name="Line 11"/>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4783" name="Arc 12"/>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74759" name="Text Box 13"/>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74760" name="Text Box 14"/>
          <p:cNvSpPr txBox="1">
            <a:spLocks noChangeArrowheads="1"/>
          </p:cNvSpPr>
          <p:nvPr/>
        </p:nvSpPr>
        <p:spPr bwMode="auto">
          <a:xfrm>
            <a:off x="395288" y="3860800"/>
            <a:ext cx="1008062"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74761" name="Text Box 17"/>
          <p:cNvSpPr txBox="1">
            <a:spLocks noChangeArrowheads="1"/>
          </p:cNvSpPr>
          <p:nvPr/>
        </p:nvSpPr>
        <p:spPr bwMode="auto">
          <a:xfrm>
            <a:off x="3492500" y="4292600"/>
            <a:ext cx="3240088"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chemeClr val="hlink"/>
                </a:solidFill>
              </a:rPr>
              <a:t>ブレード根元の</a:t>
            </a:r>
            <a:endParaRPr lang="ja-JP" altLang="en-US" sz="1800">
              <a:solidFill>
                <a:schemeClr val="hlink"/>
              </a:solidFill>
            </a:endParaRPr>
          </a:p>
          <a:p>
            <a:pPr eaLnBrk="1" hangingPunct="1">
              <a:spcBef>
                <a:spcPct val="50000"/>
              </a:spcBef>
              <a:buFontTx/>
              <a:buNone/>
            </a:pPr>
            <a:r>
              <a:rPr lang="ja-JP" altLang="ja-JP" sz="1800">
                <a:solidFill>
                  <a:schemeClr val="hlink"/>
                </a:solidFill>
              </a:rPr>
              <a:t>合成ベクトル速度</a:t>
            </a:r>
            <a:endParaRPr lang="ja-JP" altLang="en-US" sz="1800">
              <a:solidFill>
                <a:schemeClr val="hlink"/>
              </a:solidFill>
            </a:endParaRPr>
          </a:p>
          <a:p>
            <a:pPr eaLnBrk="1" hangingPunct="1">
              <a:spcBef>
                <a:spcPct val="50000"/>
              </a:spcBef>
              <a:buFontTx/>
              <a:buNone/>
            </a:pPr>
            <a:r>
              <a:rPr lang="ja-JP" altLang="en-US" sz="1800">
                <a:solidFill>
                  <a:schemeClr val="hlink"/>
                </a:solidFill>
              </a:rPr>
              <a:t>　</a:t>
            </a:r>
            <a:r>
              <a:rPr lang="en-US" altLang="ja-JP" sz="1800">
                <a:solidFill>
                  <a:schemeClr val="hlink"/>
                </a:solidFill>
              </a:rPr>
              <a:t>V[m/s]</a:t>
            </a:r>
          </a:p>
        </p:txBody>
      </p:sp>
      <p:sp>
        <p:nvSpPr>
          <p:cNvPr id="74762" name="Text Box 21"/>
          <p:cNvSpPr txBox="1">
            <a:spLocks noChangeArrowheads="1"/>
          </p:cNvSpPr>
          <p:nvPr/>
        </p:nvSpPr>
        <p:spPr bwMode="auto">
          <a:xfrm>
            <a:off x="323850" y="1052513"/>
            <a:ext cx="7488238"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a:t>ブレードの位置によって</a:t>
            </a:r>
          </a:p>
          <a:p>
            <a:pPr eaLnBrk="1" hangingPunct="1">
              <a:spcBef>
                <a:spcPct val="50000"/>
              </a:spcBef>
              <a:buFontTx/>
              <a:buNone/>
            </a:pPr>
            <a:r>
              <a:rPr lang="ja-JP" altLang="en-US">
                <a:solidFill>
                  <a:srgbClr val="FF0000"/>
                </a:solidFill>
              </a:rPr>
              <a:t>最適な迎角</a:t>
            </a:r>
            <a:r>
              <a:rPr lang="en-US" altLang="ja-JP">
                <a:solidFill>
                  <a:srgbClr val="FF0000"/>
                </a:solidFill>
              </a:rPr>
              <a:t>(α)</a:t>
            </a:r>
            <a:r>
              <a:rPr lang="ja-JP" altLang="en-US">
                <a:solidFill>
                  <a:srgbClr val="FF0000"/>
                </a:solidFill>
              </a:rPr>
              <a:t>ではなくなっている！！</a:t>
            </a:r>
          </a:p>
        </p:txBody>
      </p:sp>
      <p:sp>
        <p:nvSpPr>
          <p:cNvPr id="74763" name="Text Box 22"/>
          <p:cNvSpPr txBox="1">
            <a:spLocks noChangeArrowheads="1"/>
          </p:cNvSpPr>
          <p:nvPr/>
        </p:nvSpPr>
        <p:spPr bwMode="auto">
          <a:xfrm>
            <a:off x="1692275" y="5084763"/>
            <a:ext cx="3240088" cy="119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ブレード中央の</a:t>
            </a:r>
            <a:endParaRPr lang="ja-JP" altLang="en-US" sz="1800">
              <a:solidFill>
                <a:srgbClr val="FF0000"/>
              </a:solidFill>
            </a:endParaRPr>
          </a:p>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74764" name="Line 23"/>
          <p:cNvSpPr>
            <a:spLocks noChangeShapeType="1"/>
          </p:cNvSpPr>
          <p:nvPr/>
        </p:nvSpPr>
        <p:spPr bwMode="auto">
          <a:xfrm rot="4320000">
            <a:off x="2232026" y="2460625"/>
            <a:ext cx="0" cy="3889375"/>
          </a:xfrm>
          <a:prstGeom prst="line">
            <a:avLst/>
          </a:prstGeom>
          <a:noFill/>
          <a:ln w="76200">
            <a:solidFill>
              <a:srgbClr val="0000FF"/>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74765" name="Line 24"/>
          <p:cNvSpPr>
            <a:spLocks noChangeShapeType="1"/>
          </p:cNvSpPr>
          <p:nvPr/>
        </p:nvSpPr>
        <p:spPr bwMode="auto">
          <a:xfrm rot="3900000">
            <a:off x="2834482" y="3109118"/>
            <a:ext cx="0" cy="2665413"/>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74766" name="Text Box 25"/>
          <p:cNvSpPr txBox="1">
            <a:spLocks noChangeArrowheads="1"/>
          </p:cNvSpPr>
          <p:nvPr/>
        </p:nvSpPr>
        <p:spPr bwMode="auto">
          <a:xfrm>
            <a:off x="0" y="5445125"/>
            <a:ext cx="3240088"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0000CC"/>
                </a:solidFill>
              </a:rPr>
              <a:t>ブレード先端の</a:t>
            </a:r>
            <a:endParaRPr lang="ja-JP" altLang="en-US" sz="1800">
              <a:solidFill>
                <a:srgbClr val="0000CC"/>
              </a:solidFill>
            </a:endParaRPr>
          </a:p>
          <a:p>
            <a:pPr eaLnBrk="1" hangingPunct="1">
              <a:spcBef>
                <a:spcPct val="50000"/>
              </a:spcBef>
              <a:buFontTx/>
              <a:buNone/>
            </a:pPr>
            <a:r>
              <a:rPr lang="ja-JP" altLang="ja-JP" sz="1800">
                <a:solidFill>
                  <a:srgbClr val="0000CC"/>
                </a:solidFill>
              </a:rPr>
              <a:t>合成ベクトル速度</a:t>
            </a:r>
            <a:endParaRPr lang="ja-JP" altLang="en-US" sz="1800">
              <a:solidFill>
                <a:srgbClr val="0000CC"/>
              </a:solidFill>
            </a:endParaRPr>
          </a:p>
          <a:p>
            <a:pPr eaLnBrk="1" hangingPunct="1">
              <a:spcBef>
                <a:spcPct val="50000"/>
              </a:spcBef>
              <a:buFontTx/>
              <a:buNone/>
            </a:pPr>
            <a:r>
              <a:rPr lang="ja-JP" altLang="en-US" sz="1800">
                <a:solidFill>
                  <a:srgbClr val="0000CC"/>
                </a:solidFill>
              </a:rPr>
              <a:t>　　　</a:t>
            </a:r>
            <a:r>
              <a:rPr lang="en-US" altLang="ja-JP" sz="1800">
                <a:solidFill>
                  <a:srgbClr val="0000CC"/>
                </a:solidFill>
              </a:rPr>
              <a:t>V[m/s]</a:t>
            </a:r>
          </a:p>
        </p:txBody>
      </p:sp>
      <p:sp>
        <p:nvSpPr>
          <p:cNvPr id="74767" name="AutoShape 26"/>
          <p:cNvSpPr>
            <a:spLocks noChangeArrowheads="1"/>
          </p:cNvSpPr>
          <p:nvPr/>
        </p:nvSpPr>
        <p:spPr bwMode="auto">
          <a:xfrm>
            <a:off x="5364163" y="4508500"/>
            <a:ext cx="2881312" cy="2303463"/>
          </a:xfrm>
          <a:prstGeom prst="roundRect">
            <a:avLst>
              <a:gd name="adj" fmla="val 16667"/>
            </a:avLst>
          </a:prstGeom>
          <a:solidFill>
            <a:srgbClr val="FFFFFF"/>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74768" name="Group 27"/>
          <p:cNvGrpSpPr>
            <a:grpSpLocks/>
          </p:cNvGrpSpPr>
          <p:nvPr/>
        </p:nvGrpSpPr>
        <p:grpSpPr bwMode="auto">
          <a:xfrm>
            <a:off x="6011863" y="4797425"/>
            <a:ext cx="1617662" cy="1730375"/>
            <a:chOff x="3646" y="1327"/>
            <a:chExt cx="11634" cy="12972"/>
          </a:xfrm>
        </p:grpSpPr>
        <p:sp>
          <p:nvSpPr>
            <p:cNvPr id="167964" name="AutoShape 28"/>
            <p:cNvSpPr>
              <a:spLocks noChangeArrowheads="1"/>
            </p:cNvSpPr>
            <p:nvPr/>
          </p:nvSpPr>
          <p:spPr bwMode="auto">
            <a:xfrm flipV="1">
              <a:off x="8590" y="8277"/>
              <a:ext cx="1747" cy="6022"/>
            </a:xfrm>
            <a:custGeom>
              <a:avLst/>
              <a:gdLst>
                <a:gd name="G0" fmla="+- 7175 0 0"/>
                <a:gd name="G1" fmla="+- 21600 0 7175"/>
                <a:gd name="G2" fmla="*/ 7175 1 2"/>
                <a:gd name="G3" fmla="+- 21600 0 G2"/>
                <a:gd name="G4" fmla="+/ 7175 21600 2"/>
                <a:gd name="G5" fmla="+/ G1 0 2"/>
                <a:gd name="G6" fmla="*/ 21600 21600 7175"/>
                <a:gd name="G7" fmla="*/ G6 1 2"/>
                <a:gd name="G8" fmla="+- 21600 0 G7"/>
                <a:gd name="G9" fmla="*/ 21600 1 2"/>
                <a:gd name="G10" fmla="+- 7175 0 G9"/>
                <a:gd name="G11" fmla="?: G10 G8 0"/>
                <a:gd name="G12" fmla="?: G10 G7 21600"/>
                <a:gd name="T0" fmla="*/ 18012 w 21600"/>
                <a:gd name="T1" fmla="*/ 10800 h 21600"/>
                <a:gd name="T2" fmla="*/ 10800 w 21600"/>
                <a:gd name="T3" fmla="*/ 21600 h 21600"/>
                <a:gd name="T4" fmla="*/ 3588 w 21600"/>
                <a:gd name="T5" fmla="*/ 10800 h 21600"/>
                <a:gd name="T6" fmla="*/ 10800 w 21600"/>
                <a:gd name="T7" fmla="*/ 0 h 21600"/>
                <a:gd name="T8" fmla="*/ 5388 w 21600"/>
                <a:gd name="T9" fmla="*/ 5388 h 21600"/>
                <a:gd name="T10" fmla="*/ 16212 w 21600"/>
                <a:gd name="T11" fmla="*/ 16212 h 21600"/>
              </a:gdLst>
              <a:ahLst/>
              <a:cxnLst>
                <a:cxn ang="0">
                  <a:pos x="T0" y="T1"/>
                </a:cxn>
                <a:cxn ang="0">
                  <a:pos x="T2" y="T3"/>
                </a:cxn>
                <a:cxn ang="0">
                  <a:pos x="T4" y="T5"/>
                </a:cxn>
                <a:cxn ang="0">
                  <a:pos x="T6" y="T7"/>
                </a:cxn>
              </a:cxnLst>
              <a:rect l="T8" t="T9" r="T10" b="T11"/>
              <a:pathLst>
                <a:path w="21600" h="21600">
                  <a:moveTo>
                    <a:pt x="0" y="0"/>
                  </a:moveTo>
                  <a:lnTo>
                    <a:pt x="7175" y="21600"/>
                  </a:lnTo>
                  <a:lnTo>
                    <a:pt x="14425" y="21600"/>
                  </a:lnTo>
                  <a:lnTo>
                    <a:pt x="21600" y="0"/>
                  </a:lnTo>
                  <a:close/>
                </a:path>
              </a:pathLst>
            </a:custGeom>
            <a:gradFill rotWithShape="1">
              <a:gsLst>
                <a:gs pos="0">
                  <a:schemeClr val="bg1">
                    <a:gamma/>
                    <a:shade val="76471"/>
                    <a:invGamma/>
                  </a:schemeClr>
                </a:gs>
                <a:gs pos="50000">
                  <a:schemeClr val="bg1">
                    <a:alpha val="50000"/>
                  </a:schemeClr>
                </a:gs>
                <a:gs pos="100000">
                  <a:schemeClr val="bg1">
                    <a:gamma/>
                    <a:shade val="76471"/>
                    <a:invGamma/>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67965" name="Oval 29"/>
            <p:cNvSpPr>
              <a:spLocks noChangeArrowheads="1"/>
            </p:cNvSpPr>
            <p:nvPr/>
          </p:nvSpPr>
          <p:spPr bwMode="auto">
            <a:xfrm>
              <a:off x="8510" y="6599"/>
              <a:ext cx="1895" cy="1904"/>
            </a:xfrm>
            <a:prstGeom prst="ellipse">
              <a:avLst/>
            </a:prstGeom>
            <a:gradFill rotWithShape="1">
              <a:gsLst>
                <a:gs pos="0">
                  <a:schemeClr val="bg1">
                    <a:alpha val="50000"/>
                  </a:schemeClr>
                </a:gs>
                <a:gs pos="100000">
                  <a:schemeClr val="bg1">
                    <a:gamma/>
                    <a:shade val="85882"/>
                    <a:invGamma/>
                  </a:schemeClr>
                </a:gs>
              </a:gsLst>
              <a:path path="shape">
                <a:fillToRect l="50000" t="50000" r="50000" b="50000"/>
              </a:path>
            </a:gradFill>
            <a:ln w="9525">
              <a:solidFill>
                <a:srgbClr val="808080"/>
              </a:solidFill>
              <a:round/>
              <a:headEnd/>
              <a:tailEnd/>
            </a:ln>
            <a:effectLst/>
          </p:spPr>
          <p:txBody>
            <a:bodyPr wrap="none" anchor="ctr"/>
            <a:lstStyle/>
            <a:p>
              <a:pPr eaLnBrk="1" hangingPunct="1">
                <a:defRPr/>
              </a:pPr>
              <a:endParaRPr lang="ja-JP" altLang="en-US">
                <a:latin typeface="Arial" charset="0"/>
              </a:endParaRPr>
            </a:p>
          </p:txBody>
        </p:sp>
        <p:sp>
          <p:nvSpPr>
            <p:cNvPr id="167966" name="AutoShape 30"/>
            <p:cNvSpPr>
              <a:spLocks noChangeArrowheads="1"/>
            </p:cNvSpPr>
            <p:nvPr/>
          </p:nvSpPr>
          <p:spPr bwMode="auto">
            <a:xfrm flipV="1">
              <a:off x="8555" y="1327"/>
              <a:ext cx="1758" cy="5141"/>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67967" name="AutoShape 31"/>
            <p:cNvSpPr>
              <a:spLocks noChangeArrowheads="1"/>
            </p:cNvSpPr>
            <p:nvPr/>
          </p:nvSpPr>
          <p:spPr bwMode="auto">
            <a:xfrm rot="7200000" flipV="1">
              <a:off x="11836"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67968" name="AutoShape 32"/>
            <p:cNvSpPr>
              <a:spLocks noChangeArrowheads="1"/>
            </p:cNvSpPr>
            <p:nvPr/>
          </p:nvSpPr>
          <p:spPr bwMode="auto">
            <a:xfrm rot="14400000" flipV="1">
              <a:off x="5340"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grpSp>
      <p:sp>
        <p:nvSpPr>
          <p:cNvPr id="74769" name="Line 33"/>
          <p:cNvSpPr>
            <a:spLocks noChangeShapeType="1"/>
          </p:cNvSpPr>
          <p:nvPr/>
        </p:nvSpPr>
        <p:spPr bwMode="auto">
          <a:xfrm>
            <a:off x="6300788" y="5445125"/>
            <a:ext cx="358775" cy="0"/>
          </a:xfrm>
          <a:prstGeom prst="line">
            <a:avLst/>
          </a:prstGeom>
          <a:noFill/>
          <a:ln w="28575">
            <a:solidFill>
              <a:srgbClr val="008000"/>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74770" name="Line 20"/>
          <p:cNvSpPr>
            <a:spLocks noChangeShapeType="1"/>
          </p:cNvSpPr>
          <p:nvPr/>
        </p:nvSpPr>
        <p:spPr bwMode="auto">
          <a:xfrm rot="2400000">
            <a:off x="3527425" y="3643313"/>
            <a:ext cx="0" cy="1585912"/>
          </a:xfrm>
          <a:prstGeom prst="line">
            <a:avLst/>
          </a:prstGeom>
          <a:noFill/>
          <a:ln w="76200">
            <a:solidFill>
              <a:srgbClr val="008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74771" name="Line 34"/>
          <p:cNvSpPr>
            <a:spLocks noChangeShapeType="1"/>
          </p:cNvSpPr>
          <p:nvPr/>
        </p:nvSpPr>
        <p:spPr bwMode="auto">
          <a:xfrm>
            <a:off x="6315075" y="4797425"/>
            <a:ext cx="358775" cy="0"/>
          </a:xfrm>
          <a:prstGeom prst="line">
            <a:avLst/>
          </a:prstGeom>
          <a:noFill/>
          <a:ln w="28575">
            <a:solidFill>
              <a:srgbClr val="0000CC"/>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74772" name="Line 35"/>
          <p:cNvSpPr>
            <a:spLocks noChangeShapeType="1"/>
          </p:cNvSpPr>
          <p:nvPr/>
        </p:nvSpPr>
        <p:spPr bwMode="auto">
          <a:xfrm>
            <a:off x="6296025" y="5094288"/>
            <a:ext cx="358775" cy="0"/>
          </a:xfrm>
          <a:prstGeom prst="line">
            <a:avLst/>
          </a:prstGeom>
          <a:noFill/>
          <a:ln w="28575">
            <a:solidFill>
              <a:srgbClr val="FF0000"/>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167972" name="Text Box 36"/>
          <p:cNvSpPr txBox="1">
            <a:spLocks noChangeArrowheads="1"/>
          </p:cNvSpPr>
          <p:nvPr/>
        </p:nvSpPr>
        <p:spPr bwMode="auto">
          <a:xfrm>
            <a:off x="-9525" y="2562225"/>
            <a:ext cx="94678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a:t>ブレードの位置によって</a:t>
            </a:r>
            <a:r>
              <a:rPr lang="ja-JP" altLang="en-US">
                <a:solidFill>
                  <a:srgbClr val="FF0000"/>
                </a:solidFill>
              </a:rPr>
              <a:t>最適な迎角</a:t>
            </a:r>
            <a:r>
              <a:rPr lang="en-US" altLang="ja-JP">
                <a:solidFill>
                  <a:srgbClr val="FF0000"/>
                </a:solidFill>
              </a:rPr>
              <a:t>(α)</a:t>
            </a:r>
            <a:r>
              <a:rPr lang="ja-JP" altLang="en-US">
                <a:solidFill>
                  <a:srgbClr val="FF0000"/>
                </a:solidFill>
              </a:rPr>
              <a:t>にすればよい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7972"/>
                                        </p:tgtEl>
                                        <p:attrNameLst>
                                          <p:attrName>style.visibility</p:attrName>
                                        </p:attrNameLst>
                                      </p:cBhvr>
                                      <p:to>
                                        <p:strVal val="visible"/>
                                      </p:to>
                                    </p:set>
                                    <p:animEffect transition="in" filter="blinds(horizontal)">
                                      <p:cBhvr>
                                        <p:cTn id="7" dur="500"/>
                                        <p:tgtEl>
                                          <p:spTgt spid="1679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7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Line 2"/>
          <p:cNvSpPr>
            <a:spLocks noChangeShapeType="1"/>
          </p:cNvSpPr>
          <p:nvPr/>
        </p:nvSpPr>
        <p:spPr bwMode="auto">
          <a:xfrm rot="20520000" flipH="1">
            <a:off x="-80963" y="3860800"/>
            <a:ext cx="7993063"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6803" name="Rectangle 3"/>
          <p:cNvSpPr>
            <a:spLocks noGrp="1" noChangeArrowheads="1"/>
          </p:cNvSpPr>
          <p:nvPr>
            <p:ph type="title"/>
          </p:nvPr>
        </p:nvSpPr>
        <p:spPr>
          <a:xfrm>
            <a:off x="0" y="-17463"/>
            <a:ext cx="9144000" cy="1143001"/>
          </a:xfrm>
        </p:spPr>
        <p:txBody>
          <a:bodyPr/>
          <a:lstStyle/>
          <a:p>
            <a:pPr eaLnBrk="1" hangingPunct="1"/>
            <a:r>
              <a:rPr lang="ja-JP" altLang="en-US" sz="4000" smtClean="0"/>
              <a:t>翼型の半径方向の位置の変化とともに、、</a:t>
            </a:r>
          </a:p>
        </p:txBody>
      </p:sp>
      <p:sp>
        <p:nvSpPr>
          <p:cNvPr id="76804" name="Line 4"/>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6805" name="Line 5"/>
          <p:cNvSpPr>
            <a:spLocks noChangeShapeType="1"/>
          </p:cNvSpPr>
          <p:nvPr/>
        </p:nvSpPr>
        <p:spPr bwMode="auto">
          <a:xfrm rot="5400000" flipV="1">
            <a:off x="2855119" y="2547144"/>
            <a:ext cx="0" cy="2484438"/>
          </a:xfrm>
          <a:prstGeom prst="line">
            <a:avLst/>
          </a:prstGeom>
          <a:noFill/>
          <a:ln w="76200">
            <a:solidFill>
              <a:srgbClr val="C0C0C0"/>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grpSp>
        <p:nvGrpSpPr>
          <p:cNvPr id="76806" name="Group 6"/>
          <p:cNvGrpSpPr>
            <a:grpSpLocks/>
          </p:cNvGrpSpPr>
          <p:nvPr/>
        </p:nvGrpSpPr>
        <p:grpSpPr bwMode="auto">
          <a:xfrm rot="540000">
            <a:off x="4035425" y="3708400"/>
            <a:ext cx="3097213" cy="569913"/>
            <a:chOff x="-2246" y="2614"/>
            <a:chExt cx="1951" cy="359"/>
          </a:xfrm>
        </p:grpSpPr>
        <p:sp>
          <p:nvSpPr>
            <p:cNvPr id="76823" name="Freeform 7"/>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76824" name="Arc 8"/>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76825" name="Arc 9"/>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76826" name="Line 10"/>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6827" name="Arc 11"/>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76807" name="Text Box 12"/>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76808" name="Text Box 13"/>
          <p:cNvSpPr txBox="1">
            <a:spLocks noChangeArrowheads="1"/>
          </p:cNvSpPr>
          <p:nvPr/>
        </p:nvSpPr>
        <p:spPr bwMode="auto">
          <a:xfrm>
            <a:off x="395288" y="4017963"/>
            <a:ext cx="1008062"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76809" name="Text Box 14"/>
          <p:cNvSpPr txBox="1">
            <a:spLocks noChangeArrowheads="1"/>
          </p:cNvSpPr>
          <p:nvPr/>
        </p:nvSpPr>
        <p:spPr bwMode="auto">
          <a:xfrm>
            <a:off x="900113" y="327818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　</a:t>
            </a:r>
          </a:p>
        </p:txBody>
      </p:sp>
      <p:sp>
        <p:nvSpPr>
          <p:cNvPr id="76810" name="Text Box 15"/>
          <p:cNvSpPr txBox="1">
            <a:spLocks noChangeArrowheads="1"/>
          </p:cNvSpPr>
          <p:nvPr/>
        </p:nvSpPr>
        <p:spPr bwMode="auto">
          <a:xfrm>
            <a:off x="2484438" y="4521200"/>
            <a:ext cx="32400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76811" name="Line 16"/>
          <p:cNvSpPr>
            <a:spLocks noChangeShapeType="1"/>
          </p:cNvSpPr>
          <p:nvPr/>
        </p:nvSpPr>
        <p:spPr bwMode="auto">
          <a:xfrm flipV="1">
            <a:off x="395288" y="3789363"/>
            <a:ext cx="0" cy="1223962"/>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76812" name="Line 17"/>
          <p:cNvSpPr>
            <a:spLocks noChangeShapeType="1"/>
          </p:cNvSpPr>
          <p:nvPr/>
        </p:nvSpPr>
        <p:spPr bwMode="auto">
          <a:xfrm rot="5400000" flipV="1">
            <a:off x="2248694" y="1935957"/>
            <a:ext cx="0" cy="3706812"/>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76813" name="Line 18"/>
          <p:cNvSpPr>
            <a:spLocks noChangeShapeType="1"/>
          </p:cNvSpPr>
          <p:nvPr/>
        </p:nvSpPr>
        <p:spPr bwMode="auto">
          <a:xfrm rot="4320000">
            <a:off x="2232026" y="2460625"/>
            <a:ext cx="0" cy="3889375"/>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76814" name="Text Box 19"/>
          <p:cNvSpPr txBox="1">
            <a:spLocks noChangeArrowheads="1"/>
          </p:cNvSpPr>
          <p:nvPr/>
        </p:nvSpPr>
        <p:spPr bwMode="auto">
          <a:xfrm>
            <a:off x="323850" y="1052513"/>
            <a:ext cx="799306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a:t>翼型の角度</a:t>
            </a:r>
            <a:r>
              <a:rPr lang="en-US" altLang="ja-JP"/>
              <a:t>(</a:t>
            </a:r>
            <a:r>
              <a:rPr lang="ja-JP" altLang="en-US"/>
              <a:t>迎角</a:t>
            </a:r>
            <a:r>
              <a:rPr lang="en-US" altLang="ja-JP"/>
              <a:t>)</a:t>
            </a:r>
            <a:r>
              <a:rPr lang="ja-JP" altLang="en-US"/>
              <a:t>も最適な角度に変える、、、</a:t>
            </a:r>
          </a:p>
        </p:txBody>
      </p:sp>
      <p:sp>
        <p:nvSpPr>
          <p:cNvPr id="76815" name="AutoShape 20"/>
          <p:cNvSpPr>
            <a:spLocks noChangeArrowheads="1"/>
          </p:cNvSpPr>
          <p:nvPr/>
        </p:nvSpPr>
        <p:spPr bwMode="auto">
          <a:xfrm>
            <a:off x="5364163" y="4508500"/>
            <a:ext cx="2881312" cy="2303463"/>
          </a:xfrm>
          <a:prstGeom prst="roundRect">
            <a:avLst>
              <a:gd name="adj" fmla="val 16667"/>
            </a:avLst>
          </a:prstGeom>
          <a:solidFill>
            <a:srgbClr val="FFFFFF"/>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76816" name="Group 21"/>
          <p:cNvGrpSpPr>
            <a:grpSpLocks/>
          </p:cNvGrpSpPr>
          <p:nvPr/>
        </p:nvGrpSpPr>
        <p:grpSpPr bwMode="auto">
          <a:xfrm>
            <a:off x="6011863" y="4797425"/>
            <a:ext cx="1617662" cy="1730375"/>
            <a:chOff x="3646" y="1327"/>
            <a:chExt cx="11634" cy="12972"/>
          </a:xfrm>
        </p:grpSpPr>
        <p:sp>
          <p:nvSpPr>
            <p:cNvPr id="190486" name="AutoShape 22"/>
            <p:cNvSpPr>
              <a:spLocks noChangeArrowheads="1"/>
            </p:cNvSpPr>
            <p:nvPr/>
          </p:nvSpPr>
          <p:spPr bwMode="auto">
            <a:xfrm flipV="1">
              <a:off x="8590" y="8277"/>
              <a:ext cx="1747" cy="6022"/>
            </a:xfrm>
            <a:custGeom>
              <a:avLst/>
              <a:gdLst>
                <a:gd name="G0" fmla="+- 7175 0 0"/>
                <a:gd name="G1" fmla="+- 21600 0 7175"/>
                <a:gd name="G2" fmla="*/ 7175 1 2"/>
                <a:gd name="G3" fmla="+- 21600 0 G2"/>
                <a:gd name="G4" fmla="+/ 7175 21600 2"/>
                <a:gd name="G5" fmla="+/ G1 0 2"/>
                <a:gd name="G6" fmla="*/ 21600 21600 7175"/>
                <a:gd name="G7" fmla="*/ G6 1 2"/>
                <a:gd name="G8" fmla="+- 21600 0 G7"/>
                <a:gd name="G9" fmla="*/ 21600 1 2"/>
                <a:gd name="G10" fmla="+- 7175 0 G9"/>
                <a:gd name="G11" fmla="?: G10 G8 0"/>
                <a:gd name="G12" fmla="?: G10 G7 21600"/>
                <a:gd name="T0" fmla="*/ 18012 w 21600"/>
                <a:gd name="T1" fmla="*/ 10800 h 21600"/>
                <a:gd name="T2" fmla="*/ 10800 w 21600"/>
                <a:gd name="T3" fmla="*/ 21600 h 21600"/>
                <a:gd name="T4" fmla="*/ 3588 w 21600"/>
                <a:gd name="T5" fmla="*/ 10800 h 21600"/>
                <a:gd name="T6" fmla="*/ 10800 w 21600"/>
                <a:gd name="T7" fmla="*/ 0 h 21600"/>
                <a:gd name="T8" fmla="*/ 5388 w 21600"/>
                <a:gd name="T9" fmla="*/ 5388 h 21600"/>
                <a:gd name="T10" fmla="*/ 16212 w 21600"/>
                <a:gd name="T11" fmla="*/ 16212 h 21600"/>
              </a:gdLst>
              <a:ahLst/>
              <a:cxnLst>
                <a:cxn ang="0">
                  <a:pos x="T0" y="T1"/>
                </a:cxn>
                <a:cxn ang="0">
                  <a:pos x="T2" y="T3"/>
                </a:cxn>
                <a:cxn ang="0">
                  <a:pos x="T4" y="T5"/>
                </a:cxn>
                <a:cxn ang="0">
                  <a:pos x="T6" y="T7"/>
                </a:cxn>
              </a:cxnLst>
              <a:rect l="T8" t="T9" r="T10" b="T11"/>
              <a:pathLst>
                <a:path w="21600" h="21600">
                  <a:moveTo>
                    <a:pt x="0" y="0"/>
                  </a:moveTo>
                  <a:lnTo>
                    <a:pt x="7175" y="21600"/>
                  </a:lnTo>
                  <a:lnTo>
                    <a:pt x="14425" y="21600"/>
                  </a:lnTo>
                  <a:lnTo>
                    <a:pt x="21600" y="0"/>
                  </a:lnTo>
                  <a:close/>
                </a:path>
              </a:pathLst>
            </a:custGeom>
            <a:gradFill rotWithShape="1">
              <a:gsLst>
                <a:gs pos="0">
                  <a:schemeClr val="bg1">
                    <a:gamma/>
                    <a:shade val="76471"/>
                    <a:invGamma/>
                  </a:schemeClr>
                </a:gs>
                <a:gs pos="50000">
                  <a:schemeClr val="bg1">
                    <a:alpha val="50000"/>
                  </a:schemeClr>
                </a:gs>
                <a:gs pos="100000">
                  <a:schemeClr val="bg1">
                    <a:gamma/>
                    <a:shade val="76471"/>
                    <a:invGamma/>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90487" name="Oval 23"/>
            <p:cNvSpPr>
              <a:spLocks noChangeArrowheads="1"/>
            </p:cNvSpPr>
            <p:nvPr/>
          </p:nvSpPr>
          <p:spPr bwMode="auto">
            <a:xfrm>
              <a:off x="8510" y="6599"/>
              <a:ext cx="1895" cy="1904"/>
            </a:xfrm>
            <a:prstGeom prst="ellipse">
              <a:avLst/>
            </a:prstGeom>
            <a:gradFill rotWithShape="1">
              <a:gsLst>
                <a:gs pos="0">
                  <a:schemeClr val="bg1">
                    <a:alpha val="50000"/>
                  </a:schemeClr>
                </a:gs>
                <a:gs pos="100000">
                  <a:schemeClr val="bg1">
                    <a:gamma/>
                    <a:shade val="85882"/>
                    <a:invGamma/>
                  </a:schemeClr>
                </a:gs>
              </a:gsLst>
              <a:path path="shape">
                <a:fillToRect l="50000" t="50000" r="50000" b="50000"/>
              </a:path>
            </a:gradFill>
            <a:ln w="9525">
              <a:solidFill>
                <a:srgbClr val="808080"/>
              </a:solidFill>
              <a:round/>
              <a:headEnd/>
              <a:tailEnd/>
            </a:ln>
            <a:effectLst/>
          </p:spPr>
          <p:txBody>
            <a:bodyPr wrap="none" anchor="ctr"/>
            <a:lstStyle/>
            <a:p>
              <a:pPr eaLnBrk="1" hangingPunct="1">
                <a:defRPr/>
              </a:pPr>
              <a:endParaRPr lang="ja-JP" altLang="en-US">
                <a:latin typeface="Arial" charset="0"/>
              </a:endParaRPr>
            </a:p>
          </p:txBody>
        </p:sp>
        <p:sp>
          <p:nvSpPr>
            <p:cNvPr id="190488" name="AutoShape 24"/>
            <p:cNvSpPr>
              <a:spLocks noChangeArrowheads="1"/>
            </p:cNvSpPr>
            <p:nvPr/>
          </p:nvSpPr>
          <p:spPr bwMode="auto">
            <a:xfrm flipV="1">
              <a:off x="8555" y="1327"/>
              <a:ext cx="1758" cy="5141"/>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90489" name="AutoShape 25"/>
            <p:cNvSpPr>
              <a:spLocks noChangeArrowheads="1"/>
            </p:cNvSpPr>
            <p:nvPr/>
          </p:nvSpPr>
          <p:spPr bwMode="auto">
            <a:xfrm rot="7200000" flipV="1">
              <a:off x="11836"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90490" name="AutoShape 26"/>
            <p:cNvSpPr>
              <a:spLocks noChangeArrowheads="1"/>
            </p:cNvSpPr>
            <p:nvPr/>
          </p:nvSpPr>
          <p:spPr bwMode="auto">
            <a:xfrm rot="14400000" flipV="1">
              <a:off x="5340"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grpSp>
      <p:sp>
        <p:nvSpPr>
          <p:cNvPr id="76817" name="Line 27"/>
          <p:cNvSpPr>
            <a:spLocks noChangeShapeType="1"/>
          </p:cNvSpPr>
          <p:nvPr/>
        </p:nvSpPr>
        <p:spPr bwMode="auto">
          <a:xfrm>
            <a:off x="6300788" y="4797425"/>
            <a:ext cx="358775" cy="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Line 2"/>
          <p:cNvSpPr>
            <a:spLocks noChangeShapeType="1"/>
          </p:cNvSpPr>
          <p:nvPr/>
        </p:nvSpPr>
        <p:spPr bwMode="auto">
          <a:xfrm rot="20400000" flipH="1">
            <a:off x="-80963" y="3860800"/>
            <a:ext cx="7993063"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8851" name="Line 4"/>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8852" name="Line 5"/>
          <p:cNvSpPr>
            <a:spLocks noChangeShapeType="1"/>
          </p:cNvSpPr>
          <p:nvPr/>
        </p:nvSpPr>
        <p:spPr bwMode="auto">
          <a:xfrm rot="5400000" flipV="1">
            <a:off x="2855119" y="2547144"/>
            <a:ext cx="0" cy="2484438"/>
          </a:xfrm>
          <a:prstGeom prst="line">
            <a:avLst/>
          </a:prstGeom>
          <a:noFill/>
          <a:ln w="76200">
            <a:solidFill>
              <a:srgbClr val="C0C0C0"/>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grpSp>
        <p:nvGrpSpPr>
          <p:cNvPr id="78853" name="Group 6"/>
          <p:cNvGrpSpPr>
            <a:grpSpLocks/>
          </p:cNvGrpSpPr>
          <p:nvPr/>
        </p:nvGrpSpPr>
        <p:grpSpPr bwMode="auto">
          <a:xfrm rot="240000">
            <a:off x="4054475" y="3579813"/>
            <a:ext cx="3097213" cy="569912"/>
            <a:chOff x="-2246" y="2614"/>
            <a:chExt cx="1951" cy="359"/>
          </a:xfrm>
        </p:grpSpPr>
        <p:sp>
          <p:nvSpPr>
            <p:cNvPr id="78872" name="Freeform 7"/>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78873" name="Arc 8"/>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78874" name="Arc 9"/>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78875" name="Line 10"/>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78876" name="Arc 11"/>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78854" name="Text Box 12"/>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78855" name="Text Box 13"/>
          <p:cNvSpPr txBox="1">
            <a:spLocks noChangeArrowheads="1"/>
          </p:cNvSpPr>
          <p:nvPr/>
        </p:nvSpPr>
        <p:spPr bwMode="auto">
          <a:xfrm>
            <a:off x="395288" y="4017963"/>
            <a:ext cx="1008062"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78856" name="Text Box 14"/>
          <p:cNvSpPr txBox="1">
            <a:spLocks noChangeArrowheads="1"/>
          </p:cNvSpPr>
          <p:nvPr/>
        </p:nvSpPr>
        <p:spPr bwMode="auto">
          <a:xfrm>
            <a:off x="900113" y="327818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　</a:t>
            </a:r>
          </a:p>
        </p:txBody>
      </p:sp>
      <p:sp>
        <p:nvSpPr>
          <p:cNvPr id="78857" name="Text Box 15"/>
          <p:cNvSpPr txBox="1">
            <a:spLocks noChangeArrowheads="1"/>
          </p:cNvSpPr>
          <p:nvPr/>
        </p:nvSpPr>
        <p:spPr bwMode="auto">
          <a:xfrm>
            <a:off x="2484438" y="4521200"/>
            <a:ext cx="32400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78858" name="Line 16"/>
          <p:cNvSpPr>
            <a:spLocks noChangeShapeType="1"/>
          </p:cNvSpPr>
          <p:nvPr/>
        </p:nvSpPr>
        <p:spPr bwMode="auto">
          <a:xfrm flipV="1">
            <a:off x="755650" y="3789363"/>
            <a:ext cx="0" cy="1223962"/>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78859" name="Line 17"/>
          <p:cNvSpPr>
            <a:spLocks noChangeShapeType="1"/>
          </p:cNvSpPr>
          <p:nvPr/>
        </p:nvSpPr>
        <p:spPr bwMode="auto">
          <a:xfrm rot="5400000" flipV="1">
            <a:off x="2428875" y="2116138"/>
            <a:ext cx="0" cy="3346450"/>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78860" name="Line 18"/>
          <p:cNvSpPr>
            <a:spLocks noChangeShapeType="1"/>
          </p:cNvSpPr>
          <p:nvPr/>
        </p:nvSpPr>
        <p:spPr bwMode="auto">
          <a:xfrm rot="4200000">
            <a:off x="2414588" y="2649538"/>
            <a:ext cx="0" cy="3492500"/>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78861" name="AutoShape 20"/>
          <p:cNvSpPr>
            <a:spLocks noChangeArrowheads="1"/>
          </p:cNvSpPr>
          <p:nvPr/>
        </p:nvSpPr>
        <p:spPr bwMode="auto">
          <a:xfrm>
            <a:off x="5364163" y="4508500"/>
            <a:ext cx="2881312" cy="2303463"/>
          </a:xfrm>
          <a:prstGeom prst="roundRect">
            <a:avLst>
              <a:gd name="adj" fmla="val 16667"/>
            </a:avLst>
          </a:prstGeom>
          <a:solidFill>
            <a:srgbClr val="FFFFFF"/>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78862" name="Group 21"/>
          <p:cNvGrpSpPr>
            <a:grpSpLocks/>
          </p:cNvGrpSpPr>
          <p:nvPr/>
        </p:nvGrpSpPr>
        <p:grpSpPr bwMode="auto">
          <a:xfrm>
            <a:off x="6011863" y="4797425"/>
            <a:ext cx="1617662" cy="1730375"/>
            <a:chOff x="3646" y="1327"/>
            <a:chExt cx="11634" cy="12972"/>
          </a:xfrm>
        </p:grpSpPr>
        <p:sp>
          <p:nvSpPr>
            <p:cNvPr id="192534" name="AutoShape 22"/>
            <p:cNvSpPr>
              <a:spLocks noChangeArrowheads="1"/>
            </p:cNvSpPr>
            <p:nvPr/>
          </p:nvSpPr>
          <p:spPr bwMode="auto">
            <a:xfrm flipV="1">
              <a:off x="8590" y="8277"/>
              <a:ext cx="1747" cy="6022"/>
            </a:xfrm>
            <a:custGeom>
              <a:avLst/>
              <a:gdLst>
                <a:gd name="G0" fmla="+- 7175 0 0"/>
                <a:gd name="G1" fmla="+- 21600 0 7175"/>
                <a:gd name="G2" fmla="*/ 7175 1 2"/>
                <a:gd name="G3" fmla="+- 21600 0 G2"/>
                <a:gd name="G4" fmla="+/ 7175 21600 2"/>
                <a:gd name="G5" fmla="+/ G1 0 2"/>
                <a:gd name="G6" fmla="*/ 21600 21600 7175"/>
                <a:gd name="G7" fmla="*/ G6 1 2"/>
                <a:gd name="G8" fmla="+- 21600 0 G7"/>
                <a:gd name="G9" fmla="*/ 21600 1 2"/>
                <a:gd name="G10" fmla="+- 7175 0 G9"/>
                <a:gd name="G11" fmla="?: G10 G8 0"/>
                <a:gd name="G12" fmla="?: G10 G7 21600"/>
                <a:gd name="T0" fmla="*/ 18012 w 21600"/>
                <a:gd name="T1" fmla="*/ 10800 h 21600"/>
                <a:gd name="T2" fmla="*/ 10800 w 21600"/>
                <a:gd name="T3" fmla="*/ 21600 h 21600"/>
                <a:gd name="T4" fmla="*/ 3588 w 21600"/>
                <a:gd name="T5" fmla="*/ 10800 h 21600"/>
                <a:gd name="T6" fmla="*/ 10800 w 21600"/>
                <a:gd name="T7" fmla="*/ 0 h 21600"/>
                <a:gd name="T8" fmla="*/ 5388 w 21600"/>
                <a:gd name="T9" fmla="*/ 5388 h 21600"/>
                <a:gd name="T10" fmla="*/ 16212 w 21600"/>
                <a:gd name="T11" fmla="*/ 16212 h 21600"/>
              </a:gdLst>
              <a:ahLst/>
              <a:cxnLst>
                <a:cxn ang="0">
                  <a:pos x="T0" y="T1"/>
                </a:cxn>
                <a:cxn ang="0">
                  <a:pos x="T2" y="T3"/>
                </a:cxn>
                <a:cxn ang="0">
                  <a:pos x="T4" y="T5"/>
                </a:cxn>
                <a:cxn ang="0">
                  <a:pos x="T6" y="T7"/>
                </a:cxn>
              </a:cxnLst>
              <a:rect l="T8" t="T9" r="T10" b="T11"/>
              <a:pathLst>
                <a:path w="21600" h="21600">
                  <a:moveTo>
                    <a:pt x="0" y="0"/>
                  </a:moveTo>
                  <a:lnTo>
                    <a:pt x="7175" y="21600"/>
                  </a:lnTo>
                  <a:lnTo>
                    <a:pt x="14425" y="21600"/>
                  </a:lnTo>
                  <a:lnTo>
                    <a:pt x="21600" y="0"/>
                  </a:lnTo>
                  <a:close/>
                </a:path>
              </a:pathLst>
            </a:custGeom>
            <a:gradFill rotWithShape="1">
              <a:gsLst>
                <a:gs pos="0">
                  <a:schemeClr val="bg1">
                    <a:gamma/>
                    <a:shade val="76471"/>
                    <a:invGamma/>
                  </a:schemeClr>
                </a:gs>
                <a:gs pos="50000">
                  <a:schemeClr val="bg1">
                    <a:alpha val="50000"/>
                  </a:schemeClr>
                </a:gs>
                <a:gs pos="100000">
                  <a:schemeClr val="bg1">
                    <a:gamma/>
                    <a:shade val="76471"/>
                    <a:invGamma/>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92535" name="Oval 23"/>
            <p:cNvSpPr>
              <a:spLocks noChangeArrowheads="1"/>
            </p:cNvSpPr>
            <p:nvPr/>
          </p:nvSpPr>
          <p:spPr bwMode="auto">
            <a:xfrm>
              <a:off x="8510" y="6599"/>
              <a:ext cx="1895" cy="1904"/>
            </a:xfrm>
            <a:prstGeom prst="ellipse">
              <a:avLst/>
            </a:prstGeom>
            <a:gradFill rotWithShape="1">
              <a:gsLst>
                <a:gs pos="0">
                  <a:schemeClr val="bg1">
                    <a:alpha val="50000"/>
                  </a:schemeClr>
                </a:gs>
                <a:gs pos="100000">
                  <a:schemeClr val="bg1">
                    <a:gamma/>
                    <a:shade val="85882"/>
                    <a:invGamma/>
                  </a:schemeClr>
                </a:gs>
              </a:gsLst>
              <a:path path="shape">
                <a:fillToRect l="50000" t="50000" r="50000" b="50000"/>
              </a:path>
            </a:gradFill>
            <a:ln w="9525">
              <a:solidFill>
                <a:srgbClr val="808080"/>
              </a:solidFill>
              <a:round/>
              <a:headEnd/>
              <a:tailEnd/>
            </a:ln>
            <a:effectLst/>
          </p:spPr>
          <p:txBody>
            <a:bodyPr wrap="none" anchor="ctr"/>
            <a:lstStyle/>
            <a:p>
              <a:pPr eaLnBrk="1" hangingPunct="1">
                <a:defRPr/>
              </a:pPr>
              <a:endParaRPr lang="ja-JP" altLang="en-US">
                <a:latin typeface="Arial" charset="0"/>
              </a:endParaRPr>
            </a:p>
          </p:txBody>
        </p:sp>
        <p:sp>
          <p:nvSpPr>
            <p:cNvPr id="192536" name="AutoShape 24"/>
            <p:cNvSpPr>
              <a:spLocks noChangeArrowheads="1"/>
            </p:cNvSpPr>
            <p:nvPr/>
          </p:nvSpPr>
          <p:spPr bwMode="auto">
            <a:xfrm flipV="1">
              <a:off x="8555" y="1327"/>
              <a:ext cx="1758" cy="5141"/>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92537" name="AutoShape 25"/>
            <p:cNvSpPr>
              <a:spLocks noChangeArrowheads="1"/>
            </p:cNvSpPr>
            <p:nvPr/>
          </p:nvSpPr>
          <p:spPr bwMode="auto">
            <a:xfrm rot="7200000" flipV="1">
              <a:off x="11836"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92538" name="AutoShape 26"/>
            <p:cNvSpPr>
              <a:spLocks noChangeArrowheads="1"/>
            </p:cNvSpPr>
            <p:nvPr/>
          </p:nvSpPr>
          <p:spPr bwMode="auto">
            <a:xfrm rot="14400000" flipV="1">
              <a:off x="5340"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grpSp>
      <p:sp>
        <p:nvSpPr>
          <p:cNvPr id="78863" name="Line 27"/>
          <p:cNvSpPr>
            <a:spLocks noChangeShapeType="1"/>
          </p:cNvSpPr>
          <p:nvPr/>
        </p:nvSpPr>
        <p:spPr bwMode="auto">
          <a:xfrm>
            <a:off x="6300788" y="4941888"/>
            <a:ext cx="358775" cy="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78864" name="Rectangle 28"/>
          <p:cNvSpPr>
            <a:spLocks noGrp="1" noChangeArrowheads="1"/>
          </p:cNvSpPr>
          <p:nvPr>
            <p:ph type="title"/>
          </p:nvPr>
        </p:nvSpPr>
        <p:spPr/>
        <p:txBody>
          <a:bodyPr/>
          <a:lstStyle/>
          <a:p>
            <a:pPr eaLnBrk="1" hangingPunct="1"/>
            <a:endParaRPr lang="ja-JP" altLang="ja-JP" smtClean="0"/>
          </a:p>
        </p:txBody>
      </p:sp>
      <p:sp>
        <p:nvSpPr>
          <p:cNvPr id="78865" name="Rectangle 29"/>
          <p:cNvSpPr>
            <a:spLocks noChangeArrowheads="1"/>
          </p:cNvSpPr>
          <p:nvPr/>
        </p:nvSpPr>
        <p:spPr bwMode="auto">
          <a:xfrm>
            <a:off x="0" y="-17463"/>
            <a:ext cx="91440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4000">
                <a:solidFill>
                  <a:schemeClr val="tx2"/>
                </a:solidFill>
              </a:rPr>
              <a:t>翼型の半径方向の位置の変化とともに、、</a:t>
            </a:r>
          </a:p>
        </p:txBody>
      </p:sp>
      <p:sp>
        <p:nvSpPr>
          <p:cNvPr id="78866" name="Text Box 30"/>
          <p:cNvSpPr txBox="1">
            <a:spLocks noChangeArrowheads="1"/>
          </p:cNvSpPr>
          <p:nvPr/>
        </p:nvSpPr>
        <p:spPr bwMode="auto">
          <a:xfrm>
            <a:off x="323850" y="1052513"/>
            <a:ext cx="799306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a:t>翼型の角度</a:t>
            </a:r>
            <a:r>
              <a:rPr lang="en-US" altLang="ja-JP"/>
              <a:t>(</a:t>
            </a:r>
            <a:r>
              <a:rPr lang="ja-JP" altLang="en-US"/>
              <a:t>迎角</a:t>
            </a:r>
            <a:r>
              <a:rPr lang="en-US" altLang="ja-JP"/>
              <a:t>)</a:t>
            </a:r>
            <a:r>
              <a:rPr lang="ja-JP" altLang="en-US"/>
              <a:t>も最適な角度に変える、、、</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Line 2"/>
          <p:cNvSpPr>
            <a:spLocks noChangeShapeType="1"/>
          </p:cNvSpPr>
          <p:nvPr/>
        </p:nvSpPr>
        <p:spPr bwMode="auto">
          <a:xfrm rot="20220000" flipH="1">
            <a:off x="-80963" y="3860800"/>
            <a:ext cx="7993063"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0899" name="Line 4"/>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0900" name="Line 5"/>
          <p:cNvSpPr>
            <a:spLocks noChangeShapeType="1"/>
          </p:cNvSpPr>
          <p:nvPr/>
        </p:nvSpPr>
        <p:spPr bwMode="auto">
          <a:xfrm rot="5400000" flipV="1">
            <a:off x="2855119" y="2547144"/>
            <a:ext cx="0" cy="2484438"/>
          </a:xfrm>
          <a:prstGeom prst="line">
            <a:avLst/>
          </a:prstGeom>
          <a:noFill/>
          <a:ln w="76200">
            <a:solidFill>
              <a:srgbClr val="C0C0C0"/>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grpSp>
        <p:nvGrpSpPr>
          <p:cNvPr id="80901" name="Group 6"/>
          <p:cNvGrpSpPr>
            <a:grpSpLocks/>
          </p:cNvGrpSpPr>
          <p:nvPr/>
        </p:nvGrpSpPr>
        <p:grpSpPr bwMode="auto">
          <a:xfrm>
            <a:off x="4025900" y="3503613"/>
            <a:ext cx="3097213" cy="569912"/>
            <a:chOff x="-2246" y="2614"/>
            <a:chExt cx="1951" cy="359"/>
          </a:xfrm>
        </p:grpSpPr>
        <p:sp>
          <p:nvSpPr>
            <p:cNvPr id="80920" name="Freeform 7"/>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80921" name="Arc 8"/>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80922" name="Arc 9"/>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80923" name="Line 10"/>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0924" name="Arc 11"/>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80902" name="Text Box 12"/>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80903" name="Text Box 13"/>
          <p:cNvSpPr txBox="1">
            <a:spLocks noChangeArrowheads="1"/>
          </p:cNvSpPr>
          <p:nvPr/>
        </p:nvSpPr>
        <p:spPr bwMode="auto">
          <a:xfrm>
            <a:off x="395288" y="4017963"/>
            <a:ext cx="1008062"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80904" name="Text Box 14"/>
          <p:cNvSpPr txBox="1">
            <a:spLocks noChangeArrowheads="1"/>
          </p:cNvSpPr>
          <p:nvPr/>
        </p:nvSpPr>
        <p:spPr bwMode="auto">
          <a:xfrm>
            <a:off x="900113" y="327818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　</a:t>
            </a:r>
          </a:p>
        </p:txBody>
      </p:sp>
      <p:sp>
        <p:nvSpPr>
          <p:cNvPr id="80905" name="Text Box 15"/>
          <p:cNvSpPr txBox="1">
            <a:spLocks noChangeArrowheads="1"/>
          </p:cNvSpPr>
          <p:nvPr/>
        </p:nvSpPr>
        <p:spPr bwMode="auto">
          <a:xfrm>
            <a:off x="2484438" y="4521200"/>
            <a:ext cx="32400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80906" name="Line 16"/>
          <p:cNvSpPr>
            <a:spLocks noChangeShapeType="1"/>
          </p:cNvSpPr>
          <p:nvPr/>
        </p:nvSpPr>
        <p:spPr bwMode="auto">
          <a:xfrm flipV="1">
            <a:off x="1187450" y="3789363"/>
            <a:ext cx="0" cy="1223962"/>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80907" name="Line 17"/>
          <p:cNvSpPr>
            <a:spLocks noChangeShapeType="1"/>
          </p:cNvSpPr>
          <p:nvPr/>
        </p:nvSpPr>
        <p:spPr bwMode="auto">
          <a:xfrm rot="5400000" flipV="1">
            <a:off x="2644775" y="2332038"/>
            <a:ext cx="0" cy="2914650"/>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80908" name="Line 18"/>
          <p:cNvSpPr>
            <a:spLocks noChangeShapeType="1"/>
          </p:cNvSpPr>
          <p:nvPr/>
        </p:nvSpPr>
        <p:spPr bwMode="auto">
          <a:xfrm rot="4020000">
            <a:off x="2614613" y="2881312"/>
            <a:ext cx="0" cy="3044825"/>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80909" name="AutoShape 20"/>
          <p:cNvSpPr>
            <a:spLocks noChangeArrowheads="1"/>
          </p:cNvSpPr>
          <p:nvPr/>
        </p:nvSpPr>
        <p:spPr bwMode="auto">
          <a:xfrm>
            <a:off x="5364163" y="4508500"/>
            <a:ext cx="2881312" cy="2303463"/>
          </a:xfrm>
          <a:prstGeom prst="roundRect">
            <a:avLst>
              <a:gd name="adj" fmla="val 16667"/>
            </a:avLst>
          </a:prstGeom>
          <a:solidFill>
            <a:srgbClr val="FFFFFF"/>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80910" name="Group 21"/>
          <p:cNvGrpSpPr>
            <a:grpSpLocks/>
          </p:cNvGrpSpPr>
          <p:nvPr/>
        </p:nvGrpSpPr>
        <p:grpSpPr bwMode="auto">
          <a:xfrm>
            <a:off x="6011863" y="4797425"/>
            <a:ext cx="1617662" cy="1730375"/>
            <a:chOff x="3646" y="1327"/>
            <a:chExt cx="11634" cy="12972"/>
          </a:xfrm>
        </p:grpSpPr>
        <p:sp>
          <p:nvSpPr>
            <p:cNvPr id="194582" name="AutoShape 22"/>
            <p:cNvSpPr>
              <a:spLocks noChangeArrowheads="1"/>
            </p:cNvSpPr>
            <p:nvPr/>
          </p:nvSpPr>
          <p:spPr bwMode="auto">
            <a:xfrm flipV="1">
              <a:off x="8590" y="8277"/>
              <a:ext cx="1747" cy="6022"/>
            </a:xfrm>
            <a:custGeom>
              <a:avLst/>
              <a:gdLst>
                <a:gd name="G0" fmla="+- 7175 0 0"/>
                <a:gd name="G1" fmla="+- 21600 0 7175"/>
                <a:gd name="G2" fmla="*/ 7175 1 2"/>
                <a:gd name="G3" fmla="+- 21600 0 G2"/>
                <a:gd name="G4" fmla="+/ 7175 21600 2"/>
                <a:gd name="G5" fmla="+/ G1 0 2"/>
                <a:gd name="G6" fmla="*/ 21600 21600 7175"/>
                <a:gd name="G7" fmla="*/ G6 1 2"/>
                <a:gd name="G8" fmla="+- 21600 0 G7"/>
                <a:gd name="G9" fmla="*/ 21600 1 2"/>
                <a:gd name="G10" fmla="+- 7175 0 G9"/>
                <a:gd name="G11" fmla="?: G10 G8 0"/>
                <a:gd name="G12" fmla="?: G10 G7 21600"/>
                <a:gd name="T0" fmla="*/ 18012 w 21600"/>
                <a:gd name="T1" fmla="*/ 10800 h 21600"/>
                <a:gd name="T2" fmla="*/ 10800 w 21600"/>
                <a:gd name="T3" fmla="*/ 21600 h 21600"/>
                <a:gd name="T4" fmla="*/ 3588 w 21600"/>
                <a:gd name="T5" fmla="*/ 10800 h 21600"/>
                <a:gd name="T6" fmla="*/ 10800 w 21600"/>
                <a:gd name="T7" fmla="*/ 0 h 21600"/>
                <a:gd name="T8" fmla="*/ 5388 w 21600"/>
                <a:gd name="T9" fmla="*/ 5388 h 21600"/>
                <a:gd name="T10" fmla="*/ 16212 w 21600"/>
                <a:gd name="T11" fmla="*/ 16212 h 21600"/>
              </a:gdLst>
              <a:ahLst/>
              <a:cxnLst>
                <a:cxn ang="0">
                  <a:pos x="T0" y="T1"/>
                </a:cxn>
                <a:cxn ang="0">
                  <a:pos x="T2" y="T3"/>
                </a:cxn>
                <a:cxn ang="0">
                  <a:pos x="T4" y="T5"/>
                </a:cxn>
                <a:cxn ang="0">
                  <a:pos x="T6" y="T7"/>
                </a:cxn>
              </a:cxnLst>
              <a:rect l="T8" t="T9" r="T10" b="T11"/>
              <a:pathLst>
                <a:path w="21600" h="21600">
                  <a:moveTo>
                    <a:pt x="0" y="0"/>
                  </a:moveTo>
                  <a:lnTo>
                    <a:pt x="7175" y="21600"/>
                  </a:lnTo>
                  <a:lnTo>
                    <a:pt x="14425" y="21600"/>
                  </a:lnTo>
                  <a:lnTo>
                    <a:pt x="21600" y="0"/>
                  </a:lnTo>
                  <a:close/>
                </a:path>
              </a:pathLst>
            </a:custGeom>
            <a:gradFill rotWithShape="1">
              <a:gsLst>
                <a:gs pos="0">
                  <a:schemeClr val="bg1">
                    <a:gamma/>
                    <a:shade val="76471"/>
                    <a:invGamma/>
                  </a:schemeClr>
                </a:gs>
                <a:gs pos="50000">
                  <a:schemeClr val="bg1">
                    <a:alpha val="50000"/>
                  </a:schemeClr>
                </a:gs>
                <a:gs pos="100000">
                  <a:schemeClr val="bg1">
                    <a:gamma/>
                    <a:shade val="76471"/>
                    <a:invGamma/>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94583" name="Oval 23"/>
            <p:cNvSpPr>
              <a:spLocks noChangeArrowheads="1"/>
            </p:cNvSpPr>
            <p:nvPr/>
          </p:nvSpPr>
          <p:spPr bwMode="auto">
            <a:xfrm>
              <a:off x="8510" y="6599"/>
              <a:ext cx="1895" cy="1904"/>
            </a:xfrm>
            <a:prstGeom prst="ellipse">
              <a:avLst/>
            </a:prstGeom>
            <a:gradFill rotWithShape="1">
              <a:gsLst>
                <a:gs pos="0">
                  <a:schemeClr val="bg1">
                    <a:alpha val="50000"/>
                  </a:schemeClr>
                </a:gs>
                <a:gs pos="100000">
                  <a:schemeClr val="bg1">
                    <a:gamma/>
                    <a:shade val="85882"/>
                    <a:invGamma/>
                  </a:schemeClr>
                </a:gs>
              </a:gsLst>
              <a:path path="shape">
                <a:fillToRect l="50000" t="50000" r="50000" b="50000"/>
              </a:path>
            </a:gradFill>
            <a:ln w="9525">
              <a:solidFill>
                <a:srgbClr val="808080"/>
              </a:solidFill>
              <a:round/>
              <a:headEnd/>
              <a:tailEnd/>
            </a:ln>
            <a:effectLst/>
          </p:spPr>
          <p:txBody>
            <a:bodyPr wrap="none" anchor="ctr"/>
            <a:lstStyle/>
            <a:p>
              <a:pPr eaLnBrk="1" hangingPunct="1">
                <a:defRPr/>
              </a:pPr>
              <a:endParaRPr lang="ja-JP" altLang="en-US">
                <a:latin typeface="Arial" charset="0"/>
              </a:endParaRPr>
            </a:p>
          </p:txBody>
        </p:sp>
        <p:sp>
          <p:nvSpPr>
            <p:cNvPr id="194584" name="AutoShape 24"/>
            <p:cNvSpPr>
              <a:spLocks noChangeArrowheads="1"/>
            </p:cNvSpPr>
            <p:nvPr/>
          </p:nvSpPr>
          <p:spPr bwMode="auto">
            <a:xfrm flipV="1">
              <a:off x="8555" y="1327"/>
              <a:ext cx="1758" cy="5141"/>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94585" name="AutoShape 25"/>
            <p:cNvSpPr>
              <a:spLocks noChangeArrowheads="1"/>
            </p:cNvSpPr>
            <p:nvPr/>
          </p:nvSpPr>
          <p:spPr bwMode="auto">
            <a:xfrm rot="7200000" flipV="1">
              <a:off x="11836"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94586" name="AutoShape 26"/>
            <p:cNvSpPr>
              <a:spLocks noChangeArrowheads="1"/>
            </p:cNvSpPr>
            <p:nvPr/>
          </p:nvSpPr>
          <p:spPr bwMode="auto">
            <a:xfrm rot="14400000" flipV="1">
              <a:off x="5340"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grpSp>
      <p:sp>
        <p:nvSpPr>
          <p:cNvPr id="80911" name="Line 27"/>
          <p:cNvSpPr>
            <a:spLocks noChangeShapeType="1"/>
          </p:cNvSpPr>
          <p:nvPr/>
        </p:nvSpPr>
        <p:spPr bwMode="auto">
          <a:xfrm>
            <a:off x="6300788" y="5032375"/>
            <a:ext cx="358775" cy="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80912" name="Rectangle 28"/>
          <p:cNvSpPr>
            <a:spLocks noGrp="1" noChangeArrowheads="1"/>
          </p:cNvSpPr>
          <p:nvPr>
            <p:ph type="title"/>
          </p:nvPr>
        </p:nvSpPr>
        <p:spPr/>
        <p:txBody>
          <a:bodyPr/>
          <a:lstStyle/>
          <a:p>
            <a:pPr eaLnBrk="1" hangingPunct="1"/>
            <a:endParaRPr lang="ja-JP" altLang="ja-JP" smtClean="0"/>
          </a:p>
        </p:txBody>
      </p:sp>
      <p:sp>
        <p:nvSpPr>
          <p:cNvPr id="80913" name="Rectangle 29"/>
          <p:cNvSpPr>
            <a:spLocks noChangeArrowheads="1"/>
          </p:cNvSpPr>
          <p:nvPr/>
        </p:nvSpPr>
        <p:spPr bwMode="auto">
          <a:xfrm>
            <a:off x="0" y="-17463"/>
            <a:ext cx="91440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4000">
                <a:solidFill>
                  <a:schemeClr val="tx2"/>
                </a:solidFill>
              </a:rPr>
              <a:t>翼型の半径方向の位置の変化とともに、、</a:t>
            </a:r>
          </a:p>
        </p:txBody>
      </p:sp>
      <p:sp>
        <p:nvSpPr>
          <p:cNvPr id="80914" name="Text Box 30"/>
          <p:cNvSpPr txBox="1">
            <a:spLocks noChangeArrowheads="1"/>
          </p:cNvSpPr>
          <p:nvPr/>
        </p:nvSpPr>
        <p:spPr bwMode="auto">
          <a:xfrm>
            <a:off x="323850" y="1052513"/>
            <a:ext cx="799306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a:t>翼型の角度</a:t>
            </a:r>
            <a:r>
              <a:rPr lang="en-US" altLang="ja-JP"/>
              <a:t>(</a:t>
            </a:r>
            <a:r>
              <a:rPr lang="ja-JP" altLang="en-US"/>
              <a:t>迎角</a:t>
            </a:r>
            <a:r>
              <a:rPr lang="en-US" altLang="ja-JP"/>
              <a:t>)</a:t>
            </a:r>
            <a:r>
              <a:rPr lang="ja-JP" altLang="en-US"/>
              <a:t>も最適な角度に変える、、、</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Line 3"/>
          <p:cNvSpPr>
            <a:spLocks noChangeShapeType="1"/>
          </p:cNvSpPr>
          <p:nvPr/>
        </p:nvSpPr>
        <p:spPr bwMode="auto">
          <a:xfrm rot="20100000" flipH="1">
            <a:off x="846138" y="3736975"/>
            <a:ext cx="6769100"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947" name="Line 4"/>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948" name="Line 5"/>
          <p:cNvSpPr>
            <a:spLocks noChangeShapeType="1"/>
          </p:cNvSpPr>
          <p:nvPr/>
        </p:nvSpPr>
        <p:spPr bwMode="auto">
          <a:xfrm flipV="1">
            <a:off x="1601788" y="3789363"/>
            <a:ext cx="0" cy="1223962"/>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82949" name="Line 6"/>
          <p:cNvSpPr>
            <a:spLocks noChangeShapeType="1"/>
          </p:cNvSpPr>
          <p:nvPr/>
        </p:nvSpPr>
        <p:spPr bwMode="auto">
          <a:xfrm rot="5400000" flipV="1">
            <a:off x="2855119" y="2547144"/>
            <a:ext cx="0" cy="2484438"/>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grpSp>
        <p:nvGrpSpPr>
          <p:cNvPr id="82950" name="Group 7"/>
          <p:cNvGrpSpPr>
            <a:grpSpLocks/>
          </p:cNvGrpSpPr>
          <p:nvPr/>
        </p:nvGrpSpPr>
        <p:grpSpPr bwMode="auto">
          <a:xfrm rot="-240000">
            <a:off x="4025900" y="3408363"/>
            <a:ext cx="3097213" cy="569912"/>
            <a:chOff x="-2246" y="2614"/>
            <a:chExt cx="1951" cy="359"/>
          </a:xfrm>
        </p:grpSpPr>
        <p:sp>
          <p:nvSpPr>
            <p:cNvPr id="82967" name="Freeform 8"/>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82968" name="Arc 9"/>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82969" name="Arc 10"/>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82970" name="Line 11"/>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2971" name="Arc 12"/>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82951" name="Text Box 13"/>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82952" name="Text Box 14"/>
          <p:cNvSpPr txBox="1">
            <a:spLocks noChangeArrowheads="1"/>
          </p:cNvSpPr>
          <p:nvPr/>
        </p:nvSpPr>
        <p:spPr bwMode="auto">
          <a:xfrm>
            <a:off x="395288" y="4017963"/>
            <a:ext cx="1008062"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82953" name="Text Box 15"/>
          <p:cNvSpPr txBox="1">
            <a:spLocks noChangeArrowheads="1"/>
          </p:cNvSpPr>
          <p:nvPr/>
        </p:nvSpPr>
        <p:spPr bwMode="auto">
          <a:xfrm>
            <a:off x="900113" y="328453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　</a:t>
            </a:r>
          </a:p>
        </p:txBody>
      </p:sp>
      <p:sp>
        <p:nvSpPr>
          <p:cNvPr id="82954" name="Line 16"/>
          <p:cNvSpPr>
            <a:spLocks noChangeShapeType="1"/>
          </p:cNvSpPr>
          <p:nvPr/>
        </p:nvSpPr>
        <p:spPr bwMode="auto">
          <a:xfrm rot="3900000">
            <a:off x="2837657" y="3036093"/>
            <a:ext cx="0" cy="2665413"/>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82955" name="Text Box 17"/>
          <p:cNvSpPr txBox="1">
            <a:spLocks noChangeArrowheads="1"/>
          </p:cNvSpPr>
          <p:nvPr/>
        </p:nvSpPr>
        <p:spPr bwMode="auto">
          <a:xfrm>
            <a:off x="2484438" y="4521200"/>
            <a:ext cx="32400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82956" name="AutoShape 18"/>
          <p:cNvSpPr>
            <a:spLocks noChangeArrowheads="1"/>
          </p:cNvSpPr>
          <p:nvPr/>
        </p:nvSpPr>
        <p:spPr bwMode="auto">
          <a:xfrm>
            <a:off x="5364163" y="4508500"/>
            <a:ext cx="2881312" cy="2303463"/>
          </a:xfrm>
          <a:prstGeom prst="roundRect">
            <a:avLst>
              <a:gd name="adj" fmla="val 16667"/>
            </a:avLst>
          </a:prstGeom>
          <a:solidFill>
            <a:srgbClr val="FFFFFF"/>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82957" name="Group 19"/>
          <p:cNvGrpSpPr>
            <a:grpSpLocks/>
          </p:cNvGrpSpPr>
          <p:nvPr/>
        </p:nvGrpSpPr>
        <p:grpSpPr bwMode="auto">
          <a:xfrm>
            <a:off x="6011863" y="4797425"/>
            <a:ext cx="1617662" cy="1730375"/>
            <a:chOff x="3646" y="1327"/>
            <a:chExt cx="11634" cy="12972"/>
          </a:xfrm>
        </p:grpSpPr>
        <p:sp>
          <p:nvSpPr>
            <p:cNvPr id="196628" name="AutoShape 20"/>
            <p:cNvSpPr>
              <a:spLocks noChangeArrowheads="1"/>
            </p:cNvSpPr>
            <p:nvPr/>
          </p:nvSpPr>
          <p:spPr bwMode="auto">
            <a:xfrm flipV="1">
              <a:off x="8590" y="8277"/>
              <a:ext cx="1747" cy="6022"/>
            </a:xfrm>
            <a:custGeom>
              <a:avLst/>
              <a:gdLst>
                <a:gd name="G0" fmla="+- 7175 0 0"/>
                <a:gd name="G1" fmla="+- 21600 0 7175"/>
                <a:gd name="G2" fmla="*/ 7175 1 2"/>
                <a:gd name="G3" fmla="+- 21600 0 G2"/>
                <a:gd name="G4" fmla="+/ 7175 21600 2"/>
                <a:gd name="G5" fmla="+/ G1 0 2"/>
                <a:gd name="G6" fmla="*/ 21600 21600 7175"/>
                <a:gd name="G7" fmla="*/ G6 1 2"/>
                <a:gd name="G8" fmla="+- 21600 0 G7"/>
                <a:gd name="G9" fmla="*/ 21600 1 2"/>
                <a:gd name="G10" fmla="+- 7175 0 G9"/>
                <a:gd name="G11" fmla="?: G10 G8 0"/>
                <a:gd name="G12" fmla="?: G10 G7 21600"/>
                <a:gd name="T0" fmla="*/ 18012 w 21600"/>
                <a:gd name="T1" fmla="*/ 10800 h 21600"/>
                <a:gd name="T2" fmla="*/ 10800 w 21600"/>
                <a:gd name="T3" fmla="*/ 21600 h 21600"/>
                <a:gd name="T4" fmla="*/ 3588 w 21600"/>
                <a:gd name="T5" fmla="*/ 10800 h 21600"/>
                <a:gd name="T6" fmla="*/ 10800 w 21600"/>
                <a:gd name="T7" fmla="*/ 0 h 21600"/>
                <a:gd name="T8" fmla="*/ 5388 w 21600"/>
                <a:gd name="T9" fmla="*/ 5388 h 21600"/>
                <a:gd name="T10" fmla="*/ 16212 w 21600"/>
                <a:gd name="T11" fmla="*/ 16212 h 21600"/>
              </a:gdLst>
              <a:ahLst/>
              <a:cxnLst>
                <a:cxn ang="0">
                  <a:pos x="T0" y="T1"/>
                </a:cxn>
                <a:cxn ang="0">
                  <a:pos x="T2" y="T3"/>
                </a:cxn>
                <a:cxn ang="0">
                  <a:pos x="T4" y="T5"/>
                </a:cxn>
                <a:cxn ang="0">
                  <a:pos x="T6" y="T7"/>
                </a:cxn>
              </a:cxnLst>
              <a:rect l="T8" t="T9" r="T10" b="T11"/>
              <a:pathLst>
                <a:path w="21600" h="21600">
                  <a:moveTo>
                    <a:pt x="0" y="0"/>
                  </a:moveTo>
                  <a:lnTo>
                    <a:pt x="7175" y="21600"/>
                  </a:lnTo>
                  <a:lnTo>
                    <a:pt x="14425" y="21600"/>
                  </a:lnTo>
                  <a:lnTo>
                    <a:pt x="21600" y="0"/>
                  </a:lnTo>
                  <a:close/>
                </a:path>
              </a:pathLst>
            </a:custGeom>
            <a:gradFill rotWithShape="1">
              <a:gsLst>
                <a:gs pos="0">
                  <a:schemeClr val="bg1">
                    <a:gamma/>
                    <a:shade val="76471"/>
                    <a:invGamma/>
                  </a:schemeClr>
                </a:gs>
                <a:gs pos="50000">
                  <a:schemeClr val="bg1">
                    <a:alpha val="50000"/>
                  </a:schemeClr>
                </a:gs>
                <a:gs pos="100000">
                  <a:schemeClr val="bg1">
                    <a:gamma/>
                    <a:shade val="76471"/>
                    <a:invGamma/>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96629" name="Oval 21"/>
            <p:cNvSpPr>
              <a:spLocks noChangeArrowheads="1"/>
            </p:cNvSpPr>
            <p:nvPr/>
          </p:nvSpPr>
          <p:spPr bwMode="auto">
            <a:xfrm>
              <a:off x="8510" y="6599"/>
              <a:ext cx="1895" cy="1904"/>
            </a:xfrm>
            <a:prstGeom prst="ellipse">
              <a:avLst/>
            </a:prstGeom>
            <a:gradFill rotWithShape="1">
              <a:gsLst>
                <a:gs pos="0">
                  <a:schemeClr val="bg1">
                    <a:alpha val="50000"/>
                  </a:schemeClr>
                </a:gs>
                <a:gs pos="100000">
                  <a:schemeClr val="bg1">
                    <a:gamma/>
                    <a:shade val="85882"/>
                    <a:invGamma/>
                  </a:schemeClr>
                </a:gs>
              </a:gsLst>
              <a:path path="shape">
                <a:fillToRect l="50000" t="50000" r="50000" b="50000"/>
              </a:path>
            </a:gradFill>
            <a:ln w="9525">
              <a:solidFill>
                <a:srgbClr val="808080"/>
              </a:solidFill>
              <a:round/>
              <a:headEnd/>
              <a:tailEnd/>
            </a:ln>
            <a:effectLst/>
          </p:spPr>
          <p:txBody>
            <a:bodyPr wrap="none" anchor="ctr"/>
            <a:lstStyle/>
            <a:p>
              <a:pPr eaLnBrk="1" hangingPunct="1">
                <a:defRPr/>
              </a:pPr>
              <a:endParaRPr lang="ja-JP" altLang="en-US">
                <a:latin typeface="Arial" charset="0"/>
              </a:endParaRPr>
            </a:p>
          </p:txBody>
        </p:sp>
        <p:sp>
          <p:nvSpPr>
            <p:cNvPr id="196630" name="AutoShape 22"/>
            <p:cNvSpPr>
              <a:spLocks noChangeArrowheads="1"/>
            </p:cNvSpPr>
            <p:nvPr/>
          </p:nvSpPr>
          <p:spPr bwMode="auto">
            <a:xfrm flipV="1">
              <a:off x="8555" y="1327"/>
              <a:ext cx="1758" cy="5141"/>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96631" name="AutoShape 23"/>
            <p:cNvSpPr>
              <a:spLocks noChangeArrowheads="1"/>
            </p:cNvSpPr>
            <p:nvPr/>
          </p:nvSpPr>
          <p:spPr bwMode="auto">
            <a:xfrm rot="7200000" flipV="1">
              <a:off x="11836"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96632" name="AutoShape 24"/>
            <p:cNvSpPr>
              <a:spLocks noChangeArrowheads="1"/>
            </p:cNvSpPr>
            <p:nvPr/>
          </p:nvSpPr>
          <p:spPr bwMode="auto">
            <a:xfrm rot="14400000" flipV="1">
              <a:off x="5340"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grpSp>
      <p:sp>
        <p:nvSpPr>
          <p:cNvPr id="82958" name="Line 25"/>
          <p:cNvSpPr>
            <a:spLocks noChangeShapeType="1"/>
          </p:cNvSpPr>
          <p:nvPr/>
        </p:nvSpPr>
        <p:spPr bwMode="auto">
          <a:xfrm>
            <a:off x="6300788" y="5157788"/>
            <a:ext cx="358775" cy="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82959" name="Rectangle 27"/>
          <p:cNvSpPr>
            <a:spLocks noGrp="1" noChangeArrowheads="1"/>
          </p:cNvSpPr>
          <p:nvPr>
            <p:ph type="title"/>
          </p:nvPr>
        </p:nvSpPr>
        <p:spPr/>
        <p:txBody>
          <a:bodyPr/>
          <a:lstStyle/>
          <a:p>
            <a:pPr eaLnBrk="1" hangingPunct="1"/>
            <a:endParaRPr lang="ja-JP" altLang="ja-JP" smtClean="0"/>
          </a:p>
        </p:txBody>
      </p:sp>
      <p:sp>
        <p:nvSpPr>
          <p:cNvPr id="82960" name="Rectangle 28"/>
          <p:cNvSpPr>
            <a:spLocks noChangeArrowheads="1"/>
          </p:cNvSpPr>
          <p:nvPr/>
        </p:nvSpPr>
        <p:spPr bwMode="auto">
          <a:xfrm>
            <a:off x="0" y="-17463"/>
            <a:ext cx="91440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4000">
                <a:solidFill>
                  <a:schemeClr val="tx2"/>
                </a:solidFill>
              </a:rPr>
              <a:t>翼型の半径方向の位置の変化とともに、、</a:t>
            </a:r>
          </a:p>
        </p:txBody>
      </p:sp>
      <p:sp>
        <p:nvSpPr>
          <p:cNvPr id="82961" name="Text Box 29"/>
          <p:cNvSpPr txBox="1">
            <a:spLocks noChangeArrowheads="1"/>
          </p:cNvSpPr>
          <p:nvPr/>
        </p:nvSpPr>
        <p:spPr bwMode="auto">
          <a:xfrm>
            <a:off x="323850" y="1052513"/>
            <a:ext cx="799306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a:t>翼型の角度</a:t>
            </a:r>
            <a:r>
              <a:rPr lang="en-US" altLang="ja-JP"/>
              <a:t>(</a:t>
            </a:r>
            <a:r>
              <a:rPr lang="ja-JP" altLang="en-US"/>
              <a:t>迎角</a:t>
            </a:r>
            <a:r>
              <a:rPr lang="en-US" altLang="ja-JP"/>
              <a:t>)</a:t>
            </a:r>
            <a:r>
              <a:rPr lang="ja-JP" altLang="en-US"/>
              <a:t>も最適な角度に変える、、、</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Line 3"/>
          <p:cNvSpPr>
            <a:spLocks noChangeShapeType="1"/>
          </p:cNvSpPr>
          <p:nvPr/>
        </p:nvSpPr>
        <p:spPr bwMode="auto">
          <a:xfrm rot="19500000" flipH="1">
            <a:off x="846138" y="3679825"/>
            <a:ext cx="6769100"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4995" name="Line 4"/>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4996" name="Line 5"/>
          <p:cNvSpPr>
            <a:spLocks noChangeShapeType="1"/>
          </p:cNvSpPr>
          <p:nvPr/>
        </p:nvSpPr>
        <p:spPr bwMode="auto">
          <a:xfrm flipV="1">
            <a:off x="2339975" y="3789363"/>
            <a:ext cx="0" cy="1223962"/>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84997" name="Line 6"/>
          <p:cNvSpPr>
            <a:spLocks noChangeShapeType="1"/>
          </p:cNvSpPr>
          <p:nvPr/>
        </p:nvSpPr>
        <p:spPr bwMode="auto">
          <a:xfrm rot="5400000" flipV="1">
            <a:off x="3218657" y="2910681"/>
            <a:ext cx="0" cy="1757363"/>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grpSp>
        <p:nvGrpSpPr>
          <p:cNvPr id="84998" name="Group 7"/>
          <p:cNvGrpSpPr>
            <a:grpSpLocks/>
          </p:cNvGrpSpPr>
          <p:nvPr/>
        </p:nvGrpSpPr>
        <p:grpSpPr bwMode="auto">
          <a:xfrm rot="-540000">
            <a:off x="4025900" y="3232150"/>
            <a:ext cx="3097213" cy="569913"/>
            <a:chOff x="-2246" y="2614"/>
            <a:chExt cx="1951" cy="359"/>
          </a:xfrm>
        </p:grpSpPr>
        <p:sp>
          <p:nvSpPr>
            <p:cNvPr id="85015" name="Freeform 8"/>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85016" name="Arc 9"/>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85017" name="Arc 10"/>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85018" name="Line 11"/>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5019" name="Arc 12"/>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84999" name="Text Box 13"/>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85000" name="Text Box 14"/>
          <p:cNvSpPr txBox="1">
            <a:spLocks noChangeArrowheads="1"/>
          </p:cNvSpPr>
          <p:nvPr/>
        </p:nvSpPr>
        <p:spPr bwMode="auto">
          <a:xfrm>
            <a:off x="395288" y="4017963"/>
            <a:ext cx="1008062"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85001" name="Text Box 15"/>
          <p:cNvSpPr txBox="1">
            <a:spLocks noChangeArrowheads="1"/>
          </p:cNvSpPr>
          <p:nvPr/>
        </p:nvSpPr>
        <p:spPr bwMode="auto">
          <a:xfrm>
            <a:off x="900113" y="328453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　</a:t>
            </a:r>
          </a:p>
        </p:txBody>
      </p:sp>
      <p:sp>
        <p:nvSpPr>
          <p:cNvPr id="85002" name="Line 16"/>
          <p:cNvSpPr>
            <a:spLocks noChangeShapeType="1"/>
          </p:cNvSpPr>
          <p:nvPr/>
        </p:nvSpPr>
        <p:spPr bwMode="auto">
          <a:xfrm rot="3300000">
            <a:off x="3187700" y="3352800"/>
            <a:ext cx="0" cy="2089150"/>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85003" name="Text Box 17"/>
          <p:cNvSpPr txBox="1">
            <a:spLocks noChangeArrowheads="1"/>
          </p:cNvSpPr>
          <p:nvPr/>
        </p:nvSpPr>
        <p:spPr bwMode="auto">
          <a:xfrm>
            <a:off x="2916238" y="4521200"/>
            <a:ext cx="32400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85004" name="AutoShape 18"/>
          <p:cNvSpPr>
            <a:spLocks noChangeArrowheads="1"/>
          </p:cNvSpPr>
          <p:nvPr/>
        </p:nvSpPr>
        <p:spPr bwMode="auto">
          <a:xfrm>
            <a:off x="5364163" y="4508500"/>
            <a:ext cx="2881312" cy="2303463"/>
          </a:xfrm>
          <a:prstGeom prst="roundRect">
            <a:avLst>
              <a:gd name="adj" fmla="val 16667"/>
            </a:avLst>
          </a:prstGeom>
          <a:solidFill>
            <a:srgbClr val="FFFFFF"/>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85005" name="Group 19"/>
          <p:cNvGrpSpPr>
            <a:grpSpLocks/>
          </p:cNvGrpSpPr>
          <p:nvPr/>
        </p:nvGrpSpPr>
        <p:grpSpPr bwMode="auto">
          <a:xfrm>
            <a:off x="6011863" y="4797425"/>
            <a:ext cx="1617662" cy="1730375"/>
            <a:chOff x="3646" y="1327"/>
            <a:chExt cx="11634" cy="12972"/>
          </a:xfrm>
        </p:grpSpPr>
        <p:sp>
          <p:nvSpPr>
            <p:cNvPr id="198676" name="AutoShape 20"/>
            <p:cNvSpPr>
              <a:spLocks noChangeArrowheads="1"/>
            </p:cNvSpPr>
            <p:nvPr/>
          </p:nvSpPr>
          <p:spPr bwMode="auto">
            <a:xfrm flipV="1">
              <a:off x="8590" y="8277"/>
              <a:ext cx="1747" cy="6022"/>
            </a:xfrm>
            <a:custGeom>
              <a:avLst/>
              <a:gdLst>
                <a:gd name="G0" fmla="+- 7175 0 0"/>
                <a:gd name="G1" fmla="+- 21600 0 7175"/>
                <a:gd name="G2" fmla="*/ 7175 1 2"/>
                <a:gd name="G3" fmla="+- 21600 0 G2"/>
                <a:gd name="G4" fmla="+/ 7175 21600 2"/>
                <a:gd name="G5" fmla="+/ G1 0 2"/>
                <a:gd name="G6" fmla="*/ 21600 21600 7175"/>
                <a:gd name="G7" fmla="*/ G6 1 2"/>
                <a:gd name="G8" fmla="+- 21600 0 G7"/>
                <a:gd name="G9" fmla="*/ 21600 1 2"/>
                <a:gd name="G10" fmla="+- 7175 0 G9"/>
                <a:gd name="G11" fmla="?: G10 G8 0"/>
                <a:gd name="G12" fmla="?: G10 G7 21600"/>
                <a:gd name="T0" fmla="*/ 18012 w 21600"/>
                <a:gd name="T1" fmla="*/ 10800 h 21600"/>
                <a:gd name="T2" fmla="*/ 10800 w 21600"/>
                <a:gd name="T3" fmla="*/ 21600 h 21600"/>
                <a:gd name="T4" fmla="*/ 3588 w 21600"/>
                <a:gd name="T5" fmla="*/ 10800 h 21600"/>
                <a:gd name="T6" fmla="*/ 10800 w 21600"/>
                <a:gd name="T7" fmla="*/ 0 h 21600"/>
                <a:gd name="T8" fmla="*/ 5388 w 21600"/>
                <a:gd name="T9" fmla="*/ 5388 h 21600"/>
                <a:gd name="T10" fmla="*/ 16212 w 21600"/>
                <a:gd name="T11" fmla="*/ 16212 h 21600"/>
              </a:gdLst>
              <a:ahLst/>
              <a:cxnLst>
                <a:cxn ang="0">
                  <a:pos x="T0" y="T1"/>
                </a:cxn>
                <a:cxn ang="0">
                  <a:pos x="T2" y="T3"/>
                </a:cxn>
                <a:cxn ang="0">
                  <a:pos x="T4" y="T5"/>
                </a:cxn>
                <a:cxn ang="0">
                  <a:pos x="T6" y="T7"/>
                </a:cxn>
              </a:cxnLst>
              <a:rect l="T8" t="T9" r="T10" b="T11"/>
              <a:pathLst>
                <a:path w="21600" h="21600">
                  <a:moveTo>
                    <a:pt x="0" y="0"/>
                  </a:moveTo>
                  <a:lnTo>
                    <a:pt x="7175" y="21600"/>
                  </a:lnTo>
                  <a:lnTo>
                    <a:pt x="14425" y="21600"/>
                  </a:lnTo>
                  <a:lnTo>
                    <a:pt x="21600" y="0"/>
                  </a:lnTo>
                  <a:close/>
                </a:path>
              </a:pathLst>
            </a:custGeom>
            <a:gradFill rotWithShape="1">
              <a:gsLst>
                <a:gs pos="0">
                  <a:schemeClr val="bg1">
                    <a:gamma/>
                    <a:shade val="76471"/>
                    <a:invGamma/>
                  </a:schemeClr>
                </a:gs>
                <a:gs pos="50000">
                  <a:schemeClr val="bg1">
                    <a:alpha val="50000"/>
                  </a:schemeClr>
                </a:gs>
                <a:gs pos="100000">
                  <a:schemeClr val="bg1">
                    <a:gamma/>
                    <a:shade val="76471"/>
                    <a:invGamma/>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98677" name="Oval 21"/>
            <p:cNvSpPr>
              <a:spLocks noChangeArrowheads="1"/>
            </p:cNvSpPr>
            <p:nvPr/>
          </p:nvSpPr>
          <p:spPr bwMode="auto">
            <a:xfrm>
              <a:off x="8510" y="6599"/>
              <a:ext cx="1895" cy="1904"/>
            </a:xfrm>
            <a:prstGeom prst="ellipse">
              <a:avLst/>
            </a:prstGeom>
            <a:gradFill rotWithShape="1">
              <a:gsLst>
                <a:gs pos="0">
                  <a:schemeClr val="bg1">
                    <a:alpha val="50000"/>
                  </a:schemeClr>
                </a:gs>
                <a:gs pos="100000">
                  <a:schemeClr val="bg1">
                    <a:gamma/>
                    <a:shade val="85882"/>
                    <a:invGamma/>
                  </a:schemeClr>
                </a:gs>
              </a:gsLst>
              <a:path path="shape">
                <a:fillToRect l="50000" t="50000" r="50000" b="50000"/>
              </a:path>
            </a:gradFill>
            <a:ln w="9525">
              <a:solidFill>
                <a:srgbClr val="808080"/>
              </a:solidFill>
              <a:round/>
              <a:headEnd/>
              <a:tailEnd/>
            </a:ln>
            <a:effectLst/>
          </p:spPr>
          <p:txBody>
            <a:bodyPr wrap="none" anchor="ctr"/>
            <a:lstStyle/>
            <a:p>
              <a:pPr eaLnBrk="1" hangingPunct="1">
                <a:defRPr/>
              </a:pPr>
              <a:endParaRPr lang="ja-JP" altLang="en-US">
                <a:latin typeface="Arial" charset="0"/>
              </a:endParaRPr>
            </a:p>
          </p:txBody>
        </p:sp>
        <p:sp>
          <p:nvSpPr>
            <p:cNvPr id="198678" name="AutoShape 22"/>
            <p:cNvSpPr>
              <a:spLocks noChangeArrowheads="1"/>
            </p:cNvSpPr>
            <p:nvPr/>
          </p:nvSpPr>
          <p:spPr bwMode="auto">
            <a:xfrm flipV="1">
              <a:off x="8555" y="1327"/>
              <a:ext cx="1758" cy="5141"/>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98679" name="AutoShape 23"/>
            <p:cNvSpPr>
              <a:spLocks noChangeArrowheads="1"/>
            </p:cNvSpPr>
            <p:nvPr/>
          </p:nvSpPr>
          <p:spPr bwMode="auto">
            <a:xfrm rot="7200000" flipV="1">
              <a:off x="11836"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198680" name="AutoShape 24"/>
            <p:cNvSpPr>
              <a:spLocks noChangeArrowheads="1"/>
            </p:cNvSpPr>
            <p:nvPr/>
          </p:nvSpPr>
          <p:spPr bwMode="auto">
            <a:xfrm rot="14400000" flipV="1">
              <a:off x="5340"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grpSp>
      <p:sp>
        <p:nvSpPr>
          <p:cNvPr id="85006" name="Line 25"/>
          <p:cNvSpPr>
            <a:spLocks noChangeShapeType="1"/>
          </p:cNvSpPr>
          <p:nvPr/>
        </p:nvSpPr>
        <p:spPr bwMode="auto">
          <a:xfrm>
            <a:off x="6300788" y="5267325"/>
            <a:ext cx="358775" cy="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85007" name="Rectangle 27"/>
          <p:cNvSpPr>
            <a:spLocks noGrp="1" noChangeArrowheads="1"/>
          </p:cNvSpPr>
          <p:nvPr>
            <p:ph type="title"/>
          </p:nvPr>
        </p:nvSpPr>
        <p:spPr/>
        <p:txBody>
          <a:bodyPr/>
          <a:lstStyle/>
          <a:p>
            <a:pPr eaLnBrk="1" hangingPunct="1"/>
            <a:endParaRPr lang="ja-JP" altLang="ja-JP" smtClean="0"/>
          </a:p>
        </p:txBody>
      </p:sp>
      <p:sp>
        <p:nvSpPr>
          <p:cNvPr id="85008" name="Rectangle 28"/>
          <p:cNvSpPr>
            <a:spLocks noChangeArrowheads="1"/>
          </p:cNvSpPr>
          <p:nvPr/>
        </p:nvSpPr>
        <p:spPr bwMode="auto">
          <a:xfrm>
            <a:off x="0" y="-17463"/>
            <a:ext cx="91440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4000">
                <a:solidFill>
                  <a:schemeClr val="tx2"/>
                </a:solidFill>
              </a:rPr>
              <a:t>翼型の半径方向の位置の変化とともに、、</a:t>
            </a:r>
          </a:p>
        </p:txBody>
      </p:sp>
      <p:sp>
        <p:nvSpPr>
          <p:cNvPr id="85009" name="Text Box 29"/>
          <p:cNvSpPr txBox="1">
            <a:spLocks noChangeArrowheads="1"/>
          </p:cNvSpPr>
          <p:nvPr/>
        </p:nvSpPr>
        <p:spPr bwMode="auto">
          <a:xfrm>
            <a:off x="323850" y="1052513"/>
            <a:ext cx="799306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a:t>翼型の角度</a:t>
            </a:r>
            <a:r>
              <a:rPr lang="en-US" altLang="ja-JP"/>
              <a:t>(</a:t>
            </a:r>
            <a:r>
              <a:rPr lang="ja-JP" altLang="en-US"/>
              <a:t>迎角</a:t>
            </a:r>
            <a:r>
              <a:rPr lang="en-US" altLang="ja-JP"/>
              <a:t>)</a:t>
            </a:r>
            <a:r>
              <a:rPr lang="ja-JP" altLang="en-US"/>
              <a:t>も最適な角度に変える、、、</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p:cNvSpPr>
            <a:spLocks noChangeArrowheads="1"/>
          </p:cNvSpPr>
          <p:nvPr/>
        </p:nvSpPr>
        <p:spPr bwMode="auto">
          <a:xfrm>
            <a:off x="611188" y="333375"/>
            <a:ext cx="28987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a:t>アップウィンド型</a:t>
            </a:r>
          </a:p>
        </p:txBody>
      </p:sp>
      <p:sp>
        <p:nvSpPr>
          <p:cNvPr id="10243" name="Rectangle 13"/>
          <p:cNvSpPr>
            <a:spLocks noChangeArrowheads="1"/>
          </p:cNvSpPr>
          <p:nvPr/>
        </p:nvSpPr>
        <p:spPr bwMode="auto">
          <a:xfrm>
            <a:off x="5148263" y="333375"/>
            <a:ext cx="29845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a:t>ダウンウィンド型</a:t>
            </a:r>
          </a:p>
        </p:txBody>
      </p:sp>
      <p:sp>
        <p:nvSpPr>
          <p:cNvPr id="10244" name="Text Box 14"/>
          <p:cNvSpPr txBox="1">
            <a:spLocks noChangeArrowheads="1"/>
          </p:cNvSpPr>
          <p:nvPr/>
        </p:nvSpPr>
        <p:spPr bwMode="auto">
          <a:xfrm>
            <a:off x="4859338" y="6396038"/>
            <a:ext cx="3600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ローターブレードがタワーの風下側</a:t>
            </a:r>
          </a:p>
        </p:txBody>
      </p:sp>
      <p:sp>
        <p:nvSpPr>
          <p:cNvPr id="10245" name="Text Box 15"/>
          <p:cNvSpPr txBox="1">
            <a:spLocks noChangeArrowheads="1"/>
          </p:cNvSpPr>
          <p:nvPr/>
        </p:nvSpPr>
        <p:spPr bwMode="auto">
          <a:xfrm>
            <a:off x="538163" y="6397625"/>
            <a:ext cx="3600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ローターブレードがタワーの風上側</a:t>
            </a:r>
          </a:p>
        </p:txBody>
      </p:sp>
      <p:sp>
        <p:nvSpPr>
          <p:cNvPr id="10246" name="Oval 16"/>
          <p:cNvSpPr>
            <a:spLocks noChangeArrowheads="1"/>
          </p:cNvSpPr>
          <p:nvPr/>
        </p:nvSpPr>
        <p:spPr bwMode="auto">
          <a:xfrm>
            <a:off x="2843213" y="3676650"/>
            <a:ext cx="431800" cy="431800"/>
          </a:xfrm>
          <a:prstGeom prst="ellipse">
            <a:avLst/>
          </a:prstGeom>
          <a:solidFill>
            <a:srgbClr val="FFFFFF"/>
          </a:solidFill>
          <a:ln w="9525">
            <a:round/>
            <a:headEnd/>
            <a:tailEnd/>
          </a:ln>
          <a:scene3d>
            <a:camera prst="legacyObliqueBottom">
              <a:rot lat="18600000" lon="0" rev="0"/>
            </a:camera>
            <a:lightRig rig="legacyFlat3" dir="b"/>
          </a:scene3d>
          <a:sp3d extrusionH="1801800" prstMaterial="legacyMatte">
            <a:bevelT w="13500" h="13500" prst="angle"/>
            <a:bevelB w="13500" h="13500" prst="angle"/>
            <a:extrusionClr>
              <a:srgbClr val="FFFFFF"/>
            </a:extrusionClr>
            <a:contourClr>
              <a:srgbClr val="FFFFFF"/>
            </a:contourClr>
          </a:sp3d>
        </p:spPr>
        <p:txBody>
          <a:bodyPr wrap="none" anchor="ctr">
            <a:flatTx/>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47" name="AutoShape 17"/>
          <p:cNvSpPr>
            <a:spLocks noChangeArrowheads="1"/>
          </p:cNvSpPr>
          <p:nvPr/>
        </p:nvSpPr>
        <p:spPr bwMode="auto">
          <a:xfrm rot="5400000" flipH="1">
            <a:off x="3160713" y="2525712"/>
            <a:ext cx="641350" cy="2016125"/>
          </a:xfrm>
          <a:prstGeom prst="flowChartManualInput">
            <a:avLst/>
          </a:prstGeom>
          <a:solidFill>
            <a:srgbClr val="FFFFFF"/>
          </a:solidFill>
          <a:ln w="9525">
            <a:miter lim="800000"/>
            <a:headEnd/>
            <a:tailEnd/>
          </a:ln>
          <a:scene3d>
            <a:camera prst="legacyObliqueTop">
              <a:rot lat="20999991" lon="18600000" rev="0"/>
            </a:camera>
            <a:lightRig rig="legacyFlat3" dir="b"/>
          </a:scene3d>
          <a:sp3d extrusionH="735000" prstMaterial="legacyMatte">
            <a:bevelT w="13500" h="13500" prst="angle"/>
            <a:bevelB w="13500" h="13500" prst="angle"/>
            <a:extrusionClr>
              <a:srgbClr val="FFFFFF"/>
            </a:extrusionClr>
            <a:contourClr>
              <a:srgbClr val="FFFFFF"/>
            </a:contourClr>
          </a:sp3d>
        </p:spPr>
        <p:txBody>
          <a:bodyPr wrap="none" anchor="ctr">
            <a:flatTx/>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48" name="Freeform 18"/>
          <p:cNvSpPr>
            <a:spLocks/>
          </p:cNvSpPr>
          <p:nvPr/>
        </p:nvSpPr>
        <p:spPr bwMode="auto">
          <a:xfrm rot="14596165" flipH="1">
            <a:off x="1146969" y="3356769"/>
            <a:ext cx="452438" cy="1955800"/>
          </a:xfrm>
          <a:custGeom>
            <a:avLst/>
            <a:gdLst>
              <a:gd name="T0" fmla="*/ 0 w 149"/>
              <a:gd name="T1" fmla="*/ 2147483646 h 1323"/>
              <a:gd name="T2" fmla="*/ 2147483646 w 149"/>
              <a:gd name="T3" fmla="*/ 2147483646 h 1323"/>
              <a:gd name="T4" fmla="*/ 2147483646 w 149"/>
              <a:gd name="T5" fmla="*/ 2147483646 h 1323"/>
              <a:gd name="T6" fmla="*/ 2147483646 w 149"/>
              <a:gd name="T7" fmla="*/ 2147483646 h 1323"/>
              <a:gd name="T8" fmla="*/ 2147483646 w 149"/>
              <a:gd name="T9" fmla="*/ 0 h 1323"/>
              <a:gd name="T10" fmla="*/ 2147483646 w 149"/>
              <a:gd name="T11" fmla="*/ 2147483646 h 1323"/>
              <a:gd name="T12" fmla="*/ 2147483646 w 149"/>
              <a:gd name="T13" fmla="*/ 2147483646 h 1323"/>
              <a:gd name="T14" fmla="*/ 0 w 149"/>
              <a:gd name="T15" fmla="*/ 2147483646 h 1323"/>
              <a:gd name="T16" fmla="*/ 0 60000 65536"/>
              <a:gd name="T17" fmla="*/ 0 60000 65536"/>
              <a:gd name="T18" fmla="*/ 0 60000 65536"/>
              <a:gd name="T19" fmla="*/ 0 60000 65536"/>
              <a:gd name="T20" fmla="*/ 0 60000 65536"/>
              <a:gd name="T21" fmla="*/ 0 60000 65536"/>
              <a:gd name="T22" fmla="*/ 0 60000 65536"/>
              <a:gd name="T23" fmla="*/ 0 60000 65536"/>
              <a:gd name="T24" fmla="*/ 0 w 149"/>
              <a:gd name="T25" fmla="*/ 0 h 1323"/>
              <a:gd name="T26" fmla="*/ 149 w 149"/>
              <a:gd name="T27" fmla="*/ 1323 h 13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9" h="1323">
                <a:moveTo>
                  <a:pt x="0" y="1315"/>
                </a:moveTo>
                <a:lnTo>
                  <a:pt x="23" y="405"/>
                </a:lnTo>
                <a:lnTo>
                  <a:pt x="32" y="24"/>
                </a:lnTo>
                <a:lnTo>
                  <a:pt x="53" y="6"/>
                </a:lnTo>
                <a:lnTo>
                  <a:pt x="77" y="0"/>
                </a:lnTo>
                <a:lnTo>
                  <a:pt x="149" y="987"/>
                </a:lnTo>
                <a:lnTo>
                  <a:pt x="68" y="1323"/>
                </a:lnTo>
                <a:lnTo>
                  <a:pt x="0" y="1315"/>
                </a:lnTo>
                <a:close/>
              </a:path>
            </a:pathLst>
          </a:custGeom>
          <a:gradFill rotWithShape="1">
            <a:gsLst>
              <a:gs pos="0">
                <a:srgbClr val="FFFFFF"/>
              </a:gs>
              <a:gs pos="100000">
                <a:srgbClr val="A9A9A9"/>
              </a:gs>
            </a:gsLst>
            <a:lin ang="0" scaled="1"/>
          </a:gradFill>
          <a:ln w="9525">
            <a:round/>
            <a:headEnd/>
            <a:tailEnd/>
          </a:ln>
          <a:scene3d>
            <a:camera prst="legacyObliqueTopRight">
              <a:rot lat="0" lon="1500000" rev="0"/>
            </a:camera>
            <a:lightRig rig="legacyFlat3" dir="b"/>
          </a:scene3d>
          <a:sp3d extrusionH="49200" prstMaterial="legacyMatte">
            <a:bevelT w="13500" h="13500" prst="angle"/>
            <a:bevelB w="13500" h="13500" prst="angle"/>
            <a:extrusionClr>
              <a:srgbClr val="FFFFFF"/>
            </a:extrusionClr>
            <a:contourClr>
              <a:srgbClr val="FFFFFF"/>
            </a:contourClr>
          </a:sp3d>
        </p:spPr>
        <p:txBody>
          <a:bodyPr>
            <a:flatTx/>
          </a:bodyPr>
          <a:lstStyle/>
          <a:p>
            <a:endParaRPr lang="ja-JP" altLang="en-US"/>
          </a:p>
        </p:txBody>
      </p:sp>
      <p:sp>
        <p:nvSpPr>
          <p:cNvPr id="10249" name="Oval 19"/>
          <p:cNvSpPr>
            <a:spLocks noChangeArrowheads="1"/>
          </p:cNvSpPr>
          <p:nvPr/>
        </p:nvSpPr>
        <p:spPr bwMode="auto">
          <a:xfrm>
            <a:off x="1762125" y="3460750"/>
            <a:ext cx="792163" cy="792163"/>
          </a:xfrm>
          <a:prstGeom prst="ellipse">
            <a:avLst/>
          </a:prstGeom>
          <a:solidFill>
            <a:srgbClr val="C0C0C0"/>
          </a:solidFill>
          <a:ln w="9525">
            <a:round/>
            <a:headEnd/>
            <a:tailEnd/>
          </a:ln>
          <a:scene3d>
            <a:camera prst="legacyObliqueTopRight">
              <a:rot lat="0" lon="1200000" rev="0"/>
            </a:camera>
            <a:lightRig rig="legacyFlat2" dir="t"/>
          </a:scene3d>
          <a:sp3d extrusionH="430200" prstMaterial="legacyMatte">
            <a:bevelT w="13500" h="13500" prst="angle"/>
            <a:bevelB w="13500" h="13500" prst="angle"/>
            <a:extrusionClr>
              <a:srgbClr val="C0C0C0"/>
            </a:extrusionClr>
            <a:contourClr>
              <a:srgbClr val="C0C0C0"/>
            </a:contourClr>
          </a:sp3d>
        </p:spPr>
        <p:txBody>
          <a:bodyPr wrap="none" anchor="ctr">
            <a:flatTx/>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50" name="Freeform 20"/>
          <p:cNvSpPr>
            <a:spLocks/>
          </p:cNvSpPr>
          <p:nvPr/>
        </p:nvSpPr>
        <p:spPr bwMode="auto">
          <a:xfrm flipH="1">
            <a:off x="1898650" y="1360488"/>
            <a:ext cx="452438" cy="2100262"/>
          </a:xfrm>
          <a:custGeom>
            <a:avLst/>
            <a:gdLst>
              <a:gd name="T0" fmla="*/ 0 w 149"/>
              <a:gd name="T1" fmla="*/ 2147483646 h 1323"/>
              <a:gd name="T2" fmla="*/ 2147483646 w 149"/>
              <a:gd name="T3" fmla="*/ 2147483646 h 1323"/>
              <a:gd name="T4" fmla="*/ 2147483646 w 149"/>
              <a:gd name="T5" fmla="*/ 2147483646 h 1323"/>
              <a:gd name="T6" fmla="*/ 2147483646 w 149"/>
              <a:gd name="T7" fmla="*/ 2147483646 h 1323"/>
              <a:gd name="T8" fmla="*/ 2147483646 w 149"/>
              <a:gd name="T9" fmla="*/ 0 h 1323"/>
              <a:gd name="T10" fmla="*/ 2147483646 w 149"/>
              <a:gd name="T11" fmla="*/ 2147483646 h 1323"/>
              <a:gd name="T12" fmla="*/ 2147483646 w 149"/>
              <a:gd name="T13" fmla="*/ 2147483646 h 1323"/>
              <a:gd name="T14" fmla="*/ 0 w 149"/>
              <a:gd name="T15" fmla="*/ 2147483646 h 1323"/>
              <a:gd name="T16" fmla="*/ 0 60000 65536"/>
              <a:gd name="T17" fmla="*/ 0 60000 65536"/>
              <a:gd name="T18" fmla="*/ 0 60000 65536"/>
              <a:gd name="T19" fmla="*/ 0 60000 65536"/>
              <a:gd name="T20" fmla="*/ 0 60000 65536"/>
              <a:gd name="T21" fmla="*/ 0 60000 65536"/>
              <a:gd name="T22" fmla="*/ 0 60000 65536"/>
              <a:gd name="T23" fmla="*/ 0 60000 65536"/>
              <a:gd name="T24" fmla="*/ 0 w 149"/>
              <a:gd name="T25" fmla="*/ 0 h 1323"/>
              <a:gd name="T26" fmla="*/ 149 w 149"/>
              <a:gd name="T27" fmla="*/ 1323 h 13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9" h="1323">
                <a:moveTo>
                  <a:pt x="0" y="1315"/>
                </a:moveTo>
                <a:lnTo>
                  <a:pt x="23" y="405"/>
                </a:lnTo>
                <a:lnTo>
                  <a:pt x="32" y="24"/>
                </a:lnTo>
                <a:lnTo>
                  <a:pt x="53" y="6"/>
                </a:lnTo>
                <a:lnTo>
                  <a:pt x="77" y="0"/>
                </a:lnTo>
                <a:lnTo>
                  <a:pt x="149" y="987"/>
                </a:lnTo>
                <a:lnTo>
                  <a:pt x="68" y="1323"/>
                </a:lnTo>
                <a:lnTo>
                  <a:pt x="0" y="1315"/>
                </a:lnTo>
                <a:close/>
              </a:path>
            </a:pathLst>
          </a:custGeom>
          <a:gradFill rotWithShape="1">
            <a:gsLst>
              <a:gs pos="0">
                <a:srgbClr val="FFFFFF"/>
              </a:gs>
              <a:gs pos="100000">
                <a:srgbClr val="A9A9A9"/>
              </a:gs>
            </a:gsLst>
            <a:lin ang="0" scaled="1"/>
          </a:gradFill>
          <a:ln w="9525">
            <a:round/>
            <a:headEnd/>
            <a:tailEnd/>
          </a:ln>
          <a:scene3d>
            <a:camera prst="legacyObliqueTopRight">
              <a:rot lat="0" lon="1200000" rev="0"/>
            </a:camera>
            <a:lightRig rig="legacyFlat2" dir="b"/>
          </a:scene3d>
          <a:sp3d extrusionH="49200" prstMaterial="legacyMatte">
            <a:bevelT w="13500" h="13500" prst="angle"/>
            <a:bevelB w="13500" h="13500" prst="angle"/>
            <a:extrusionClr>
              <a:srgbClr val="FFFFFF"/>
            </a:extrusionClr>
            <a:contourClr>
              <a:srgbClr val="FFFFFF"/>
            </a:contourClr>
          </a:sp3d>
        </p:spPr>
        <p:txBody>
          <a:bodyPr>
            <a:flatTx/>
          </a:bodyPr>
          <a:lstStyle/>
          <a:p>
            <a:endParaRPr lang="ja-JP" altLang="en-US"/>
          </a:p>
        </p:txBody>
      </p:sp>
      <p:sp>
        <p:nvSpPr>
          <p:cNvPr id="10251" name="Freeform 21"/>
          <p:cNvSpPr>
            <a:spLocks/>
          </p:cNvSpPr>
          <p:nvPr/>
        </p:nvSpPr>
        <p:spPr bwMode="auto">
          <a:xfrm rot="7441050" flipH="1">
            <a:off x="2997200" y="3609975"/>
            <a:ext cx="452438" cy="1919288"/>
          </a:xfrm>
          <a:custGeom>
            <a:avLst/>
            <a:gdLst>
              <a:gd name="T0" fmla="*/ 0 w 149"/>
              <a:gd name="T1" fmla="*/ 2147483646 h 1323"/>
              <a:gd name="T2" fmla="*/ 2147483646 w 149"/>
              <a:gd name="T3" fmla="*/ 2147483646 h 1323"/>
              <a:gd name="T4" fmla="*/ 2147483646 w 149"/>
              <a:gd name="T5" fmla="*/ 2147483646 h 1323"/>
              <a:gd name="T6" fmla="*/ 2147483646 w 149"/>
              <a:gd name="T7" fmla="*/ 2147483646 h 1323"/>
              <a:gd name="T8" fmla="*/ 2147483646 w 149"/>
              <a:gd name="T9" fmla="*/ 0 h 1323"/>
              <a:gd name="T10" fmla="*/ 2147483646 w 149"/>
              <a:gd name="T11" fmla="*/ 2147483646 h 1323"/>
              <a:gd name="T12" fmla="*/ 2147483646 w 149"/>
              <a:gd name="T13" fmla="*/ 2147483646 h 1323"/>
              <a:gd name="T14" fmla="*/ 0 w 149"/>
              <a:gd name="T15" fmla="*/ 2147483646 h 1323"/>
              <a:gd name="T16" fmla="*/ 0 60000 65536"/>
              <a:gd name="T17" fmla="*/ 0 60000 65536"/>
              <a:gd name="T18" fmla="*/ 0 60000 65536"/>
              <a:gd name="T19" fmla="*/ 0 60000 65536"/>
              <a:gd name="T20" fmla="*/ 0 60000 65536"/>
              <a:gd name="T21" fmla="*/ 0 60000 65536"/>
              <a:gd name="T22" fmla="*/ 0 60000 65536"/>
              <a:gd name="T23" fmla="*/ 0 60000 65536"/>
              <a:gd name="T24" fmla="*/ 0 w 149"/>
              <a:gd name="T25" fmla="*/ 0 h 1323"/>
              <a:gd name="T26" fmla="*/ 149 w 149"/>
              <a:gd name="T27" fmla="*/ 1323 h 13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9" h="1323">
                <a:moveTo>
                  <a:pt x="0" y="1315"/>
                </a:moveTo>
                <a:lnTo>
                  <a:pt x="23" y="405"/>
                </a:lnTo>
                <a:lnTo>
                  <a:pt x="32" y="24"/>
                </a:lnTo>
                <a:lnTo>
                  <a:pt x="53" y="6"/>
                </a:lnTo>
                <a:lnTo>
                  <a:pt x="77" y="0"/>
                </a:lnTo>
                <a:lnTo>
                  <a:pt x="149" y="987"/>
                </a:lnTo>
                <a:lnTo>
                  <a:pt x="68" y="1323"/>
                </a:lnTo>
                <a:lnTo>
                  <a:pt x="0" y="1315"/>
                </a:lnTo>
                <a:close/>
              </a:path>
            </a:pathLst>
          </a:custGeom>
          <a:gradFill rotWithShape="1">
            <a:gsLst>
              <a:gs pos="0">
                <a:srgbClr val="FFFFFF"/>
              </a:gs>
              <a:gs pos="100000">
                <a:srgbClr val="A9A9A9"/>
              </a:gs>
            </a:gsLst>
            <a:lin ang="0" scaled="1"/>
          </a:gradFill>
          <a:ln w="9525">
            <a:round/>
            <a:headEnd/>
            <a:tailEnd/>
          </a:ln>
          <a:scene3d>
            <a:camera prst="legacyObliqueTopRight">
              <a:rot lat="0" lon="1500000" rev="0"/>
            </a:camera>
            <a:lightRig rig="legacyFlat3" dir="b"/>
          </a:scene3d>
          <a:sp3d extrusionH="49200" prstMaterial="legacyMatte">
            <a:bevelT w="13500" h="13500" prst="angle"/>
            <a:bevelB w="13500" h="13500" prst="angle"/>
            <a:extrusionClr>
              <a:srgbClr val="FFFFFF"/>
            </a:extrusionClr>
            <a:contourClr>
              <a:srgbClr val="FFFFFF"/>
            </a:contourClr>
          </a:sp3d>
        </p:spPr>
        <p:txBody>
          <a:bodyPr>
            <a:flatTx/>
          </a:bodyPr>
          <a:lstStyle/>
          <a:p>
            <a:endParaRPr lang="ja-JP" altLang="en-US"/>
          </a:p>
        </p:txBody>
      </p:sp>
      <p:sp>
        <p:nvSpPr>
          <p:cNvPr id="10252" name="AutoShape 24"/>
          <p:cNvSpPr>
            <a:spLocks noChangeArrowheads="1"/>
          </p:cNvSpPr>
          <p:nvPr/>
        </p:nvSpPr>
        <p:spPr bwMode="auto">
          <a:xfrm rot="-2399149">
            <a:off x="252413" y="4076700"/>
            <a:ext cx="2087562" cy="2376488"/>
          </a:xfrm>
          <a:prstGeom prst="rightArrow">
            <a:avLst>
              <a:gd name="adj1" fmla="val 52852"/>
              <a:gd name="adj2" fmla="val 43801"/>
            </a:avLst>
          </a:prstGeom>
          <a:solidFill>
            <a:schemeClr val="accent1"/>
          </a:solidFill>
          <a:ln w="9525">
            <a:miter lim="800000"/>
            <a:headEnd/>
            <a:tailEnd/>
          </a:ln>
          <a:scene3d>
            <a:camera prst="legacyObliqueBottom">
              <a:rot lat="19199991" lon="300000" rev="0"/>
            </a:camera>
            <a:lightRig rig="legacyFlat2" dir="t"/>
          </a:scene3d>
          <a:sp3d extrusionH="125400" prstMaterial="legacyMatte">
            <a:bevelT w="13500" h="13500" prst="angle"/>
            <a:bevelB w="13500" h="13500" prst="angle"/>
            <a:extrusionClr>
              <a:schemeClr val="accent1"/>
            </a:extrusionClr>
            <a:contourClr>
              <a:schemeClr val="accent1"/>
            </a:contourClr>
          </a:sp3d>
        </p:spPr>
        <p:txBody>
          <a:bodyPr wrap="none" anchor="ctr">
            <a:flatTx/>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ja-JP" sz="3600"/>
          </a:p>
        </p:txBody>
      </p:sp>
      <p:sp>
        <p:nvSpPr>
          <p:cNvPr id="10253" name="Freeform 25"/>
          <p:cNvSpPr>
            <a:spLocks/>
          </p:cNvSpPr>
          <p:nvPr/>
        </p:nvSpPr>
        <p:spPr bwMode="auto">
          <a:xfrm rot="14024839" flipH="1">
            <a:off x="5909469" y="3388519"/>
            <a:ext cx="452438" cy="1955800"/>
          </a:xfrm>
          <a:custGeom>
            <a:avLst/>
            <a:gdLst>
              <a:gd name="T0" fmla="*/ 0 w 149"/>
              <a:gd name="T1" fmla="*/ 2147483646 h 1323"/>
              <a:gd name="T2" fmla="*/ 2147483646 w 149"/>
              <a:gd name="T3" fmla="*/ 2147483646 h 1323"/>
              <a:gd name="T4" fmla="*/ 2147483646 w 149"/>
              <a:gd name="T5" fmla="*/ 2147483646 h 1323"/>
              <a:gd name="T6" fmla="*/ 2147483646 w 149"/>
              <a:gd name="T7" fmla="*/ 2147483646 h 1323"/>
              <a:gd name="T8" fmla="*/ 2147483646 w 149"/>
              <a:gd name="T9" fmla="*/ 0 h 1323"/>
              <a:gd name="T10" fmla="*/ 2147483646 w 149"/>
              <a:gd name="T11" fmla="*/ 2147483646 h 1323"/>
              <a:gd name="T12" fmla="*/ 2147483646 w 149"/>
              <a:gd name="T13" fmla="*/ 2147483646 h 1323"/>
              <a:gd name="T14" fmla="*/ 0 w 149"/>
              <a:gd name="T15" fmla="*/ 2147483646 h 1323"/>
              <a:gd name="T16" fmla="*/ 0 60000 65536"/>
              <a:gd name="T17" fmla="*/ 0 60000 65536"/>
              <a:gd name="T18" fmla="*/ 0 60000 65536"/>
              <a:gd name="T19" fmla="*/ 0 60000 65536"/>
              <a:gd name="T20" fmla="*/ 0 60000 65536"/>
              <a:gd name="T21" fmla="*/ 0 60000 65536"/>
              <a:gd name="T22" fmla="*/ 0 60000 65536"/>
              <a:gd name="T23" fmla="*/ 0 60000 65536"/>
              <a:gd name="T24" fmla="*/ 0 w 149"/>
              <a:gd name="T25" fmla="*/ 0 h 1323"/>
              <a:gd name="T26" fmla="*/ 149 w 149"/>
              <a:gd name="T27" fmla="*/ 1323 h 13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9" h="1323">
                <a:moveTo>
                  <a:pt x="0" y="1315"/>
                </a:moveTo>
                <a:lnTo>
                  <a:pt x="23" y="405"/>
                </a:lnTo>
                <a:lnTo>
                  <a:pt x="32" y="24"/>
                </a:lnTo>
                <a:lnTo>
                  <a:pt x="53" y="6"/>
                </a:lnTo>
                <a:lnTo>
                  <a:pt x="77" y="0"/>
                </a:lnTo>
                <a:lnTo>
                  <a:pt x="149" y="987"/>
                </a:lnTo>
                <a:lnTo>
                  <a:pt x="68" y="1323"/>
                </a:lnTo>
                <a:lnTo>
                  <a:pt x="0" y="1315"/>
                </a:lnTo>
                <a:close/>
              </a:path>
            </a:pathLst>
          </a:custGeom>
          <a:gradFill rotWithShape="1">
            <a:gsLst>
              <a:gs pos="0">
                <a:srgbClr val="FFFFFF"/>
              </a:gs>
              <a:gs pos="100000">
                <a:srgbClr val="A9A9A9"/>
              </a:gs>
            </a:gsLst>
            <a:lin ang="0" scaled="1"/>
          </a:gradFill>
          <a:ln w="9525">
            <a:round/>
            <a:headEnd/>
            <a:tailEnd/>
          </a:ln>
          <a:scene3d>
            <a:camera prst="legacyObliqueTopRight">
              <a:rot lat="0" lon="1500000" rev="0"/>
            </a:camera>
            <a:lightRig rig="legacyFlat3" dir="b"/>
          </a:scene3d>
          <a:sp3d extrusionH="49200" prstMaterial="legacyMatte">
            <a:bevelT w="13500" h="13500" prst="angle"/>
            <a:bevelB w="13500" h="13500" prst="angle"/>
            <a:extrusionClr>
              <a:srgbClr val="FFFFFF"/>
            </a:extrusionClr>
            <a:contourClr>
              <a:srgbClr val="FFFFFF"/>
            </a:contourClr>
          </a:sp3d>
        </p:spPr>
        <p:txBody>
          <a:bodyPr>
            <a:flatTx/>
          </a:bodyPr>
          <a:lstStyle/>
          <a:p>
            <a:endParaRPr lang="ja-JP" altLang="en-US"/>
          </a:p>
        </p:txBody>
      </p:sp>
      <p:sp>
        <p:nvSpPr>
          <p:cNvPr id="10254" name="Oval 26"/>
          <p:cNvSpPr>
            <a:spLocks noChangeArrowheads="1"/>
          </p:cNvSpPr>
          <p:nvPr/>
        </p:nvSpPr>
        <p:spPr bwMode="auto">
          <a:xfrm>
            <a:off x="6608763" y="3998913"/>
            <a:ext cx="431800" cy="431800"/>
          </a:xfrm>
          <a:prstGeom prst="ellipse">
            <a:avLst/>
          </a:prstGeom>
          <a:solidFill>
            <a:srgbClr val="FFFFFF"/>
          </a:solidFill>
          <a:ln w="9525">
            <a:round/>
            <a:headEnd/>
            <a:tailEnd/>
          </a:ln>
          <a:scene3d>
            <a:camera prst="legacyObliqueBottom">
              <a:rot lat="18600000" lon="0" rev="0"/>
            </a:camera>
            <a:lightRig rig="legacyFlat3" dir="b"/>
          </a:scene3d>
          <a:sp3d extrusionH="1801800" prstMaterial="legacyMatte">
            <a:bevelT w="13500" h="13500" prst="angle"/>
            <a:bevelB w="13500" h="13500" prst="angle"/>
            <a:extrusionClr>
              <a:srgbClr val="FFFFFF"/>
            </a:extrusionClr>
            <a:contourClr>
              <a:srgbClr val="FFFFFF"/>
            </a:contourClr>
          </a:sp3d>
        </p:spPr>
        <p:txBody>
          <a:bodyPr wrap="none" anchor="ctr">
            <a:flatTx/>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55" name="Oval 27"/>
          <p:cNvSpPr>
            <a:spLocks noChangeArrowheads="1"/>
          </p:cNvSpPr>
          <p:nvPr/>
        </p:nvSpPr>
        <p:spPr bwMode="auto">
          <a:xfrm>
            <a:off x="6662738" y="3397250"/>
            <a:ext cx="792162" cy="792163"/>
          </a:xfrm>
          <a:prstGeom prst="ellipse">
            <a:avLst/>
          </a:prstGeom>
          <a:solidFill>
            <a:srgbClr val="C0C0C0"/>
          </a:solidFill>
          <a:ln w="9525">
            <a:round/>
            <a:headEnd/>
            <a:tailEnd/>
          </a:ln>
          <a:scene3d>
            <a:camera prst="legacyObliqueTopRight">
              <a:rot lat="0" lon="899995" rev="0"/>
            </a:camera>
            <a:lightRig rig="legacyFlat2" dir="t"/>
          </a:scene3d>
          <a:sp3d extrusionH="430200" prstMaterial="legacyMatte">
            <a:bevelT w="13500" h="13500" prst="angle"/>
            <a:bevelB w="13500" h="13500" prst="angle"/>
            <a:extrusionClr>
              <a:srgbClr val="C0C0C0"/>
            </a:extrusionClr>
            <a:contourClr>
              <a:srgbClr val="C0C0C0"/>
            </a:contourClr>
          </a:sp3d>
        </p:spPr>
        <p:txBody>
          <a:bodyPr wrap="none" anchor="ctr">
            <a:flatTx/>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56" name="AutoShape 28"/>
          <p:cNvSpPr>
            <a:spLocks noChangeArrowheads="1"/>
          </p:cNvSpPr>
          <p:nvPr/>
        </p:nvSpPr>
        <p:spPr bwMode="auto">
          <a:xfrm flipH="1">
            <a:off x="6042025" y="3844925"/>
            <a:ext cx="1584325" cy="503238"/>
          </a:xfrm>
          <a:prstGeom prst="flowChartDelay">
            <a:avLst/>
          </a:prstGeom>
          <a:solidFill>
            <a:srgbClr val="FFFFFF"/>
          </a:solidFill>
          <a:ln w="9525">
            <a:miter lim="800000"/>
            <a:headEnd/>
            <a:tailEnd/>
          </a:ln>
          <a:scene3d>
            <a:camera prst="legacyObliqueTopRight">
              <a:rot lat="0" lon="17099992" rev="0"/>
            </a:camera>
            <a:lightRig rig="legacyFlat4" dir="b"/>
          </a:scene3d>
          <a:sp3d extrusionH="582600" prstMaterial="legacyMatte">
            <a:bevelT w="13500" h="13500" prst="angle"/>
            <a:bevelB w="13500" h="13500" prst="angle"/>
            <a:extrusionClr>
              <a:srgbClr val="FFFFFF"/>
            </a:extrusionClr>
            <a:contourClr>
              <a:srgbClr val="FFFFFF"/>
            </a:contourClr>
          </a:sp3d>
        </p:spPr>
        <p:txBody>
          <a:bodyPr wrap="none" anchor="ctr">
            <a:flatTx/>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0257" name="Freeform 29"/>
          <p:cNvSpPr>
            <a:spLocks/>
          </p:cNvSpPr>
          <p:nvPr/>
        </p:nvSpPr>
        <p:spPr bwMode="auto">
          <a:xfrm flipH="1">
            <a:off x="6824663" y="1268413"/>
            <a:ext cx="452437" cy="2100262"/>
          </a:xfrm>
          <a:custGeom>
            <a:avLst/>
            <a:gdLst>
              <a:gd name="T0" fmla="*/ 0 w 149"/>
              <a:gd name="T1" fmla="*/ 2147483646 h 1323"/>
              <a:gd name="T2" fmla="*/ 2147483646 w 149"/>
              <a:gd name="T3" fmla="*/ 2147483646 h 1323"/>
              <a:gd name="T4" fmla="*/ 2147483646 w 149"/>
              <a:gd name="T5" fmla="*/ 2147483646 h 1323"/>
              <a:gd name="T6" fmla="*/ 2147483646 w 149"/>
              <a:gd name="T7" fmla="*/ 2147483646 h 1323"/>
              <a:gd name="T8" fmla="*/ 2147483646 w 149"/>
              <a:gd name="T9" fmla="*/ 0 h 1323"/>
              <a:gd name="T10" fmla="*/ 2147483646 w 149"/>
              <a:gd name="T11" fmla="*/ 2147483646 h 1323"/>
              <a:gd name="T12" fmla="*/ 2147483646 w 149"/>
              <a:gd name="T13" fmla="*/ 2147483646 h 1323"/>
              <a:gd name="T14" fmla="*/ 0 w 149"/>
              <a:gd name="T15" fmla="*/ 2147483646 h 1323"/>
              <a:gd name="T16" fmla="*/ 0 60000 65536"/>
              <a:gd name="T17" fmla="*/ 0 60000 65536"/>
              <a:gd name="T18" fmla="*/ 0 60000 65536"/>
              <a:gd name="T19" fmla="*/ 0 60000 65536"/>
              <a:gd name="T20" fmla="*/ 0 60000 65536"/>
              <a:gd name="T21" fmla="*/ 0 60000 65536"/>
              <a:gd name="T22" fmla="*/ 0 60000 65536"/>
              <a:gd name="T23" fmla="*/ 0 60000 65536"/>
              <a:gd name="T24" fmla="*/ 0 w 149"/>
              <a:gd name="T25" fmla="*/ 0 h 1323"/>
              <a:gd name="T26" fmla="*/ 149 w 149"/>
              <a:gd name="T27" fmla="*/ 1323 h 13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9" h="1323">
                <a:moveTo>
                  <a:pt x="0" y="1315"/>
                </a:moveTo>
                <a:lnTo>
                  <a:pt x="23" y="405"/>
                </a:lnTo>
                <a:lnTo>
                  <a:pt x="32" y="24"/>
                </a:lnTo>
                <a:lnTo>
                  <a:pt x="53" y="6"/>
                </a:lnTo>
                <a:lnTo>
                  <a:pt x="77" y="0"/>
                </a:lnTo>
                <a:lnTo>
                  <a:pt x="149" y="987"/>
                </a:lnTo>
                <a:lnTo>
                  <a:pt x="68" y="1323"/>
                </a:lnTo>
                <a:lnTo>
                  <a:pt x="0" y="1315"/>
                </a:lnTo>
                <a:close/>
              </a:path>
            </a:pathLst>
          </a:custGeom>
          <a:gradFill rotWithShape="1">
            <a:gsLst>
              <a:gs pos="0">
                <a:srgbClr val="FFFFFF"/>
              </a:gs>
              <a:gs pos="100000">
                <a:srgbClr val="A9A9A9"/>
              </a:gs>
            </a:gsLst>
            <a:lin ang="0" scaled="1"/>
          </a:gradFill>
          <a:ln w="9525">
            <a:round/>
            <a:headEnd/>
            <a:tailEnd/>
          </a:ln>
          <a:scene3d>
            <a:camera prst="legacyObliqueTopRight">
              <a:rot lat="0" lon="1200000" rev="0"/>
            </a:camera>
            <a:lightRig rig="legacyFlat3" dir="b"/>
          </a:scene3d>
          <a:sp3d extrusionH="49200" prstMaterial="legacyMatte">
            <a:bevelT w="13500" h="13500" prst="angle"/>
            <a:bevelB w="13500" h="13500" prst="angle"/>
            <a:extrusionClr>
              <a:srgbClr val="FFFFFF"/>
            </a:extrusionClr>
            <a:contourClr>
              <a:srgbClr val="FFFFFF"/>
            </a:contourClr>
          </a:sp3d>
        </p:spPr>
        <p:txBody>
          <a:bodyPr>
            <a:flatTx/>
          </a:bodyPr>
          <a:lstStyle/>
          <a:p>
            <a:endParaRPr lang="ja-JP" altLang="en-US"/>
          </a:p>
        </p:txBody>
      </p:sp>
      <p:sp>
        <p:nvSpPr>
          <p:cNvPr id="10258" name="Freeform 30"/>
          <p:cNvSpPr>
            <a:spLocks/>
          </p:cNvSpPr>
          <p:nvPr/>
        </p:nvSpPr>
        <p:spPr bwMode="auto">
          <a:xfrm rot="7441050" flipH="1">
            <a:off x="7923213" y="3517900"/>
            <a:ext cx="452438" cy="1919287"/>
          </a:xfrm>
          <a:custGeom>
            <a:avLst/>
            <a:gdLst>
              <a:gd name="T0" fmla="*/ 0 w 149"/>
              <a:gd name="T1" fmla="*/ 2147483646 h 1323"/>
              <a:gd name="T2" fmla="*/ 2147483646 w 149"/>
              <a:gd name="T3" fmla="*/ 2147483646 h 1323"/>
              <a:gd name="T4" fmla="*/ 2147483646 w 149"/>
              <a:gd name="T5" fmla="*/ 2147483646 h 1323"/>
              <a:gd name="T6" fmla="*/ 2147483646 w 149"/>
              <a:gd name="T7" fmla="*/ 2147483646 h 1323"/>
              <a:gd name="T8" fmla="*/ 2147483646 w 149"/>
              <a:gd name="T9" fmla="*/ 0 h 1323"/>
              <a:gd name="T10" fmla="*/ 2147483646 w 149"/>
              <a:gd name="T11" fmla="*/ 2147483646 h 1323"/>
              <a:gd name="T12" fmla="*/ 2147483646 w 149"/>
              <a:gd name="T13" fmla="*/ 2147483646 h 1323"/>
              <a:gd name="T14" fmla="*/ 0 w 149"/>
              <a:gd name="T15" fmla="*/ 2147483646 h 1323"/>
              <a:gd name="T16" fmla="*/ 0 60000 65536"/>
              <a:gd name="T17" fmla="*/ 0 60000 65536"/>
              <a:gd name="T18" fmla="*/ 0 60000 65536"/>
              <a:gd name="T19" fmla="*/ 0 60000 65536"/>
              <a:gd name="T20" fmla="*/ 0 60000 65536"/>
              <a:gd name="T21" fmla="*/ 0 60000 65536"/>
              <a:gd name="T22" fmla="*/ 0 60000 65536"/>
              <a:gd name="T23" fmla="*/ 0 60000 65536"/>
              <a:gd name="T24" fmla="*/ 0 w 149"/>
              <a:gd name="T25" fmla="*/ 0 h 1323"/>
              <a:gd name="T26" fmla="*/ 149 w 149"/>
              <a:gd name="T27" fmla="*/ 1323 h 13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9" h="1323">
                <a:moveTo>
                  <a:pt x="0" y="1315"/>
                </a:moveTo>
                <a:lnTo>
                  <a:pt x="23" y="405"/>
                </a:lnTo>
                <a:lnTo>
                  <a:pt x="32" y="24"/>
                </a:lnTo>
                <a:lnTo>
                  <a:pt x="53" y="6"/>
                </a:lnTo>
                <a:lnTo>
                  <a:pt x="77" y="0"/>
                </a:lnTo>
                <a:lnTo>
                  <a:pt x="149" y="987"/>
                </a:lnTo>
                <a:lnTo>
                  <a:pt x="68" y="1323"/>
                </a:lnTo>
                <a:lnTo>
                  <a:pt x="0" y="1315"/>
                </a:lnTo>
                <a:close/>
              </a:path>
            </a:pathLst>
          </a:custGeom>
          <a:gradFill rotWithShape="1">
            <a:gsLst>
              <a:gs pos="0">
                <a:srgbClr val="FFFFFF"/>
              </a:gs>
              <a:gs pos="100000">
                <a:srgbClr val="A9A9A9"/>
              </a:gs>
            </a:gsLst>
            <a:lin ang="0" scaled="1"/>
          </a:gradFill>
          <a:ln w="9525">
            <a:round/>
            <a:headEnd/>
            <a:tailEnd/>
          </a:ln>
          <a:scene3d>
            <a:camera prst="legacyObliqueTopRight">
              <a:rot lat="0" lon="1500000" rev="0"/>
            </a:camera>
            <a:lightRig rig="legacyFlat3" dir="b"/>
          </a:scene3d>
          <a:sp3d extrusionH="49200" prstMaterial="legacyMatte">
            <a:bevelT w="13500" h="13500" prst="angle"/>
            <a:bevelB w="13500" h="13500" prst="angle"/>
            <a:extrusionClr>
              <a:srgbClr val="FFFFFF"/>
            </a:extrusionClr>
            <a:contourClr>
              <a:srgbClr val="FFFFFF"/>
            </a:contourClr>
          </a:sp3d>
        </p:spPr>
        <p:txBody>
          <a:bodyPr>
            <a:flatTx/>
          </a:bodyPr>
          <a:lstStyle/>
          <a:p>
            <a:endParaRPr lang="ja-JP" altLang="en-US"/>
          </a:p>
        </p:txBody>
      </p:sp>
      <p:sp>
        <p:nvSpPr>
          <p:cNvPr id="10259" name="AutoShape 31"/>
          <p:cNvSpPr>
            <a:spLocks noChangeArrowheads="1"/>
          </p:cNvSpPr>
          <p:nvPr/>
        </p:nvSpPr>
        <p:spPr bwMode="auto">
          <a:xfrm rot="-2399149">
            <a:off x="4427538" y="4221163"/>
            <a:ext cx="2087562" cy="2376487"/>
          </a:xfrm>
          <a:prstGeom prst="rightArrow">
            <a:avLst>
              <a:gd name="adj1" fmla="val 52852"/>
              <a:gd name="adj2" fmla="val 43801"/>
            </a:avLst>
          </a:prstGeom>
          <a:solidFill>
            <a:schemeClr val="accent1"/>
          </a:solidFill>
          <a:ln w="9525">
            <a:miter lim="800000"/>
            <a:headEnd/>
            <a:tailEnd/>
          </a:ln>
          <a:scene3d>
            <a:camera prst="legacyObliqueBottom">
              <a:rot lat="19199991" lon="300000" rev="0"/>
            </a:camera>
            <a:lightRig rig="legacyFlat2" dir="t"/>
          </a:scene3d>
          <a:sp3d extrusionH="125400" prstMaterial="legacyMatte">
            <a:bevelT w="13500" h="13500" prst="angle"/>
            <a:bevelB w="13500" h="13500" prst="angle"/>
            <a:extrusionClr>
              <a:schemeClr val="accent1"/>
            </a:extrusionClr>
            <a:contourClr>
              <a:schemeClr val="accent1"/>
            </a:contourClr>
          </a:sp3d>
        </p:spPr>
        <p:txBody>
          <a:bodyPr wrap="none" anchor="ctr">
            <a:flatTx/>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ja-JP" sz="360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Line 3"/>
          <p:cNvSpPr>
            <a:spLocks noChangeShapeType="1"/>
          </p:cNvSpPr>
          <p:nvPr/>
        </p:nvSpPr>
        <p:spPr bwMode="auto">
          <a:xfrm rot="18600000" flipH="1">
            <a:off x="587375" y="3822700"/>
            <a:ext cx="6769100"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7043" name="Line 4"/>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grpSp>
        <p:nvGrpSpPr>
          <p:cNvPr id="87044" name="Group 5"/>
          <p:cNvGrpSpPr>
            <a:grpSpLocks/>
          </p:cNvGrpSpPr>
          <p:nvPr/>
        </p:nvGrpSpPr>
        <p:grpSpPr bwMode="auto">
          <a:xfrm rot="-780000">
            <a:off x="3959225" y="3141663"/>
            <a:ext cx="3097213" cy="569912"/>
            <a:chOff x="-2246" y="2614"/>
            <a:chExt cx="1951" cy="359"/>
          </a:xfrm>
        </p:grpSpPr>
        <p:sp>
          <p:nvSpPr>
            <p:cNvPr id="87063" name="Freeform 6"/>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87064" name="Arc 7"/>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87065" name="Arc 8"/>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87066" name="Line 9"/>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7067" name="Arc 10"/>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87045" name="Text Box 11"/>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87046" name="Text Box 12"/>
          <p:cNvSpPr txBox="1">
            <a:spLocks noChangeArrowheads="1"/>
          </p:cNvSpPr>
          <p:nvPr/>
        </p:nvSpPr>
        <p:spPr bwMode="auto">
          <a:xfrm>
            <a:off x="395288" y="4017963"/>
            <a:ext cx="1008062"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87047" name="Text Box 13"/>
          <p:cNvSpPr txBox="1">
            <a:spLocks noChangeArrowheads="1"/>
          </p:cNvSpPr>
          <p:nvPr/>
        </p:nvSpPr>
        <p:spPr bwMode="auto">
          <a:xfrm>
            <a:off x="900113" y="327818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　</a:t>
            </a:r>
          </a:p>
        </p:txBody>
      </p:sp>
      <p:sp>
        <p:nvSpPr>
          <p:cNvPr id="87048" name="Text Box 14"/>
          <p:cNvSpPr txBox="1">
            <a:spLocks noChangeArrowheads="1"/>
          </p:cNvSpPr>
          <p:nvPr/>
        </p:nvSpPr>
        <p:spPr bwMode="auto">
          <a:xfrm>
            <a:off x="3419475" y="4594225"/>
            <a:ext cx="3240088"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87049" name="Line 15"/>
          <p:cNvSpPr>
            <a:spLocks noChangeShapeType="1"/>
          </p:cNvSpPr>
          <p:nvPr/>
        </p:nvSpPr>
        <p:spPr bwMode="auto">
          <a:xfrm flipV="1">
            <a:off x="2916238" y="3789363"/>
            <a:ext cx="0" cy="1223962"/>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87050" name="Line 16"/>
          <p:cNvSpPr>
            <a:spLocks noChangeShapeType="1"/>
          </p:cNvSpPr>
          <p:nvPr/>
        </p:nvSpPr>
        <p:spPr bwMode="auto">
          <a:xfrm rot="5400000" flipV="1">
            <a:off x="3509169" y="3196432"/>
            <a:ext cx="0" cy="1185862"/>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87051" name="Line 17"/>
          <p:cNvSpPr>
            <a:spLocks noChangeShapeType="1"/>
          </p:cNvSpPr>
          <p:nvPr/>
        </p:nvSpPr>
        <p:spPr bwMode="auto">
          <a:xfrm rot="2400000">
            <a:off x="3460750" y="3624263"/>
            <a:ext cx="0" cy="1585912"/>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87052" name="AutoShape 18"/>
          <p:cNvSpPr>
            <a:spLocks noChangeArrowheads="1"/>
          </p:cNvSpPr>
          <p:nvPr/>
        </p:nvSpPr>
        <p:spPr bwMode="auto">
          <a:xfrm>
            <a:off x="5364163" y="4508500"/>
            <a:ext cx="2881312" cy="2303463"/>
          </a:xfrm>
          <a:prstGeom prst="roundRect">
            <a:avLst>
              <a:gd name="adj" fmla="val 16667"/>
            </a:avLst>
          </a:prstGeom>
          <a:solidFill>
            <a:srgbClr val="FFFFFF"/>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87053" name="Group 19"/>
          <p:cNvGrpSpPr>
            <a:grpSpLocks/>
          </p:cNvGrpSpPr>
          <p:nvPr/>
        </p:nvGrpSpPr>
        <p:grpSpPr bwMode="auto">
          <a:xfrm>
            <a:off x="6011863" y="4797425"/>
            <a:ext cx="1617662" cy="1730375"/>
            <a:chOff x="3646" y="1327"/>
            <a:chExt cx="11634" cy="12972"/>
          </a:xfrm>
        </p:grpSpPr>
        <p:sp>
          <p:nvSpPr>
            <p:cNvPr id="200724" name="AutoShape 20"/>
            <p:cNvSpPr>
              <a:spLocks noChangeArrowheads="1"/>
            </p:cNvSpPr>
            <p:nvPr/>
          </p:nvSpPr>
          <p:spPr bwMode="auto">
            <a:xfrm flipV="1">
              <a:off x="8590" y="8277"/>
              <a:ext cx="1747" cy="6022"/>
            </a:xfrm>
            <a:custGeom>
              <a:avLst/>
              <a:gdLst>
                <a:gd name="G0" fmla="+- 7175 0 0"/>
                <a:gd name="G1" fmla="+- 21600 0 7175"/>
                <a:gd name="G2" fmla="*/ 7175 1 2"/>
                <a:gd name="G3" fmla="+- 21600 0 G2"/>
                <a:gd name="G4" fmla="+/ 7175 21600 2"/>
                <a:gd name="G5" fmla="+/ G1 0 2"/>
                <a:gd name="G6" fmla="*/ 21600 21600 7175"/>
                <a:gd name="G7" fmla="*/ G6 1 2"/>
                <a:gd name="G8" fmla="+- 21600 0 G7"/>
                <a:gd name="G9" fmla="*/ 21600 1 2"/>
                <a:gd name="G10" fmla="+- 7175 0 G9"/>
                <a:gd name="G11" fmla="?: G10 G8 0"/>
                <a:gd name="G12" fmla="?: G10 G7 21600"/>
                <a:gd name="T0" fmla="*/ 18012 w 21600"/>
                <a:gd name="T1" fmla="*/ 10800 h 21600"/>
                <a:gd name="T2" fmla="*/ 10800 w 21600"/>
                <a:gd name="T3" fmla="*/ 21600 h 21600"/>
                <a:gd name="T4" fmla="*/ 3588 w 21600"/>
                <a:gd name="T5" fmla="*/ 10800 h 21600"/>
                <a:gd name="T6" fmla="*/ 10800 w 21600"/>
                <a:gd name="T7" fmla="*/ 0 h 21600"/>
                <a:gd name="T8" fmla="*/ 5388 w 21600"/>
                <a:gd name="T9" fmla="*/ 5388 h 21600"/>
                <a:gd name="T10" fmla="*/ 16212 w 21600"/>
                <a:gd name="T11" fmla="*/ 16212 h 21600"/>
              </a:gdLst>
              <a:ahLst/>
              <a:cxnLst>
                <a:cxn ang="0">
                  <a:pos x="T0" y="T1"/>
                </a:cxn>
                <a:cxn ang="0">
                  <a:pos x="T2" y="T3"/>
                </a:cxn>
                <a:cxn ang="0">
                  <a:pos x="T4" y="T5"/>
                </a:cxn>
                <a:cxn ang="0">
                  <a:pos x="T6" y="T7"/>
                </a:cxn>
              </a:cxnLst>
              <a:rect l="T8" t="T9" r="T10" b="T11"/>
              <a:pathLst>
                <a:path w="21600" h="21600">
                  <a:moveTo>
                    <a:pt x="0" y="0"/>
                  </a:moveTo>
                  <a:lnTo>
                    <a:pt x="7175" y="21600"/>
                  </a:lnTo>
                  <a:lnTo>
                    <a:pt x="14425" y="21600"/>
                  </a:lnTo>
                  <a:lnTo>
                    <a:pt x="21600" y="0"/>
                  </a:lnTo>
                  <a:close/>
                </a:path>
              </a:pathLst>
            </a:custGeom>
            <a:gradFill rotWithShape="1">
              <a:gsLst>
                <a:gs pos="0">
                  <a:schemeClr val="bg1">
                    <a:gamma/>
                    <a:shade val="76471"/>
                    <a:invGamma/>
                  </a:schemeClr>
                </a:gs>
                <a:gs pos="50000">
                  <a:schemeClr val="bg1">
                    <a:alpha val="50000"/>
                  </a:schemeClr>
                </a:gs>
                <a:gs pos="100000">
                  <a:schemeClr val="bg1">
                    <a:gamma/>
                    <a:shade val="76471"/>
                    <a:invGamma/>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200725" name="Oval 21"/>
            <p:cNvSpPr>
              <a:spLocks noChangeArrowheads="1"/>
            </p:cNvSpPr>
            <p:nvPr/>
          </p:nvSpPr>
          <p:spPr bwMode="auto">
            <a:xfrm>
              <a:off x="8510" y="6599"/>
              <a:ext cx="1895" cy="1904"/>
            </a:xfrm>
            <a:prstGeom prst="ellipse">
              <a:avLst/>
            </a:prstGeom>
            <a:gradFill rotWithShape="1">
              <a:gsLst>
                <a:gs pos="0">
                  <a:schemeClr val="bg1">
                    <a:alpha val="50000"/>
                  </a:schemeClr>
                </a:gs>
                <a:gs pos="100000">
                  <a:schemeClr val="bg1">
                    <a:gamma/>
                    <a:shade val="85882"/>
                    <a:invGamma/>
                  </a:schemeClr>
                </a:gs>
              </a:gsLst>
              <a:path path="shape">
                <a:fillToRect l="50000" t="50000" r="50000" b="50000"/>
              </a:path>
            </a:gradFill>
            <a:ln w="9525">
              <a:solidFill>
                <a:srgbClr val="808080"/>
              </a:solidFill>
              <a:round/>
              <a:headEnd/>
              <a:tailEnd/>
            </a:ln>
            <a:effectLst/>
          </p:spPr>
          <p:txBody>
            <a:bodyPr wrap="none" anchor="ctr"/>
            <a:lstStyle/>
            <a:p>
              <a:pPr eaLnBrk="1" hangingPunct="1">
                <a:defRPr/>
              </a:pPr>
              <a:endParaRPr lang="ja-JP" altLang="en-US">
                <a:latin typeface="Arial" charset="0"/>
              </a:endParaRPr>
            </a:p>
          </p:txBody>
        </p:sp>
        <p:sp>
          <p:nvSpPr>
            <p:cNvPr id="200726" name="AutoShape 22"/>
            <p:cNvSpPr>
              <a:spLocks noChangeArrowheads="1"/>
            </p:cNvSpPr>
            <p:nvPr/>
          </p:nvSpPr>
          <p:spPr bwMode="auto">
            <a:xfrm flipV="1">
              <a:off x="8555" y="1327"/>
              <a:ext cx="1758" cy="5141"/>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200727" name="AutoShape 23"/>
            <p:cNvSpPr>
              <a:spLocks noChangeArrowheads="1"/>
            </p:cNvSpPr>
            <p:nvPr/>
          </p:nvSpPr>
          <p:spPr bwMode="auto">
            <a:xfrm rot="7200000" flipV="1">
              <a:off x="11836"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200728" name="AutoShape 24"/>
            <p:cNvSpPr>
              <a:spLocks noChangeArrowheads="1"/>
            </p:cNvSpPr>
            <p:nvPr/>
          </p:nvSpPr>
          <p:spPr bwMode="auto">
            <a:xfrm rot="14400000" flipV="1">
              <a:off x="5340"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grpSp>
      <p:sp>
        <p:nvSpPr>
          <p:cNvPr id="87054" name="Line 25"/>
          <p:cNvSpPr>
            <a:spLocks noChangeShapeType="1"/>
          </p:cNvSpPr>
          <p:nvPr/>
        </p:nvSpPr>
        <p:spPr bwMode="auto">
          <a:xfrm>
            <a:off x="6300788" y="5445125"/>
            <a:ext cx="358775" cy="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87055" name="Rectangle 27"/>
          <p:cNvSpPr>
            <a:spLocks noGrp="1" noChangeArrowheads="1"/>
          </p:cNvSpPr>
          <p:nvPr>
            <p:ph type="title"/>
          </p:nvPr>
        </p:nvSpPr>
        <p:spPr/>
        <p:txBody>
          <a:bodyPr/>
          <a:lstStyle/>
          <a:p>
            <a:pPr eaLnBrk="1" hangingPunct="1"/>
            <a:endParaRPr lang="ja-JP" altLang="ja-JP" smtClean="0"/>
          </a:p>
        </p:txBody>
      </p:sp>
      <p:sp>
        <p:nvSpPr>
          <p:cNvPr id="87056" name="Rectangle 28"/>
          <p:cNvSpPr>
            <a:spLocks noChangeArrowheads="1"/>
          </p:cNvSpPr>
          <p:nvPr/>
        </p:nvSpPr>
        <p:spPr bwMode="auto">
          <a:xfrm>
            <a:off x="0" y="-17463"/>
            <a:ext cx="91440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4000">
                <a:solidFill>
                  <a:schemeClr val="tx2"/>
                </a:solidFill>
              </a:rPr>
              <a:t>翼型の半径方向の位置の変化とともに、、</a:t>
            </a:r>
          </a:p>
        </p:txBody>
      </p:sp>
      <p:sp>
        <p:nvSpPr>
          <p:cNvPr id="87057" name="Text Box 29"/>
          <p:cNvSpPr txBox="1">
            <a:spLocks noChangeArrowheads="1"/>
          </p:cNvSpPr>
          <p:nvPr/>
        </p:nvSpPr>
        <p:spPr bwMode="auto">
          <a:xfrm>
            <a:off x="323850" y="1052513"/>
            <a:ext cx="799306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a:t>翼型の角度</a:t>
            </a:r>
            <a:r>
              <a:rPr lang="en-US" altLang="ja-JP"/>
              <a:t>(</a:t>
            </a:r>
            <a:r>
              <a:rPr lang="ja-JP" altLang="en-US"/>
              <a:t>迎角</a:t>
            </a:r>
            <a:r>
              <a:rPr lang="en-US" altLang="ja-JP"/>
              <a:t>)</a:t>
            </a:r>
            <a:r>
              <a:rPr lang="ja-JP" altLang="en-US"/>
              <a:t>も最適な角度に変える、、、</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Line 3"/>
          <p:cNvSpPr>
            <a:spLocks noChangeShapeType="1"/>
          </p:cNvSpPr>
          <p:nvPr/>
        </p:nvSpPr>
        <p:spPr bwMode="auto">
          <a:xfrm rot="18000000" flipH="1">
            <a:off x="615950" y="3822700"/>
            <a:ext cx="6769100"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9091" name="Line 4"/>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grpSp>
        <p:nvGrpSpPr>
          <p:cNvPr id="89092" name="Group 5"/>
          <p:cNvGrpSpPr>
            <a:grpSpLocks/>
          </p:cNvGrpSpPr>
          <p:nvPr/>
        </p:nvGrpSpPr>
        <p:grpSpPr bwMode="auto">
          <a:xfrm rot="-1080000">
            <a:off x="3938588" y="2962275"/>
            <a:ext cx="3097212" cy="569913"/>
            <a:chOff x="-2246" y="2614"/>
            <a:chExt cx="1951" cy="359"/>
          </a:xfrm>
        </p:grpSpPr>
        <p:sp>
          <p:nvSpPr>
            <p:cNvPr id="89111" name="Freeform 6"/>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89112" name="Arc 7"/>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89113" name="Arc 8"/>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89114" name="Line 9"/>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89115" name="Arc 10"/>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89093" name="Text Box 11"/>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89094" name="Text Box 12"/>
          <p:cNvSpPr txBox="1">
            <a:spLocks noChangeArrowheads="1"/>
          </p:cNvSpPr>
          <p:nvPr/>
        </p:nvSpPr>
        <p:spPr bwMode="auto">
          <a:xfrm>
            <a:off x="395288" y="4017963"/>
            <a:ext cx="1008062"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89095" name="Text Box 13"/>
          <p:cNvSpPr txBox="1">
            <a:spLocks noChangeArrowheads="1"/>
          </p:cNvSpPr>
          <p:nvPr/>
        </p:nvSpPr>
        <p:spPr bwMode="auto">
          <a:xfrm>
            <a:off x="900113" y="327818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　</a:t>
            </a:r>
          </a:p>
        </p:txBody>
      </p:sp>
      <p:sp>
        <p:nvSpPr>
          <p:cNvPr id="89096" name="Text Box 14"/>
          <p:cNvSpPr txBox="1">
            <a:spLocks noChangeArrowheads="1"/>
          </p:cNvSpPr>
          <p:nvPr/>
        </p:nvSpPr>
        <p:spPr bwMode="auto">
          <a:xfrm>
            <a:off x="3419475" y="4594225"/>
            <a:ext cx="3240088"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89097" name="Line 15"/>
          <p:cNvSpPr>
            <a:spLocks noChangeShapeType="1"/>
          </p:cNvSpPr>
          <p:nvPr/>
        </p:nvSpPr>
        <p:spPr bwMode="auto">
          <a:xfrm flipV="1">
            <a:off x="3348038" y="3789363"/>
            <a:ext cx="0" cy="1223962"/>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89098" name="Line 16"/>
          <p:cNvSpPr>
            <a:spLocks noChangeShapeType="1"/>
          </p:cNvSpPr>
          <p:nvPr/>
        </p:nvSpPr>
        <p:spPr bwMode="auto">
          <a:xfrm rot="5400000" flipV="1">
            <a:off x="3725069" y="3412332"/>
            <a:ext cx="0" cy="754062"/>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89099" name="Line 17"/>
          <p:cNvSpPr>
            <a:spLocks noChangeShapeType="1"/>
          </p:cNvSpPr>
          <p:nvPr/>
        </p:nvSpPr>
        <p:spPr bwMode="auto">
          <a:xfrm rot="1800000">
            <a:off x="3668713" y="3684588"/>
            <a:ext cx="0" cy="1411287"/>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89100" name="AutoShape 18"/>
          <p:cNvSpPr>
            <a:spLocks noChangeArrowheads="1"/>
          </p:cNvSpPr>
          <p:nvPr/>
        </p:nvSpPr>
        <p:spPr bwMode="auto">
          <a:xfrm>
            <a:off x="5364163" y="4508500"/>
            <a:ext cx="2881312" cy="2303463"/>
          </a:xfrm>
          <a:prstGeom prst="roundRect">
            <a:avLst>
              <a:gd name="adj" fmla="val 16667"/>
            </a:avLst>
          </a:prstGeom>
          <a:solidFill>
            <a:srgbClr val="FFFFFF"/>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89101" name="Group 19"/>
          <p:cNvGrpSpPr>
            <a:grpSpLocks/>
          </p:cNvGrpSpPr>
          <p:nvPr/>
        </p:nvGrpSpPr>
        <p:grpSpPr bwMode="auto">
          <a:xfrm>
            <a:off x="6011863" y="4797425"/>
            <a:ext cx="1617662" cy="1730375"/>
            <a:chOff x="3646" y="1327"/>
            <a:chExt cx="11634" cy="12972"/>
          </a:xfrm>
        </p:grpSpPr>
        <p:sp>
          <p:nvSpPr>
            <p:cNvPr id="202772" name="AutoShape 20"/>
            <p:cNvSpPr>
              <a:spLocks noChangeArrowheads="1"/>
            </p:cNvSpPr>
            <p:nvPr/>
          </p:nvSpPr>
          <p:spPr bwMode="auto">
            <a:xfrm flipV="1">
              <a:off x="8590" y="8277"/>
              <a:ext cx="1747" cy="6022"/>
            </a:xfrm>
            <a:custGeom>
              <a:avLst/>
              <a:gdLst>
                <a:gd name="G0" fmla="+- 7175 0 0"/>
                <a:gd name="G1" fmla="+- 21600 0 7175"/>
                <a:gd name="G2" fmla="*/ 7175 1 2"/>
                <a:gd name="G3" fmla="+- 21600 0 G2"/>
                <a:gd name="G4" fmla="+/ 7175 21600 2"/>
                <a:gd name="G5" fmla="+/ G1 0 2"/>
                <a:gd name="G6" fmla="*/ 21600 21600 7175"/>
                <a:gd name="G7" fmla="*/ G6 1 2"/>
                <a:gd name="G8" fmla="+- 21600 0 G7"/>
                <a:gd name="G9" fmla="*/ 21600 1 2"/>
                <a:gd name="G10" fmla="+- 7175 0 G9"/>
                <a:gd name="G11" fmla="?: G10 G8 0"/>
                <a:gd name="G12" fmla="?: G10 G7 21600"/>
                <a:gd name="T0" fmla="*/ 18012 w 21600"/>
                <a:gd name="T1" fmla="*/ 10800 h 21600"/>
                <a:gd name="T2" fmla="*/ 10800 w 21600"/>
                <a:gd name="T3" fmla="*/ 21600 h 21600"/>
                <a:gd name="T4" fmla="*/ 3588 w 21600"/>
                <a:gd name="T5" fmla="*/ 10800 h 21600"/>
                <a:gd name="T6" fmla="*/ 10800 w 21600"/>
                <a:gd name="T7" fmla="*/ 0 h 21600"/>
                <a:gd name="T8" fmla="*/ 5388 w 21600"/>
                <a:gd name="T9" fmla="*/ 5388 h 21600"/>
                <a:gd name="T10" fmla="*/ 16212 w 21600"/>
                <a:gd name="T11" fmla="*/ 16212 h 21600"/>
              </a:gdLst>
              <a:ahLst/>
              <a:cxnLst>
                <a:cxn ang="0">
                  <a:pos x="T0" y="T1"/>
                </a:cxn>
                <a:cxn ang="0">
                  <a:pos x="T2" y="T3"/>
                </a:cxn>
                <a:cxn ang="0">
                  <a:pos x="T4" y="T5"/>
                </a:cxn>
                <a:cxn ang="0">
                  <a:pos x="T6" y="T7"/>
                </a:cxn>
              </a:cxnLst>
              <a:rect l="T8" t="T9" r="T10" b="T11"/>
              <a:pathLst>
                <a:path w="21600" h="21600">
                  <a:moveTo>
                    <a:pt x="0" y="0"/>
                  </a:moveTo>
                  <a:lnTo>
                    <a:pt x="7175" y="21600"/>
                  </a:lnTo>
                  <a:lnTo>
                    <a:pt x="14425" y="21600"/>
                  </a:lnTo>
                  <a:lnTo>
                    <a:pt x="21600" y="0"/>
                  </a:lnTo>
                  <a:close/>
                </a:path>
              </a:pathLst>
            </a:custGeom>
            <a:gradFill rotWithShape="1">
              <a:gsLst>
                <a:gs pos="0">
                  <a:schemeClr val="bg1">
                    <a:gamma/>
                    <a:shade val="76471"/>
                    <a:invGamma/>
                  </a:schemeClr>
                </a:gs>
                <a:gs pos="50000">
                  <a:schemeClr val="bg1">
                    <a:alpha val="50000"/>
                  </a:schemeClr>
                </a:gs>
                <a:gs pos="100000">
                  <a:schemeClr val="bg1">
                    <a:gamma/>
                    <a:shade val="76471"/>
                    <a:invGamma/>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202773" name="Oval 21"/>
            <p:cNvSpPr>
              <a:spLocks noChangeArrowheads="1"/>
            </p:cNvSpPr>
            <p:nvPr/>
          </p:nvSpPr>
          <p:spPr bwMode="auto">
            <a:xfrm>
              <a:off x="8510" y="6599"/>
              <a:ext cx="1895" cy="1904"/>
            </a:xfrm>
            <a:prstGeom prst="ellipse">
              <a:avLst/>
            </a:prstGeom>
            <a:gradFill rotWithShape="1">
              <a:gsLst>
                <a:gs pos="0">
                  <a:schemeClr val="bg1">
                    <a:alpha val="50000"/>
                  </a:schemeClr>
                </a:gs>
                <a:gs pos="100000">
                  <a:schemeClr val="bg1">
                    <a:gamma/>
                    <a:shade val="85882"/>
                    <a:invGamma/>
                  </a:schemeClr>
                </a:gs>
              </a:gsLst>
              <a:path path="shape">
                <a:fillToRect l="50000" t="50000" r="50000" b="50000"/>
              </a:path>
            </a:gradFill>
            <a:ln w="9525">
              <a:solidFill>
                <a:srgbClr val="808080"/>
              </a:solidFill>
              <a:round/>
              <a:headEnd/>
              <a:tailEnd/>
            </a:ln>
            <a:effectLst/>
          </p:spPr>
          <p:txBody>
            <a:bodyPr wrap="none" anchor="ctr"/>
            <a:lstStyle/>
            <a:p>
              <a:pPr eaLnBrk="1" hangingPunct="1">
                <a:defRPr/>
              </a:pPr>
              <a:endParaRPr lang="ja-JP" altLang="en-US">
                <a:latin typeface="Arial" charset="0"/>
              </a:endParaRPr>
            </a:p>
          </p:txBody>
        </p:sp>
        <p:sp>
          <p:nvSpPr>
            <p:cNvPr id="202774" name="AutoShape 22"/>
            <p:cNvSpPr>
              <a:spLocks noChangeArrowheads="1"/>
            </p:cNvSpPr>
            <p:nvPr/>
          </p:nvSpPr>
          <p:spPr bwMode="auto">
            <a:xfrm flipV="1">
              <a:off x="8555" y="1327"/>
              <a:ext cx="1758" cy="5141"/>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202775" name="AutoShape 23"/>
            <p:cNvSpPr>
              <a:spLocks noChangeArrowheads="1"/>
            </p:cNvSpPr>
            <p:nvPr/>
          </p:nvSpPr>
          <p:spPr bwMode="auto">
            <a:xfrm rot="7200000" flipV="1">
              <a:off x="11836"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202776" name="AutoShape 24"/>
            <p:cNvSpPr>
              <a:spLocks noChangeArrowheads="1"/>
            </p:cNvSpPr>
            <p:nvPr/>
          </p:nvSpPr>
          <p:spPr bwMode="auto">
            <a:xfrm rot="14400000" flipV="1">
              <a:off x="5340"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grpSp>
      <p:sp>
        <p:nvSpPr>
          <p:cNvPr id="89102" name="Line 25"/>
          <p:cNvSpPr>
            <a:spLocks noChangeShapeType="1"/>
          </p:cNvSpPr>
          <p:nvPr/>
        </p:nvSpPr>
        <p:spPr bwMode="auto">
          <a:xfrm>
            <a:off x="6300788" y="5530850"/>
            <a:ext cx="358775" cy="0"/>
          </a:xfrm>
          <a:prstGeom prst="line">
            <a:avLst/>
          </a:prstGeom>
          <a:noFill/>
          <a:ln w="28575">
            <a:solidFill>
              <a:schemeClr val="tx1"/>
            </a:solidFill>
            <a:round/>
            <a:headEnd/>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89103" name="Rectangle 27"/>
          <p:cNvSpPr>
            <a:spLocks noGrp="1" noChangeArrowheads="1"/>
          </p:cNvSpPr>
          <p:nvPr>
            <p:ph type="title"/>
          </p:nvPr>
        </p:nvSpPr>
        <p:spPr/>
        <p:txBody>
          <a:bodyPr/>
          <a:lstStyle/>
          <a:p>
            <a:pPr eaLnBrk="1" hangingPunct="1"/>
            <a:endParaRPr lang="ja-JP" altLang="ja-JP" smtClean="0"/>
          </a:p>
        </p:txBody>
      </p:sp>
      <p:sp>
        <p:nvSpPr>
          <p:cNvPr id="89104" name="Rectangle 28"/>
          <p:cNvSpPr>
            <a:spLocks noChangeArrowheads="1"/>
          </p:cNvSpPr>
          <p:nvPr/>
        </p:nvSpPr>
        <p:spPr bwMode="auto">
          <a:xfrm>
            <a:off x="0" y="-17463"/>
            <a:ext cx="91440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4000">
                <a:solidFill>
                  <a:schemeClr val="tx2"/>
                </a:solidFill>
              </a:rPr>
              <a:t>翼型の半径方向の位置の変化とともに、、</a:t>
            </a:r>
          </a:p>
        </p:txBody>
      </p:sp>
      <p:sp>
        <p:nvSpPr>
          <p:cNvPr id="89105" name="Text Box 29"/>
          <p:cNvSpPr txBox="1">
            <a:spLocks noChangeArrowheads="1"/>
          </p:cNvSpPr>
          <p:nvPr/>
        </p:nvSpPr>
        <p:spPr bwMode="auto">
          <a:xfrm>
            <a:off x="323850" y="1052513"/>
            <a:ext cx="799306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a:t>翼型の角度</a:t>
            </a:r>
            <a:r>
              <a:rPr lang="en-US" altLang="ja-JP"/>
              <a:t>(</a:t>
            </a:r>
            <a:r>
              <a:rPr lang="ja-JP" altLang="en-US"/>
              <a:t>迎角</a:t>
            </a:r>
            <a:r>
              <a:rPr lang="en-US" altLang="ja-JP"/>
              <a:t>)</a:t>
            </a:r>
            <a:r>
              <a:rPr lang="ja-JP" altLang="en-US"/>
              <a:t>も最適な角度に変える、、、</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1138" name="Group 21"/>
          <p:cNvGrpSpPr>
            <a:grpSpLocks/>
          </p:cNvGrpSpPr>
          <p:nvPr/>
        </p:nvGrpSpPr>
        <p:grpSpPr bwMode="auto">
          <a:xfrm rot="517715">
            <a:off x="4014788" y="3716338"/>
            <a:ext cx="3097212" cy="569912"/>
            <a:chOff x="-2246" y="2614"/>
            <a:chExt cx="1951" cy="359"/>
          </a:xfrm>
        </p:grpSpPr>
        <p:sp>
          <p:nvSpPr>
            <p:cNvPr id="91165" name="Freeform 22"/>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91166" name="Arc 23"/>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2225">
              <a:solidFill>
                <a:srgbClr val="0000CC"/>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91167" name="Arc 24"/>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rgbClr val="0000CC"/>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91168" name="Line 25"/>
            <p:cNvSpPr>
              <a:spLocks noChangeShapeType="1"/>
            </p:cNvSpPr>
            <p:nvPr/>
          </p:nvSpPr>
          <p:spPr bwMode="auto">
            <a:xfrm flipV="1">
              <a:off x="-2080" y="2840"/>
              <a:ext cx="1785" cy="43"/>
            </a:xfrm>
            <a:prstGeom prst="line">
              <a:avLst/>
            </a:prstGeom>
            <a:noFill/>
            <a:ln w="22225">
              <a:solidFill>
                <a:srgbClr val="0000CC"/>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1169" name="Arc 26"/>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noFill/>
            <a:ln w="22225">
              <a:solidFill>
                <a:srgbClr val="0000CC"/>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sp>
        <p:nvSpPr>
          <p:cNvPr id="91139" name="Rectangle 2"/>
          <p:cNvSpPr>
            <a:spLocks noGrp="1" noChangeArrowheads="1"/>
          </p:cNvSpPr>
          <p:nvPr>
            <p:ph type="title"/>
          </p:nvPr>
        </p:nvSpPr>
        <p:spPr>
          <a:xfrm>
            <a:off x="0" y="-17463"/>
            <a:ext cx="9144000" cy="1143001"/>
          </a:xfrm>
        </p:spPr>
        <p:txBody>
          <a:bodyPr/>
          <a:lstStyle/>
          <a:p>
            <a:pPr eaLnBrk="1" hangingPunct="1"/>
            <a:r>
              <a:rPr lang="ja-JP" altLang="en-US" sz="4000" smtClean="0"/>
              <a:t>翼型の半径方向の位置が変化したら、、、</a:t>
            </a:r>
          </a:p>
        </p:txBody>
      </p:sp>
      <p:sp>
        <p:nvSpPr>
          <p:cNvPr id="91140" name="Line 3"/>
          <p:cNvSpPr>
            <a:spLocks noChangeShapeType="1"/>
          </p:cNvSpPr>
          <p:nvPr/>
        </p:nvSpPr>
        <p:spPr bwMode="auto">
          <a:xfrm rot="20100000" flipH="1">
            <a:off x="846138" y="3822700"/>
            <a:ext cx="6769100"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1141" name="Line 4"/>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1142" name="Line 5"/>
          <p:cNvSpPr>
            <a:spLocks noChangeShapeType="1"/>
          </p:cNvSpPr>
          <p:nvPr/>
        </p:nvSpPr>
        <p:spPr bwMode="auto">
          <a:xfrm flipV="1">
            <a:off x="323850" y="3789363"/>
            <a:ext cx="0" cy="1223962"/>
          </a:xfrm>
          <a:prstGeom prst="line">
            <a:avLst/>
          </a:prstGeom>
          <a:noFill/>
          <a:ln w="76200">
            <a:solidFill>
              <a:srgbClr val="C0C0C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grpSp>
        <p:nvGrpSpPr>
          <p:cNvPr id="91143" name="Group 6"/>
          <p:cNvGrpSpPr>
            <a:grpSpLocks/>
          </p:cNvGrpSpPr>
          <p:nvPr/>
        </p:nvGrpSpPr>
        <p:grpSpPr bwMode="auto">
          <a:xfrm>
            <a:off x="4025900" y="3503613"/>
            <a:ext cx="3097213" cy="569912"/>
            <a:chOff x="-2246" y="2614"/>
            <a:chExt cx="1951" cy="359"/>
          </a:xfrm>
        </p:grpSpPr>
        <p:sp>
          <p:nvSpPr>
            <p:cNvPr id="91160" name="Freeform 7"/>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91161" name="Arc 8"/>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22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91162" name="Arc 9"/>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91163" name="Line 10"/>
            <p:cNvSpPr>
              <a:spLocks noChangeShapeType="1"/>
            </p:cNvSpPr>
            <p:nvPr/>
          </p:nvSpPr>
          <p:spPr bwMode="auto">
            <a:xfrm flipV="1">
              <a:off x="-2080" y="2840"/>
              <a:ext cx="1785" cy="43"/>
            </a:xfrm>
            <a:prstGeom prst="line">
              <a:avLst/>
            </a:prstGeom>
            <a:noFill/>
            <a:ln w="22225">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1164" name="Arc 11"/>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noFill/>
            <a:ln w="2222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sp>
        <p:nvSpPr>
          <p:cNvPr id="91144" name="Text Box 12"/>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91145" name="Text Box 13"/>
          <p:cNvSpPr txBox="1">
            <a:spLocks noChangeArrowheads="1"/>
          </p:cNvSpPr>
          <p:nvPr/>
        </p:nvSpPr>
        <p:spPr bwMode="auto">
          <a:xfrm>
            <a:off x="395288" y="3860800"/>
            <a:ext cx="1008062"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91146" name="Text Box 14"/>
          <p:cNvSpPr txBox="1">
            <a:spLocks noChangeArrowheads="1"/>
          </p:cNvSpPr>
          <p:nvPr/>
        </p:nvSpPr>
        <p:spPr bwMode="auto">
          <a:xfrm>
            <a:off x="3995738" y="4305300"/>
            <a:ext cx="32400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chemeClr val="hlink"/>
                </a:solidFill>
              </a:rPr>
              <a:t>ブレード根元の</a:t>
            </a:r>
            <a:endParaRPr lang="ja-JP" altLang="en-US" sz="1800">
              <a:solidFill>
                <a:schemeClr val="hlink"/>
              </a:solidFill>
            </a:endParaRPr>
          </a:p>
          <a:p>
            <a:pPr eaLnBrk="1" hangingPunct="1">
              <a:spcBef>
                <a:spcPct val="50000"/>
              </a:spcBef>
              <a:buFontTx/>
              <a:buNone/>
            </a:pPr>
            <a:r>
              <a:rPr lang="ja-JP" altLang="ja-JP" sz="1800">
                <a:solidFill>
                  <a:schemeClr val="hlink"/>
                </a:solidFill>
              </a:rPr>
              <a:t>合成ベクトル速度</a:t>
            </a:r>
            <a:r>
              <a:rPr lang="ja-JP" altLang="en-US" sz="1800">
                <a:solidFill>
                  <a:schemeClr val="hlink"/>
                </a:solidFill>
              </a:rPr>
              <a:t>　</a:t>
            </a:r>
            <a:r>
              <a:rPr lang="en-US" altLang="ja-JP" sz="1800">
                <a:solidFill>
                  <a:schemeClr val="hlink"/>
                </a:solidFill>
              </a:rPr>
              <a:t>V[m/s]</a:t>
            </a:r>
          </a:p>
        </p:txBody>
      </p:sp>
      <p:sp>
        <p:nvSpPr>
          <p:cNvPr id="91147" name="Text Box 16"/>
          <p:cNvSpPr txBox="1">
            <a:spLocks noChangeArrowheads="1"/>
          </p:cNvSpPr>
          <p:nvPr/>
        </p:nvSpPr>
        <p:spPr bwMode="auto">
          <a:xfrm>
            <a:off x="250825" y="1268413"/>
            <a:ext cx="9145588"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2800"/>
              <a:t>ブレードの位置によって最適な迎角</a:t>
            </a:r>
            <a:r>
              <a:rPr lang="en-US" altLang="ja-JP" sz="2800"/>
              <a:t>(α)</a:t>
            </a:r>
            <a:r>
              <a:rPr lang="ja-JP" altLang="en-US" sz="2800"/>
              <a:t>に合わせておく</a:t>
            </a:r>
          </a:p>
          <a:p>
            <a:pPr eaLnBrk="1" hangingPunct="1">
              <a:spcBef>
                <a:spcPct val="50000"/>
              </a:spcBef>
              <a:buFontTx/>
              <a:buNone/>
            </a:pPr>
            <a:r>
              <a:rPr lang="ja-JP" altLang="en-US" sz="2800"/>
              <a:t>＝ブレードがねじれている！！</a:t>
            </a:r>
          </a:p>
        </p:txBody>
      </p:sp>
      <p:sp>
        <p:nvSpPr>
          <p:cNvPr id="91148" name="Text Box 17"/>
          <p:cNvSpPr txBox="1">
            <a:spLocks noChangeArrowheads="1"/>
          </p:cNvSpPr>
          <p:nvPr/>
        </p:nvSpPr>
        <p:spPr bwMode="auto">
          <a:xfrm>
            <a:off x="1908175" y="5084763"/>
            <a:ext cx="3240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ブレード中央の</a:t>
            </a:r>
            <a:endParaRPr lang="ja-JP" altLang="en-US" sz="1800">
              <a:solidFill>
                <a:srgbClr val="FF0000"/>
              </a:solidFill>
            </a:endParaRPr>
          </a:p>
          <a:p>
            <a:pPr eaLnBrk="1" hangingPunct="1">
              <a:spcBef>
                <a:spcPct val="50000"/>
              </a:spcBef>
              <a:buFontTx/>
              <a:buNone/>
            </a:pPr>
            <a:r>
              <a:rPr lang="ja-JP" altLang="ja-JP" sz="1800">
                <a:solidFill>
                  <a:srgbClr val="FF0000"/>
                </a:solidFill>
              </a:rPr>
              <a:t>合成ベクトル速度</a:t>
            </a:r>
            <a:r>
              <a:rPr lang="ja-JP" altLang="en-US" sz="1800">
                <a:solidFill>
                  <a:srgbClr val="FF0000"/>
                </a:solidFill>
              </a:rPr>
              <a:t>　</a:t>
            </a:r>
            <a:r>
              <a:rPr lang="en-US" altLang="ja-JP" sz="1800">
                <a:solidFill>
                  <a:srgbClr val="FF0000"/>
                </a:solidFill>
              </a:rPr>
              <a:t>V[m/s]</a:t>
            </a:r>
          </a:p>
        </p:txBody>
      </p:sp>
      <p:sp>
        <p:nvSpPr>
          <p:cNvPr id="91149" name="Line 18"/>
          <p:cNvSpPr>
            <a:spLocks noChangeShapeType="1"/>
          </p:cNvSpPr>
          <p:nvPr/>
        </p:nvSpPr>
        <p:spPr bwMode="auto">
          <a:xfrm rot="4320000">
            <a:off x="2155826" y="2479675"/>
            <a:ext cx="0" cy="3889375"/>
          </a:xfrm>
          <a:prstGeom prst="line">
            <a:avLst/>
          </a:prstGeom>
          <a:noFill/>
          <a:ln w="76200">
            <a:solidFill>
              <a:srgbClr val="3366FF"/>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91150" name="Line 19"/>
          <p:cNvSpPr>
            <a:spLocks noChangeShapeType="1"/>
          </p:cNvSpPr>
          <p:nvPr/>
        </p:nvSpPr>
        <p:spPr bwMode="auto">
          <a:xfrm rot="3900000">
            <a:off x="2815432" y="3118643"/>
            <a:ext cx="0" cy="2665413"/>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91151" name="Text Box 20"/>
          <p:cNvSpPr txBox="1">
            <a:spLocks noChangeArrowheads="1"/>
          </p:cNvSpPr>
          <p:nvPr/>
        </p:nvSpPr>
        <p:spPr bwMode="auto">
          <a:xfrm>
            <a:off x="0" y="5445125"/>
            <a:ext cx="3240088"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0000CC"/>
                </a:solidFill>
              </a:rPr>
              <a:t>ブレード先端の</a:t>
            </a:r>
            <a:endParaRPr lang="ja-JP" altLang="en-US" sz="1800">
              <a:solidFill>
                <a:srgbClr val="0000CC"/>
              </a:solidFill>
            </a:endParaRPr>
          </a:p>
          <a:p>
            <a:pPr eaLnBrk="1" hangingPunct="1">
              <a:spcBef>
                <a:spcPct val="50000"/>
              </a:spcBef>
              <a:buFontTx/>
              <a:buNone/>
            </a:pPr>
            <a:r>
              <a:rPr lang="ja-JP" altLang="ja-JP" sz="1800">
                <a:solidFill>
                  <a:srgbClr val="0000CC"/>
                </a:solidFill>
              </a:rPr>
              <a:t>合成ベクトル速度</a:t>
            </a:r>
            <a:r>
              <a:rPr lang="ja-JP" altLang="en-US" sz="1800">
                <a:solidFill>
                  <a:srgbClr val="0000CC"/>
                </a:solidFill>
              </a:rPr>
              <a:t>　</a:t>
            </a:r>
            <a:r>
              <a:rPr lang="en-US" altLang="ja-JP" sz="1800">
                <a:solidFill>
                  <a:srgbClr val="0000CC"/>
                </a:solidFill>
              </a:rPr>
              <a:t>V[m/s]</a:t>
            </a:r>
          </a:p>
        </p:txBody>
      </p:sp>
      <p:sp>
        <p:nvSpPr>
          <p:cNvPr id="91152" name="Line 15"/>
          <p:cNvSpPr>
            <a:spLocks noChangeShapeType="1"/>
          </p:cNvSpPr>
          <p:nvPr/>
        </p:nvSpPr>
        <p:spPr bwMode="auto">
          <a:xfrm rot="2400000">
            <a:off x="3498850" y="3644900"/>
            <a:ext cx="0" cy="1585913"/>
          </a:xfrm>
          <a:prstGeom prst="line">
            <a:avLst/>
          </a:prstGeom>
          <a:noFill/>
          <a:ln w="76200">
            <a:solidFill>
              <a:srgbClr val="339966"/>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grpSp>
        <p:nvGrpSpPr>
          <p:cNvPr id="91153" name="Group 27"/>
          <p:cNvGrpSpPr>
            <a:grpSpLocks/>
          </p:cNvGrpSpPr>
          <p:nvPr/>
        </p:nvGrpSpPr>
        <p:grpSpPr bwMode="auto">
          <a:xfrm rot="-844691">
            <a:off x="3976688" y="3141663"/>
            <a:ext cx="3097212" cy="569912"/>
            <a:chOff x="-2246" y="2614"/>
            <a:chExt cx="1951" cy="359"/>
          </a:xfrm>
        </p:grpSpPr>
        <p:sp>
          <p:nvSpPr>
            <p:cNvPr id="91155" name="Freeform 28"/>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91156" name="Arc 29"/>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2225">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91157" name="Arc 30"/>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91158" name="Line 31"/>
            <p:cNvSpPr>
              <a:spLocks noChangeShapeType="1"/>
            </p:cNvSpPr>
            <p:nvPr/>
          </p:nvSpPr>
          <p:spPr bwMode="auto">
            <a:xfrm flipV="1">
              <a:off x="-2080" y="2840"/>
              <a:ext cx="1785" cy="43"/>
            </a:xfrm>
            <a:prstGeom prst="line">
              <a:avLst/>
            </a:prstGeom>
            <a:noFill/>
            <a:ln w="22225">
              <a:solidFill>
                <a:srgbClr val="00800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1159" name="Arc 32"/>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noFill/>
            <a:ln w="22225">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sp>
        <p:nvSpPr>
          <p:cNvPr id="170017" name="Text Box 33"/>
          <p:cNvSpPr txBox="1">
            <a:spLocks noChangeArrowheads="1"/>
          </p:cNvSpPr>
          <p:nvPr/>
        </p:nvSpPr>
        <p:spPr bwMode="auto">
          <a:xfrm>
            <a:off x="252413" y="6308725"/>
            <a:ext cx="9144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2800"/>
              <a:t>実際は合成ベクトル速度も違うので、翼型形状も違う！！</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0017"/>
                                        </p:tgtEl>
                                        <p:attrNameLst>
                                          <p:attrName>style.visibility</p:attrName>
                                        </p:attrNameLst>
                                      </p:cBhvr>
                                      <p:to>
                                        <p:strVal val="visible"/>
                                      </p:to>
                                    </p:set>
                                    <p:animEffect transition="in" filter="blinds(horizontal)">
                                      <p:cBhvr>
                                        <p:cTn id="7" dur="500"/>
                                        <p:tgtEl>
                                          <p:spTgt spid="1700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0017"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4"/>
          <p:cNvSpPr>
            <a:spLocks noGrp="1" noChangeArrowheads="1"/>
          </p:cNvSpPr>
          <p:nvPr>
            <p:ph type="ctrTitle"/>
          </p:nvPr>
        </p:nvSpPr>
        <p:spPr>
          <a:xfrm>
            <a:off x="395288" y="2130425"/>
            <a:ext cx="8423275" cy="1470025"/>
          </a:xfrm>
        </p:spPr>
        <p:txBody>
          <a:bodyPr/>
          <a:lstStyle/>
          <a:p>
            <a:pPr eaLnBrk="1" hangingPunct="1"/>
            <a:r>
              <a:rPr lang="ja-JP" altLang="en-US" smtClean="0"/>
              <a:t>風車の回転が止まっていたら、、、</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r>
              <a:rPr lang="ja-JP" altLang="en-US" smtClean="0"/>
              <a:t>風車の回転が止まっていたら、、、</a:t>
            </a:r>
          </a:p>
        </p:txBody>
      </p:sp>
      <p:sp>
        <p:nvSpPr>
          <p:cNvPr id="94211" name="Line 5"/>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grpSp>
        <p:nvGrpSpPr>
          <p:cNvPr id="94212" name="Group 7"/>
          <p:cNvGrpSpPr>
            <a:grpSpLocks/>
          </p:cNvGrpSpPr>
          <p:nvPr/>
        </p:nvGrpSpPr>
        <p:grpSpPr bwMode="auto">
          <a:xfrm>
            <a:off x="4025900" y="3503613"/>
            <a:ext cx="3097213" cy="569912"/>
            <a:chOff x="-2246" y="2614"/>
            <a:chExt cx="1951" cy="359"/>
          </a:xfrm>
        </p:grpSpPr>
        <p:sp>
          <p:nvSpPr>
            <p:cNvPr id="94220" name="Freeform 8"/>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94221" name="Arc 9"/>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94222" name="Arc 10"/>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94223" name="Line 11"/>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4224" name="Arc 12"/>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94213" name="Text Box 13"/>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94214" name="Text Box 15"/>
          <p:cNvSpPr txBox="1">
            <a:spLocks noChangeArrowheads="1"/>
          </p:cNvSpPr>
          <p:nvPr/>
        </p:nvSpPr>
        <p:spPr bwMode="auto">
          <a:xfrm>
            <a:off x="900113" y="327818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＝０　</a:t>
            </a:r>
          </a:p>
        </p:txBody>
      </p:sp>
      <p:grpSp>
        <p:nvGrpSpPr>
          <p:cNvPr id="139293" name="Group 29"/>
          <p:cNvGrpSpPr>
            <a:grpSpLocks/>
          </p:cNvGrpSpPr>
          <p:nvPr/>
        </p:nvGrpSpPr>
        <p:grpSpPr bwMode="auto">
          <a:xfrm>
            <a:off x="2987675" y="-136525"/>
            <a:ext cx="1023938" cy="7993063"/>
            <a:chOff x="1882" y="-86"/>
            <a:chExt cx="645" cy="5035"/>
          </a:xfrm>
        </p:grpSpPr>
        <p:sp>
          <p:nvSpPr>
            <p:cNvPr id="94217" name="Line 4"/>
            <p:cNvSpPr>
              <a:spLocks noChangeShapeType="1"/>
            </p:cNvSpPr>
            <p:nvPr/>
          </p:nvSpPr>
          <p:spPr bwMode="auto">
            <a:xfrm rot="5400000" flipH="1">
              <a:off x="9" y="2432"/>
              <a:ext cx="5035"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4218" name="Text Box 14"/>
            <p:cNvSpPr txBox="1">
              <a:spLocks noChangeArrowheads="1"/>
            </p:cNvSpPr>
            <p:nvPr/>
          </p:nvSpPr>
          <p:spPr bwMode="auto">
            <a:xfrm>
              <a:off x="1882" y="2531"/>
              <a:ext cx="635"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94219" name="Line 17"/>
            <p:cNvSpPr>
              <a:spLocks noChangeShapeType="1"/>
            </p:cNvSpPr>
            <p:nvPr/>
          </p:nvSpPr>
          <p:spPr bwMode="auto">
            <a:xfrm flipV="1">
              <a:off x="2517" y="2387"/>
              <a:ext cx="0" cy="771"/>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grpSp>
      <p:sp>
        <p:nvSpPr>
          <p:cNvPr id="94216" name="Text Box 28"/>
          <p:cNvSpPr txBox="1">
            <a:spLocks noChangeArrowheads="1"/>
          </p:cNvSpPr>
          <p:nvPr/>
        </p:nvSpPr>
        <p:spPr bwMode="auto">
          <a:xfrm>
            <a:off x="611188" y="1628775"/>
            <a:ext cx="41052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3600"/>
              <a:t>どうするか？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39293"/>
                                        </p:tgtEl>
                                        <p:attrNameLst>
                                          <p:attrName>style.visibility</p:attrName>
                                        </p:attrNameLst>
                                      </p:cBhvr>
                                      <p:to>
                                        <p:strVal val="visible"/>
                                      </p:to>
                                    </p:set>
                                    <p:animEffect transition="in" filter="blinds(horizontal)">
                                      <p:cBhvr>
                                        <p:cTn id="7" dur="500"/>
                                        <p:tgtEl>
                                          <p:spTgt spid="1392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r>
              <a:rPr lang="ja-JP" altLang="en-US" smtClean="0"/>
              <a:t>風車の回転が止まっていたら、、、</a:t>
            </a:r>
          </a:p>
        </p:txBody>
      </p:sp>
      <p:sp>
        <p:nvSpPr>
          <p:cNvPr id="95235" name="Line 3"/>
          <p:cNvSpPr>
            <a:spLocks noChangeShapeType="1"/>
          </p:cNvSpPr>
          <p:nvPr/>
        </p:nvSpPr>
        <p:spPr bwMode="auto">
          <a:xfrm rot="5400000" flipH="1">
            <a:off x="15081" y="3860007"/>
            <a:ext cx="7993063"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5236" name="Line 4"/>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grpSp>
        <p:nvGrpSpPr>
          <p:cNvPr id="95237" name="Group 5"/>
          <p:cNvGrpSpPr>
            <a:grpSpLocks/>
          </p:cNvGrpSpPr>
          <p:nvPr/>
        </p:nvGrpSpPr>
        <p:grpSpPr bwMode="auto">
          <a:xfrm rot="-3829438">
            <a:off x="3098800" y="2171700"/>
            <a:ext cx="3097213" cy="569913"/>
            <a:chOff x="-2246" y="2614"/>
            <a:chExt cx="1951" cy="359"/>
          </a:xfrm>
        </p:grpSpPr>
        <p:sp>
          <p:nvSpPr>
            <p:cNvPr id="95244" name="Freeform 6"/>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95245" name="Arc 7"/>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95246" name="Arc 8"/>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95247" name="Line 9"/>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5248" name="Arc 10"/>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95238" name="Text Box 11"/>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95239" name="Text Box 12"/>
          <p:cNvSpPr txBox="1">
            <a:spLocks noChangeArrowheads="1"/>
          </p:cNvSpPr>
          <p:nvPr/>
        </p:nvSpPr>
        <p:spPr bwMode="auto">
          <a:xfrm>
            <a:off x="2987675" y="4017963"/>
            <a:ext cx="1008063"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95240" name="Text Box 13"/>
          <p:cNvSpPr txBox="1">
            <a:spLocks noChangeArrowheads="1"/>
          </p:cNvSpPr>
          <p:nvPr/>
        </p:nvSpPr>
        <p:spPr bwMode="auto">
          <a:xfrm>
            <a:off x="900113" y="327818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＝０　</a:t>
            </a:r>
          </a:p>
        </p:txBody>
      </p:sp>
      <p:sp>
        <p:nvSpPr>
          <p:cNvPr id="95241" name="Line 14"/>
          <p:cNvSpPr>
            <a:spLocks noChangeShapeType="1"/>
          </p:cNvSpPr>
          <p:nvPr/>
        </p:nvSpPr>
        <p:spPr bwMode="auto">
          <a:xfrm flipV="1">
            <a:off x="3995738" y="3789363"/>
            <a:ext cx="0" cy="1223962"/>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95242" name="Text Box 15"/>
          <p:cNvSpPr txBox="1">
            <a:spLocks noChangeArrowheads="1"/>
          </p:cNvSpPr>
          <p:nvPr/>
        </p:nvSpPr>
        <p:spPr bwMode="auto">
          <a:xfrm>
            <a:off x="611188" y="1628775"/>
            <a:ext cx="853281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3600"/>
              <a:t>どうするか？</a:t>
            </a:r>
          </a:p>
        </p:txBody>
      </p:sp>
      <p:sp>
        <p:nvSpPr>
          <p:cNvPr id="95243" name="Rectangle 16"/>
          <p:cNvSpPr>
            <a:spLocks noChangeArrowheads="1"/>
          </p:cNvSpPr>
          <p:nvPr/>
        </p:nvSpPr>
        <p:spPr bwMode="auto">
          <a:xfrm>
            <a:off x="587375" y="5661025"/>
            <a:ext cx="8016875" cy="5191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2800"/>
              <a:t>　①角度（ピッチ角）を変える（最近はあまりやらない）</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a:xfrm>
            <a:off x="179388" y="5786438"/>
            <a:ext cx="8686800" cy="1143000"/>
          </a:xfrm>
        </p:spPr>
        <p:txBody>
          <a:bodyPr/>
          <a:lstStyle/>
          <a:p>
            <a:pPr algn="l" eaLnBrk="1" hangingPunct="1"/>
            <a:r>
              <a:rPr lang="ja-JP" altLang="en-US" sz="3200" smtClean="0"/>
              <a:t>風が吹いていないのに風車が回っている場合は、このように待ち構えている！</a:t>
            </a:r>
          </a:p>
        </p:txBody>
      </p:sp>
      <p:sp>
        <p:nvSpPr>
          <p:cNvPr id="96259" name="Line 4"/>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6260" name="Text Box 12"/>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grpSp>
        <p:nvGrpSpPr>
          <p:cNvPr id="96261" name="Group 24"/>
          <p:cNvGrpSpPr>
            <a:grpSpLocks/>
          </p:cNvGrpSpPr>
          <p:nvPr/>
        </p:nvGrpSpPr>
        <p:grpSpPr bwMode="auto">
          <a:xfrm>
            <a:off x="395288" y="3789363"/>
            <a:ext cx="1008062" cy="1223962"/>
            <a:chOff x="249" y="2387"/>
            <a:chExt cx="635" cy="771"/>
          </a:xfrm>
        </p:grpSpPr>
        <p:sp>
          <p:nvSpPr>
            <p:cNvPr id="96287" name="Text Box 13"/>
            <p:cNvSpPr txBox="1">
              <a:spLocks noChangeArrowheads="1"/>
            </p:cNvSpPr>
            <p:nvPr/>
          </p:nvSpPr>
          <p:spPr bwMode="auto">
            <a:xfrm>
              <a:off x="249" y="2531"/>
              <a:ext cx="635"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96288" name="Line 16"/>
            <p:cNvSpPr>
              <a:spLocks noChangeShapeType="1"/>
            </p:cNvSpPr>
            <p:nvPr/>
          </p:nvSpPr>
          <p:spPr bwMode="auto">
            <a:xfrm flipV="1">
              <a:off x="748" y="2387"/>
              <a:ext cx="0" cy="771"/>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grpSp>
      <p:grpSp>
        <p:nvGrpSpPr>
          <p:cNvPr id="206881" name="Group 33"/>
          <p:cNvGrpSpPr>
            <a:grpSpLocks/>
          </p:cNvGrpSpPr>
          <p:nvPr/>
        </p:nvGrpSpPr>
        <p:grpSpPr bwMode="auto">
          <a:xfrm>
            <a:off x="-80963" y="3860800"/>
            <a:ext cx="7993063" cy="1439863"/>
            <a:chOff x="-51" y="2432"/>
            <a:chExt cx="5035" cy="907"/>
          </a:xfrm>
        </p:grpSpPr>
        <p:sp>
          <p:nvSpPr>
            <p:cNvPr id="96284" name="Line 3"/>
            <p:cNvSpPr>
              <a:spLocks noChangeShapeType="1"/>
            </p:cNvSpPr>
            <p:nvPr/>
          </p:nvSpPr>
          <p:spPr bwMode="auto">
            <a:xfrm rot="20220000" flipH="1">
              <a:off x="-51" y="2432"/>
              <a:ext cx="5035"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6285" name="Text Box 15"/>
            <p:cNvSpPr txBox="1">
              <a:spLocks noChangeArrowheads="1"/>
            </p:cNvSpPr>
            <p:nvPr/>
          </p:nvSpPr>
          <p:spPr bwMode="auto">
            <a:xfrm>
              <a:off x="1565" y="2848"/>
              <a:ext cx="2041"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96286" name="Line 18"/>
            <p:cNvSpPr>
              <a:spLocks noChangeShapeType="1"/>
            </p:cNvSpPr>
            <p:nvPr/>
          </p:nvSpPr>
          <p:spPr bwMode="auto">
            <a:xfrm rot="4020000">
              <a:off x="1647" y="1815"/>
              <a:ext cx="0" cy="1918"/>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grpSp>
      <p:sp>
        <p:nvSpPr>
          <p:cNvPr id="96263" name="Text Box 19"/>
          <p:cNvSpPr txBox="1">
            <a:spLocks noChangeArrowheads="1"/>
          </p:cNvSpPr>
          <p:nvPr/>
        </p:nvSpPr>
        <p:spPr bwMode="auto">
          <a:xfrm>
            <a:off x="611188" y="1628775"/>
            <a:ext cx="853281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3600"/>
              <a:t>どうするか？</a:t>
            </a:r>
          </a:p>
        </p:txBody>
      </p:sp>
      <p:sp>
        <p:nvSpPr>
          <p:cNvPr id="96264" name="Rectangle 20"/>
          <p:cNvSpPr>
            <a:spLocks noChangeArrowheads="1"/>
          </p:cNvSpPr>
          <p:nvPr/>
        </p:nvSpPr>
        <p:spPr bwMode="auto">
          <a:xfrm>
            <a:off x="1731963" y="5297488"/>
            <a:ext cx="5497512"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a:t>②</a:t>
            </a:r>
            <a:r>
              <a:rPr lang="ja-JP" altLang="en-US"/>
              <a:t>周速度（起動トルク）を与える</a:t>
            </a:r>
          </a:p>
        </p:txBody>
      </p:sp>
      <p:grpSp>
        <p:nvGrpSpPr>
          <p:cNvPr id="206880" name="Group 32"/>
          <p:cNvGrpSpPr>
            <a:grpSpLocks/>
          </p:cNvGrpSpPr>
          <p:nvPr/>
        </p:nvGrpSpPr>
        <p:grpSpPr bwMode="auto">
          <a:xfrm>
            <a:off x="1116013" y="3244850"/>
            <a:ext cx="6007100" cy="828675"/>
            <a:chOff x="703" y="2044"/>
            <a:chExt cx="3784" cy="522"/>
          </a:xfrm>
        </p:grpSpPr>
        <p:grpSp>
          <p:nvGrpSpPr>
            <p:cNvPr id="96275" name="Group 6"/>
            <p:cNvGrpSpPr>
              <a:grpSpLocks/>
            </p:cNvGrpSpPr>
            <p:nvPr/>
          </p:nvGrpSpPr>
          <p:grpSpPr bwMode="auto">
            <a:xfrm>
              <a:off x="2536" y="2207"/>
              <a:ext cx="1951" cy="359"/>
              <a:chOff x="-2246" y="2614"/>
              <a:chExt cx="1951" cy="359"/>
            </a:xfrm>
          </p:grpSpPr>
          <p:sp>
            <p:nvSpPr>
              <p:cNvPr id="96279" name="Freeform 7"/>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96280" name="Arc 8"/>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96281" name="Arc 9"/>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96282" name="Line 10"/>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6283" name="Arc 11"/>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grpSp>
          <p:nvGrpSpPr>
            <p:cNvPr id="96276" name="Group 25"/>
            <p:cNvGrpSpPr>
              <a:grpSpLocks/>
            </p:cNvGrpSpPr>
            <p:nvPr/>
          </p:nvGrpSpPr>
          <p:grpSpPr bwMode="auto">
            <a:xfrm>
              <a:off x="703" y="2044"/>
              <a:ext cx="2358" cy="343"/>
              <a:chOff x="703" y="2044"/>
              <a:chExt cx="2358" cy="343"/>
            </a:xfrm>
          </p:grpSpPr>
          <p:sp>
            <p:nvSpPr>
              <p:cNvPr id="96277" name="Line 17"/>
              <p:cNvSpPr>
                <a:spLocks noChangeShapeType="1"/>
              </p:cNvSpPr>
              <p:nvPr/>
            </p:nvSpPr>
            <p:spPr bwMode="auto">
              <a:xfrm rot="-5400000" flipH="1" flipV="1">
                <a:off x="1621" y="1469"/>
                <a:ext cx="0" cy="1836"/>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96278" name="Text Box 21"/>
              <p:cNvSpPr txBox="1">
                <a:spLocks noChangeArrowheads="1"/>
              </p:cNvSpPr>
              <p:nvPr/>
            </p:nvSpPr>
            <p:spPr bwMode="auto">
              <a:xfrm>
                <a:off x="1292" y="2044"/>
                <a:ext cx="176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　</a:t>
                </a:r>
              </a:p>
            </p:txBody>
          </p:sp>
        </p:grpSp>
      </p:grpSp>
      <p:sp>
        <p:nvSpPr>
          <p:cNvPr id="206853" name="Line 5"/>
          <p:cNvSpPr>
            <a:spLocks noChangeShapeType="1"/>
          </p:cNvSpPr>
          <p:nvPr/>
        </p:nvSpPr>
        <p:spPr bwMode="auto">
          <a:xfrm rot="5400000" flipV="1">
            <a:off x="2620169" y="2356644"/>
            <a:ext cx="0" cy="2865438"/>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sp>
        <p:nvSpPr>
          <p:cNvPr id="96267" name="Rectangle 22"/>
          <p:cNvSpPr>
            <a:spLocks noChangeArrowheads="1"/>
          </p:cNvSpPr>
          <p:nvPr/>
        </p:nvSpPr>
        <p:spPr bwMode="auto">
          <a:xfrm>
            <a:off x="457200" y="2603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4400">
                <a:solidFill>
                  <a:schemeClr val="tx2"/>
                </a:solidFill>
              </a:rPr>
              <a:t>風車の回転が止まっていたら、、、</a:t>
            </a:r>
          </a:p>
        </p:txBody>
      </p:sp>
      <p:grpSp>
        <p:nvGrpSpPr>
          <p:cNvPr id="206874" name="Group 26"/>
          <p:cNvGrpSpPr>
            <a:grpSpLocks/>
          </p:cNvGrpSpPr>
          <p:nvPr/>
        </p:nvGrpSpPr>
        <p:grpSpPr bwMode="auto">
          <a:xfrm>
            <a:off x="4038600" y="3506788"/>
            <a:ext cx="3097213" cy="569912"/>
            <a:chOff x="-2246" y="2614"/>
            <a:chExt cx="1951" cy="359"/>
          </a:xfrm>
        </p:grpSpPr>
        <p:sp>
          <p:nvSpPr>
            <p:cNvPr id="96270" name="Freeform 27"/>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96271" name="Arc 28"/>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96272" name="Arc 29"/>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96273" name="Line 30"/>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6274" name="Arc 31"/>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96269" name="Text Box 34"/>
          <p:cNvSpPr txBox="1">
            <a:spLocks noChangeArrowheads="1"/>
          </p:cNvSpPr>
          <p:nvPr/>
        </p:nvSpPr>
        <p:spPr bwMode="auto">
          <a:xfrm>
            <a:off x="4868863" y="6462713"/>
            <a:ext cx="48244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パワーポイントのアニメーション機能を使用</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206880"/>
                                        </p:tgtEl>
                                        <p:attrNameLst>
                                          <p:attrName>style.visibility</p:attrName>
                                        </p:attrNameLst>
                                      </p:cBhvr>
                                      <p:to>
                                        <p:strVal val="visible"/>
                                      </p:to>
                                    </p:set>
                                    <p:anim calcmode="lin" valueType="num">
                                      <p:cBhvr additive="base">
                                        <p:cTn id="7" dur="2000" fill="hold"/>
                                        <p:tgtEl>
                                          <p:spTgt spid="206880"/>
                                        </p:tgtEl>
                                        <p:attrNameLst>
                                          <p:attrName>ppt_x</p:attrName>
                                        </p:attrNameLst>
                                      </p:cBhvr>
                                      <p:tavLst>
                                        <p:tav tm="0">
                                          <p:val>
                                            <p:strVal val="1+#ppt_w/2"/>
                                          </p:val>
                                        </p:tav>
                                        <p:tav tm="100000">
                                          <p:val>
                                            <p:strVal val="#ppt_x"/>
                                          </p:val>
                                        </p:tav>
                                      </p:tavLst>
                                    </p:anim>
                                    <p:anim calcmode="lin" valueType="num">
                                      <p:cBhvr additive="base">
                                        <p:cTn id="8" dur="2000" fill="hold"/>
                                        <p:tgtEl>
                                          <p:spTgt spid="206880"/>
                                        </p:tgtEl>
                                        <p:attrNameLst>
                                          <p:attrName>ppt_y</p:attrName>
                                        </p:attrNameLst>
                                      </p:cBhvr>
                                      <p:tavLst>
                                        <p:tav tm="0">
                                          <p:val>
                                            <p:strVal val="#ppt_y"/>
                                          </p:val>
                                        </p:tav>
                                        <p:tav tm="100000">
                                          <p:val>
                                            <p:strVal val="#ppt_y"/>
                                          </p:val>
                                        </p:tav>
                                      </p:tavLst>
                                    </p:anim>
                                  </p:childTnLst>
                                  <p:subTnLst>
                                    <p:set>
                                      <p:cBhvr override="childStyle">
                                        <p:cTn dur="1" fill="hold" display="0" masterRel="sameClick" afterEffect="1">
                                          <p:stCondLst>
                                            <p:cond evt="end" delay="0">
                                              <p:tn val="5"/>
                                            </p:cond>
                                          </p:stCondLst>
                                        </p:cTn>
                                        <p:tgtEl>
                                          <p:spTgt spid="206880"/>
                                        </p:tgtEl>
                                        <p:attrNameLst>
                                          <p:attrName>style.visibility</p:attrName>
                                        </p:attrNameLst>
                                      </p:cBhvr>
                                      <p:to>
                                        <p:strVal val="hidden"/>
                                      </p:to>
                                    </p:set>
                                  </p:subTnLst>
                                </p:cTn>
                              </p:par>
                            </p:childTnLst>
                          </p:cTn>
                        </p:par>
                        <p:par>
                          <p:cTn id="9" fill="hold" nodeType="afterGroup">
                            <p:stCondLst>
                              <p:cond delay="2000"/>
                            </p:stCondLst>
                            <p:childTnLst>
                              <p:par>
                                <p:cTn id="10" presetID="3" presetClass="entr" presetSubtype="10" fill="hold" grpId="0" nodeType="afterEffect">
                                  <p:stCondLst>
                                    <p:cond delay="0"/>
                                  </p:stCondLst>
                                  <p:childTnLst>
                                    <p:set>
                                      <p:cBhvr>
                                        <p:cTn id="11" dur="1" fill="hold">
                                          <p:stCondLst>
                                            <p:cond delay="0"/>
                                          </p:stCondLst>
                                        </p:cTn>
                                        <p:tgtEl>
                                          <p:spTgt spid="206853"/>
                                        </p:tgtEl>
                                        <p:attrNameLst>
                                          <p:attrName>style.visibility</p:attrName>
                                        </p:attrNameLst>
                                      </p:cBhvr>
                                      <p:to>
                                        <p:strVal val="visible"/>
                                      </p:to>
                                    </p:set>
                                    <p:animEffect transition="in" filter="blinds(horizontal)">
                                      <p:cBhvr>
                                        <p:cTn id="12" dur="500"/>
                                        <p:tgtEl>
                                          <p:spTgt spid="206853"/>
                                        </p:tgtEl>
                                      </p:cBhvr>
                                    </p:animEffect>
                                  </p:childTnLst>
                                </p:cTn>
                              </p:par>
                              <p:par>
                                <p:cTn id="13" presetID="3" presetClass="entr" presetSubtype="10" fill="hold" nodeType="withEffect">
                                  <p:stCondLst>
                                    <p:cond delay="0"/>
                                  </p:stCondLst>
                                  <p:childTnLst>
                                    <p:set>
                                      <p:cBhvr>
                                        <p:cTn id="14" dur="1" fill="hold">
                                          <p:stCondLst>
                                            <p:cond delay="0"/>
                                          </p:stCondLst>
                                        </p:cTn>
                                        <p:tgtEl>
                                          <p:spTgt spid="206874"/>
                                        </p:tgtEl>
                                        <p:attrNameLst>
                                          <p:attrName>style.visibility</p:attrName>
                                        </p:attrNameLst>
                                      </p:cBhvr>
                                      <p:to>
                                        <p:strVal val="visible"/>
                                      </p:to>
                                    </p:set>
                                    <p:animEffect transition="in" filter="blinds(horizontal)">
                                      <p:cBhvr>
                                        <p:cTn id="15" dur="500"/>
                                        <p:tgtEl>
                                          <p:spTgt spid="206874"/>
                                        </p:tgtEl>
                                      </p:cBhvr>
                                    </p:animEffect>
                                  </p:childTnLst>
                                </p:cTn>
                              </p:par>
                            </p:childTnLst>
                          </p:cTn>
                        </p:par>
                        <p:par>
                          <p:cTn id="16" fill="hold" nodeType="afterGroup">
                            <p:stCondLst>
                              <p:cond delay="2500"/>
                            </p:stCondLst>
                            <p:childTnLst>
                              <p:par>
                                <p:cTn id="17" presetID="3" presetClass="entr" presetSubtype="10" fill="hold" nodeType="afterEffect">
                                  <p:stCondLst>
                                    <p:cond delay="0"/>
                                  </p:stCondLst>
                                  <p:childTnLst>
                                    <p:set>
                                      <p:cBhvr>
                                        <p:cTn id="18" dur="1" fill="hold">
                                          <p:stCondLst>
                                            <p:cond delay="0"/>
                                          </p:stCondLst>
                                        </p:cTn>
                                        <p:tgtEl>
                                          <p:spTgt spid="206881"/>
                                        </p:tgtEl>
                                        <p:attrNameLst>
                                          <p:attrName>style.visibility</p:attrName>
                                        </p:attrNameLst>
                                      </p:cBhvr>
                                      <p:to>
                                        <p:strVal val="visible"/>
                                      </p:to>
                                    </p:set>
                                    <p:animEffect transition="in" filter="blinds(horizontal)">
                                      <p:cBhvr>
                                        <p:cTn id="19" dur="500"/>
                                        <p:tgtEl>
                                          <p:spTgt spid="206881"/>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206850"/>
                                        </p:tgtEl>
                                        <p:attrNameLst>
                                          <p:attrName>style.visibility</p:attrName>
                                        </p:attrNameLst>
                                      </p:cBhvr>
                                      <p:to>
                                        <p:strVal val="visible"/>
                                      </p:to>
                                    </p:set>
                                    <p:animEffect transition="in" filter="blinds(horizontal)">
                                      <p:cBhvr>
                                        <p:cTn id="24" dur="500"/>
                                        <p:tgtEl>
                                          <p:spTgt spid="2068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0" grpId="0"/>
      <p:bldP spid="20685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4"/>
          <p:cNvSpPr>
            <a:spLocks noGrp="1" noChangeArrowheads="1"/>
          </p:cNvSpPr>
          <p:nvPr>
            <p:ph type="ctrTitle"/>
          </p:nvPr>
        </p:nvSpPr>
        <p:spPr/>
        <p:txBody>
          <a:bodyPr/>
          <a:lstStyle/>
          <a:p>
            <a:pPr eaLnBrk="1" hangingPunct="1"/>
            <a:r>
              <a:rPr lang="ja-JP" altLang="en-US" smtClean="0"/>
              <a:t>風の速度が変化した場合は？</a:t>
            </a:r>
          </a:p>
        </p:txBody>
      </p:sp>
      <p:sp>
        <p:nvSpPr>
          <p:cNvPr id="97283" name="Rectangle 5"/>
          <p:cNvSpPr>
            <a:spLocks noGrp="1" noChangeArrowheads="1"/>
          </p:cNvSpPr>
          <p:nvPr>
            <p:ph type="subTitle" idx="1"/>
          </p:nvPr>
        </p:nvSpPr>
        <p:spPr>
          <a:xfrm>
            <a:off x="827088" y="3886200"/>
            <a:ext cx="7416800" cy="1752600"/>
          </a:xfrm>
        </p:spPr>
        <p:txBody>
          <a:bodyPr/>
          <a:lstStyle/>
          <a:p>
            <a:pPr eaLnBrk="1" hangingPunct="1"/>
            <a:r>
              <a:rPr lang="ja-JP" altLang="en-US" smtClean="0"/>
              <a:t>風が急に止んだり、急に突風が吹いたり</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457200" y="-90488"/>
            <a:ext cx="8229600" cy="1143001"/>
          </a:xfrm>
        </p:spPr>
        <p:txBody>
          <a:bodyPr/>
          <a:lstStyle/>
          <a:p>
            <a:pPr eaLnBrk="1" hangingPunct="1"/>
            <a:r>
              <a:rPr lang="ja-JP" altLang="en-US" smtClean="0"/>
              <a:t>風速が変化したら、、、</a:t>
            </a:r>
          </a:p>
        </p:txBody>
      </p:sp>
      <p:sp>
        <p:nvSpPr>
          <p:cNvPr id="98307" name="Line 3"/>
          <p:cNvSpPr>
            <a:spLocks noChangeShapeType="1"/>
          </p:cNvSpPr>
          <p:nvPr/>
        </p:nvSpPr>
        <p:spPr bwMode="auto">
          <a:xfrm rot="20100000" flipH="1">
            <a:off x="846138" y="3822700"/>
            <a:ext cx="6769100"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8308" name="Line 4"/>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8309" name="Line 5"/>
          <p:cNvSpPr>
            <a:spLocks noChangeShapeType="1"/>
          </p:cNvSpPr>
          <p:nvPr/>
        </p:nvSpPr>
        <p:spPr bwMode="auto">
          <a:xfrm flipV="1">
            <a:off x="1649413" y="3789363"/>
            <a:ext cx="0" cy="1223962"/>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98310" name="Line 6"/>
          <p:cNvSpPr>
            <a:spLocks noChangeShapeType="1"/>
          </p:cNvSpPr>
          <p:nvPr/>
        </p:nvSpPr>
        <p:spPr bwMode="auto">
          <a:xfrm rot="5400000" flipV="1">
            <a:off x="2855119" y="2547144"/>
            <a:ext cx="0" cy="2484438"/>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grpSp>
        <p:nvGrpSpPr>
          <p:cNvPr id="98311" name="Group 7"/>
          <p:cNvGrpSpPr>
            <a:grpSpLocks/>
          </p:cNvGrpSpPr>
          <p:nvPr/>
        </p:nvGrpSpPr>
        <p:grpSpPr bwMode="auto">
          <a:xfrm>
            <a:off x="4025900" y="3503613"/>
            <a:ext cx="3097213" cy="569912"/>
            <a:chOff x="-2246" y="2614"/>
            <a:chExt cx="1951" cy="359"/>
          </a:xfrm>
        </p:grpSpPr>
        <p:sp>
          <p:nvSpPr>
            <p:cNvPr id="98318" name="Freeform 8"/>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98319" name="Arc 9"/>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98320" name="Arc 10"/>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98321" name="Line 11"/>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98322" name="Arc 12"/>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98312" name="Text Box 13"/>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98313" name="Text Box 14"/>
          <p:cNvSpPr txBox="1">
            <a:spLocks noChangeArrowheads="1"/>
          </p:cNvSpPr>
          <p:nvPr/>
        </p:nvSpPr>
        <p:spPr bwMode="auto">
          <a:xfrm>
            <a:off x="395288" y="4017963"/>
            <a:ext cx="1008062"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98314" name="Text Box 15"/>
          <p:cNvSpPr txBox="1">
            <a:spLocks noChangeArrowheads="1"/>
          </p:cNvSpPr>
          <p:nvPr/>
        </p:nvSpPr>
        <p:spPr bwMode="auto">
          <a:xfrm>
            <a:off x="900113" y="327818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　</a:t>
            </a:r>
          </a:p>
        </p:txBody>
      </p:sp>
      <p:sp>
        <p:nvSpPr>
          <p:cNvPr id="98315" name="Line 16"/>
          <p:cNvSpPr>
            <a:spLocks noChangeShapeType="1"/>
          </p:cNvSpPr>
          <p:nvPr/>
        </p:nvSpPr>
        <p:spPr bwMode="auto">
          <a:xfrm rot="3900000">
            <a:off x="2875757" y="3102768"/>
            <a:ext cx="0" cy="2665413"/>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98316" name="Text Box 25"/>
          <p:cNvSpPr txBox="1">
            <a:spLocks noChangeArrowheads="1"/>
          </p:cNvSpPr>
          <p:nvPr/>
        </p:nvSpPr>
        <p:spPr bwMode="auto">
          <a:xfrm>
            <a:off x="2484438" y="4521200"/>
            <a:ext cx="32400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98317" name="Rectangle 42"/>
          <p:cNvSpPr>
            <a:spLocks noChangeArrowheads="1"/>
          </p:cNvSpPr>
          <p:nvPr/>
        </p:nvSpPr>
        <p:spPr bwMode="auto">
          <a:xfrm>
            <a:off x="611188" y="1125538"/>
            <a:ext cx="3770312"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a:t>風が急に止んだ場合</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Line 23"/>
          <p:cNvSpPr>
            <a:spLocks noChangeShapeType="1"/>
          </p:cNvSpPr>
          <p:nvPr/>
        </p:nvSpPr>
        <p:spPr bwMode="auto">
          <a:xfrm rot="20700000" flipH="1">
            <a:off x="957263" y="3754438"/>
            <a:ext cx="6769100"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0355" name="Rectangle 2"/>
          <p:cNvSpPr>
            <a:spLocks noGrp="1" noChangeArrowheads="1"/>
          </p:cNvSpPr>
          <p:nvPr>
            <p:ph type="title"/>
          </p:nvPr>
        </p:nvSpPr>
        <p:spPr>
          <a:xfrm>
            <a:off x="457200" y="-90488"/>
            <a:ext cx="8229600" cy="1143001"/>
          </a:xfrm>
        </p:spPr>
        <p:txBody>
          <a:bodyPr/>
          <a:lstStyle/>
          <a:p>
            <a:pPr eaLnBrk="1" hangingPunct="1"/>
            <a:r>
              <a:rPr lang="ja-JP" altLang="en-US" smtClean="0"/>
              <a:t>風速が変化したら、、、</a:t>
            </a:r>
          </a:p>
        </p:txBody>
      </p:sp>
      <p:sp>
        <p:nvSpPr>
          <p:cNvPr id="100356" name="Line 3"/>
          <p:cNvSpPr>
            <a:spLocks noChangeShapeType="1"/>
          </p:cNvSpPr>
          <p:nvPr/>
        </p:nvSpPr>
        <p:spPr bwMode="auto">
          <a:xfrm rot="20100000" flipH="1">
            <a:off x="846138" y="3822700"/>
            <a:ext cx="6769100" cy="0"/>
          </a:xfrm>
          <a:prstGeom prst="line">
            <a:avLst/>
          </a:prstGeom>
          <a:noFill/>
          <a:ln w="19050">
            <a:solidFill>
              <a:srgbClr val="C0C0C0"/>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0357" name="Line 4"/>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0358" name="Line 5"/>
          <p:cNvSpPr>
            <a:spLocks noChangeShapeType="1"/>
          </p:cNvSpPr>
          <p:nvPr/>
        </p:nvSpPr>
        <p:spPr bwMode="auto">
          <a:xfrm flipV="1">
            <a:off x="1649413" y="3789363"/>
            <a:ext cx="0" cy="1223962"/>
          </a:xfrm>
          <a:prstGeom prst="line">
            <a:avLst/>
          </a:prstGeom>
          <a:noFill/>
          <a:ln w="76200">
            <a:solidFill>
              <a:srgbClr val="C0C0C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100359" name="Line 6"/>
          <p:cNvSpPr>
            <a:spLocks noChangeShapeType="1"/>
          </p:cNvSpPr>
          <p:nvPr/>
        </p:nvSpPr>
        <p:spPr bwMode="auto">
          <a:xfrm rot="5400000" flipV="1">
            <a:off x="2855119" y="2547144"/>
            <a:ext cx="0" cy="2484438"/>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grpSp>
        <p:nvGrpSpPr>
          <p:cNvPr id="100360" name="Group 7"/>
          <p:cNvGrpSpPr>
            <a:grpSpLocks/>
          </p:cNvGrpSpPr>
          <p:nvPr/>
        </p:nvGrpSpPr>
        <p:grpSpPr bwMode="auto">
          <a:xfrm>
            <a:off x="4025900" y="3503613"/>
            <a:ext cx="3097213" cy="569912"/>
            <a:chOff x="-2246" y="2614"/>
            <a:chExt cx="1951" cy="359"/>
          </a:xfrm>
        </p:grpSpPr>
        <p:sp>
          <p:nvSpPr>
            <p:cNvPr id="100371" name="Freeform 8"/>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100372" name="Arc 9"/>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100373" name="Arc 10"/>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00374" name="Line 11"/>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0375" name="Arc 12"/>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100361" name="Text Box 13"/>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100362" name="Text Box 14"/>
          <p:cNvSpPr txBox="1">
            <a:spLocks noChangeArrowheads="1"/>
          </p:cNvSpPr>
          <p:nvPr/>
        </p:nvSpPr>
        <p:spPr bwMode="auto">
          <a:xfrm>
            <a:off x="323850" y="3789363"/>
            <a:ext cx="1008063"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100363" name="Text Box 15"/>
          <p:cNvSpPr txBox="1">
            <a:spLocks noChangeArrowheads="1"/>
          </p:cNvSpPr>
          <p:nvPr/>
        </p:nvSpPr>
        <p:spPr bwMode="auto">
          <a:xfrm>
            <a:off x="900113" y="327818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　</a:t>
            </a:r>
          </a:p>
        </p:txBody>
      </p:sp>
      <p:sp>
        <p:nvSpPr>
          <p:cNvPr id="100364" name="Line 16"/>
          <p:cNvSpPr>
            <a:spLocks noChangeShapeType="1"/>
          </p:cNvSpPr>
          <p:nvPr/>
        </p:nvSpPr>
        <p:spPr bwMode="auto">
          <a:xfrm rot="3900000">
            <a:off x="2875757" y="3102768"/>
            <a:ext cx="0" cy="2665413"/>
          </a:xfrm>
          <a:prstGeom prst="line">
            <a:avLst/>
          </a:prstGeom>
          <a:noFill/>
          <a:ln w="76200">
            <a:solidFill>
              <a:srgbClr val="C0C0C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100365" name="Text Box 17"/>
          <p:cNvSpPr txBox="1">
            <a:spLocks noChangeArrowheads="1"/>
          </p:cNvSpPr>
          <p:nvPr/>
        </p:nvSpPr>
        <p:spPr bwMode="auto">
          <a:xfrm>
            <a:off x="2484438" y="4521200"/>
            <a:ext cx="32400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100366" name="Rectangle 18"/>
          <p:cNvSpPr>
            <a:spLocks noChangeArrowheads="1"/>
          </p:cNvSpPr>
          <p:nvPr/>
        </p:nvSpPr>
        <p:spPr bwMode="auto">
          <a:xfrm>
            <a:off x="611188" y="1125538"/>
            <a:ext cx="3770312"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a:t>風が急に止んだ場合</a:t>
            </a:r>
          </a:p>
        </p:txBody>
      </p:sp>
      <p:sp>
        <p:nvSpPr>
          <p:cNvPr id="100367" name="Line 19"/>
          <p:cNvSpPr>
            <a:spLocks noChangeShapeType="1"/>
          </p:cNvSpPr>
          <p:nvPr/>
        </p:nvSpPr>
        <p:spPr bwMode="auto">
          <a:xfrm flipV="1">
            <a:off x="1654175" y="3779838"/>
            <a:ext cx="0" cy="647700"/>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100368" name="Line 20"/>
          <p:cNvSpPr>
            <a:spLocks noChangeShapeType="1"/>
          </p:cNvSpPr>
          <p:nvPr/>
        </p:nvSpPr>
        <p:spPr bwMode="auto">
          <a:xfrm rot="4500000">
            <a:off x="2829719" y="2929732"/>
            <a:ext cx="0" cy="2449512"/>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100369" name="Rectangle 22"/>
          <p:cNvSpPr>
            <a:spLocks noChangeArrowheads="1"/>
          </p:cNvSpPr>
          <p:nvPr/>
        </p:nvSpPr>
        <p:spPr bwMode="auto">
          <a:xfrm>
            <a:off x="179388" y="6092825"/>
            <a:ext cx="87614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800"/>
              <a:t>迎角</a:t>
            </a:r>
            <a:r>
              <a:rPr lang="en-US" altLang="ja-JP" sz="2800"/>
              <a:t>(α)</a:t>
            </a:r>
            <a:r>
              <a:rPr lang="ja-JP" altLang="en-US" sz="2800"/>
              <a:t>が小さくなる→最適な角度よりは揚力が低下する</a:t>
            </a:r>
          </a:p>
        </p:txBody>
      </p:sp>
      <p:sp>
        <p:nvSpPr>
          <p:cNvPr id="100370" name="AutoShape 24"/>
          <p:cNvSpPr>
            <a:spLocks noChangeArrowheads="1"/>
          </p:cNvSpPr>
          <p:nvPr/>
        </p:nvSpPr>
        <p:spPr bwMode="auto">
          <a:xfrm>
            <a:off x="539750" y="2276475"/>
            <a:ext cx="2952750" cy="720725"/>
          </a:xfrm>
          <a:prstGeom prst="wedgeRectCallout">
            <a:avLst>
              <a:gd name="adj1" fmla="val 21454"/>
              <a:gd name="adj2" fmla="val 84583"/>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勢いが継続しているとすると、</a:t>
            </a:r>
          </a:p>
          <a:p>
            <a:pPr algn="ctr" eaLnBrk="1" hangingPunct="1">
              <a:spcBef>
                <a:spcPct val="0"/>
              </a:spcBef>
              <a:buFontTx/>
              <a:buNone/>
            </a:pPr>
            <a:r>
              <a:rPr lang="ja-JP" altLang="en-US" sz="1800"/>
              <a:t>回転はそのまま</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ja-JP" altLang="en-US" smtClean="0"/>
              <a:t>メリット・デメリットがある</a:t>
            </a:r>
          </a:p>
        </p:txBody>
      </p:sp>
      <p:sp>
        <p:nvSpPr>
          <p:cNvPr id="11267" name="Rectangle 3"/>
          <p:cNvSpPr>
            <a:spLocks noGrp="1" noChangeArrowheads="1"/>
          </p:cNvSpPr>
          <p:nvPr>
            <p:ph type="body" idx="1"/>
          </p:nvPr>
        </p:nvSpPr>
        <p:spPr>
          <a:xfrm>
            <a:off x="179388" y="1600200"/>
            <a:ext cx="8713787" cy="4997450"/>
          </a:xfrm>
        </p:spPr>
        <p:txBody>
          <a:bodyPr/>
          <a:lstStyle/>
          <a:p>
            <a:pPr eaLnBrk="1" hangingPunct="1">
              <a:lnSpc>
                <a:spcPct val="80000"/>
              </a:lnSpc>
              <a:buFontTx/>
              <a:buNone/>
            </a:pPr>
            <a:r>
              <a:rPr lang="ja-JP" altLang="en-US" sz="2800" smtClean="0"/>
              <a:t>アップウィンド型（主流の形）</a:t>
            </a:r>
          </a:p>
          <a:p>
            <a:pPr eaLnBrk="1" hangingPunct="1">
              <a:lnSpc>
                <a:spcPct val="80000"/>
              </a:lnSpc>
              <a:buFontTx/>
              <a:buNone/>
            </a:pPr>
            <a:r>
              <a:rPr lang="ja-JP" altLang="en-US" sz="2800" smtClean="0"/>
              <a:t>　・ローターの前に風の流れを妨げるものがない</a:t>
            </a:r>
          </a:p>
          <a:p>
            <a:pPr eaLnBrk="1" hangingPunct="1">
              <a:lnSpc>
                <a:spcPct val="80000"/>
              </a:lnSpc>
              <a:buFontTx/>
              <a:buNone/>
            </a:pPr>
            <a:r>
              <a:rPr lang="ja-JP" altLang="en-US" sz="2800" smtClean="0"/>
              <a:t>　・ローターを風上に向ける装置が必要（アクティブヨーコントロール）</a:t>
            </a:r>
          </a:p>
          <a:p>
            <a:pPr eaLnBrk="1" hangingPunct="1">
              <a:lnSpc>
                <a:spcPct val="80000"/>
              </a:lnSpc>
              <a:buFontTx/>
              <a:buNone/>
            </a:pPr>
            <a:r>
              <a:rPr lang="ja-JP" altLang="en-US" sz="2800" smtClean="0"/>
              <a:t>　　　など</a:t>
            </a:r>
          </a:p>
          <a:p>
            <a:pPr eaLnBrk="1" hangingPunct="1">
              <a:lnSpc>
                <a:spcPct val="80000"/>
              </a:lnSpc>
              <a:buFontTx/>
              <a:buNone/>
            </a:pPr>
            <a:endParaRPr lang="ja-JP" altLang="en-US" sz="2800" smtClean="0"/>
          </a:p>
          <a:p>
            <a:pPr eaLnBrk="1" hangingPunct="1">
              <a:lnSpc>
                <a:spcPct val="80000"/>
              </a:lnSpc>
              <a:buFontTx/>
              <a:buNone/>
            </a:pPr>
            <a:r>
              <a:rPr lang="ja-JP" altLang="en-US" sz="2800" smtClean="0"/>
              <a:t>ダウンウィンド型</a:t>
            </a:r>
          </a:p>
          <a:p>
            <a:pPr eaLnBrk="1" hangingPunct="1">
              <a:lnSpc>
                <a:spcPct val="80000"/>
              </a:lnSpc>
              <a:buFontTx/>
              <a:buNone/>
            </a:pPr>
            <a:r>
              <a:rPr lang="ja-JP" altLang="en-US" sz="2800" smtClean="0"/>
              <a:t>　・ローターの前にタワーがあるので少し流れが乱れる</a:t>
            </a:r>
          </a:p>
          <a:p>
            <a:pPr eaLnBrk="1" hangingPunct="1">
              <a:lnSpc>
                <a:spcPct val="80000"/>
              </a:lnSpc>
              <a:buFontTx/>
              <a:buNone/>
            </a:pPr>
            <a:r>
              <a:rPr lang="ja-JP" altLang="en-US" sz="2800" smtClean="0"/>
              <a:t>　・ローターを風上に向ける装置が動かなくなっても（故障、電源喪失）、風見鶏効果で自動的に風上を向く（フリーヨーコントロール）ー＞厳しい環境（風況）下に強い</a:t>
            </a:r>
          </a:p>
          <a:p>
            <a:pPr eaLnBrk="1" hangingPunct="1">
              <a:lnSpc>
                <a:spcPct val="80000"/>
              </a:lnSpc>
              <a:buFontTx/>
              <a:buNone/>
            </a:pPr>
            <a:r>
              <a:rPr lang="ja-JP" altLang="en-US" sz="2800" smtClean="0"/>
              <a:t>　　など</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Line 2"/>
          <p:cNvSpPr>
            <a:spLocks noChangeShapeType="1"/>
          </p:cNvSpPr>
          <p:nvPr/>
        </p:nvSpPr>
        <p:spPr bwMode="auto">
          <a:xfrm rot="20700000" flipH="1">
            <a:off x="957263" y="3754438"/>
            <a:ext cx="6769100"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403" name="Rectangle 3"/>
          <p:cNvSpPr>
            <a:spLocks noGrp="1" noChangeArrowheads="1"/>
          </p:cNvSpPr>
          <p:nvPr>
            <p:ph type="title"/>
          </p:nvPr>
        </p:nvSpPr>
        <p:spPr>
          <a:xfrm>
            <a:off x="457200" y="-90488"/>
            <a:ext cx="8229600" cy="1143001"/>
          </a:xfrm>
        </p:spPr>
        <p:txBody>
          <a:bodyPr/>
          <a:lstStyle/>
          <a:p>
            <a:pPr eaLnBrk="1" hangingPunct="1"/>
            <a:r>
              <a:rPr lang="ja-JP" altLang="en-US" smtClean="0"/>
              <a:t>風速が変化したら、、、</a:t>
            </a:r>
          </a:p>
        </p:txBody>
      </p:sp>
      <p:sp>
        <p:nvSpPr>
          <p:cNvPr id="102404" name="Line 4"/>
          <p:cNvSpPr>
            <a:spLocks noChangeShapeType="1"/>
          </p:cNvSpPr>
          <p:nvPr/>
        </p:nvSpPr>
        <p:spPr bwMode="auto">
          <a:xfrm rot="20100000" flipH="1">
            <a:off x="846138" y="3822700"/>
            <a:ext cx="6769100" cy="0"/>
          </a:xfrm>
          <a:prstGeom prst="line">
            <a:avLst/>
          </a:prstGeom>
          <a:noFill/>
          <a:ln w="19050">
            <a:solidFill>
              <a:srgbClr val="C0C0C0"/>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405" name="Line 5"/>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406" name="Line 6"/>
          <p:cNvSpPr>
            <a:spLocks noChangeShapeType="1"/>
          </p:cNvSpPr>
          <p:nvPr/>
        </p:nvSpPr>
        <p:spPr bwMode="auto">
          <a:xfrm flipV="1">
            <a:off x="1649413" y="3789363"/>
            <a:ext cx="0" cy="1223962"/>
          </a:xfrm>
          <a:prstGeom prst="line">
            <a:avLst/>
          </a:prstGeom>
          <a:noFill/>
          <a:ln w="76200">
            <a:solidFill>
              <a:srgbClr val="C0C0C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102407" name="Line 7"/>
          <p:cNvSpPr>
            <a:spLocks noChangeShapeType="1"/>
          </p:cNvSpPr>
          <p:nvPr/>
        </p:nvSpPr>
        <p:spPr bwMode="auto">
          <a:xfrm rot="5400000" flipV="1">
            <a:off x="2855119" y="2547144"/>
            <a:ext cx="0" cy="2484438"/>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grpSp>
        <p:nvGrpSpPr>
          <p:cNvPr id="102408" name="Group 8"/>
          <p:cNvGrpSpPr>
            <a:grpSpLocks/>
          </p:cNvGrpSpPr>
          <p:nvPr/>
        </p:nvGrpSpPr>
        <p:grpSpPr bwMode="auto">
          <a:xfrm rot="580673">
            <a:off x="4025900" y="3744913"/>
            <a:ext cx="3097213" cy="569912"/>
            <a:chOff x="-2246" y="2614"/>
            <a:chExt cx="1951" cy="359"/>
          </a:xfrm>
        </p:grpSpPr>
        <p:sp>
          <p:nvSpPr>
            <p:cNvPr id="102420" name="Freeform 9"/>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102421" name="Arc 10"/>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102422" name="Arc 11"/>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02423" name="Line 12"/>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424" name="Arc 13"/>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102409" name="Text Box 14"/>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102410" name="Text Box 15"/>
          <p:cNvSpPr txBox="1">
            <a:spLocks noChangeArrowheads="1"/>
          </p:cNvSpPr>
          <p:nvPr/>
        </p:nvSpPr>
        <p:spPr bwMode="auto">
          <a:xfrm>
            <a:off x="323850" y="3789363"/>
            <a:ext cx="1008063"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102411" name="Text Box 16"/>
          <p:cNvSpPr txBox="1">
            <a:spLocks noChangeArrowheads="1"/>
          </p:cNvSpPr>
          <p:nvPr/>
        </p:nvSpPr>
        <p:spPr bwMode="auto">
          <a:xfrm>
            <a:off x="900113" y="327818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　</a:t>
            </a:r>
          </a:p>
        </p:txBody>
      </p:sp>
      <p:sp>
        <p:nvSpPr>
          <p:cNvPr id="102412" name="Line 17"/>
          <p:cNvSpPr>
            <a:spLocks noChangeShapeType="1"/>
          </p:cNvSpPr>
          <p:nvPr/>
        </p:nvSpPr>
        <p:spPr bwMode="auto">
          <a:xfrm rot="3900000">
            <a:off x="2875757" y="3102768"/>
            <a:ext cx="0" cy="2665413"/>
          </a:xfrm>
          <a:prstGeom prst="line">
            <a:avLst/>
          </a:prstGeom>
          <a:noFill/>
          <a:ln w="76200">
            <a:solidFill>
              <a:srgbClr val="C0C0C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102413" name="Text Box 18"/>
          <p:cNvSpPr txBox="1">
            <a:spLocks noChangeArrowheads="1"/>
          </p:cNvSpPr>
          <p:nvPr/>
        </p:nvSpPr>
        <p:spPr bwMode="auto">
          <a:xfrm>
            <a:off x="2484438" y="4521200"/>
            <a:ext cx="32400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102414" name="Rectangle 19"/>
          <p:cNvSpPr>
            <a:spLocks noChangeArrowheads="1"/>
          </p:cNvSpPr>
          <p:nvPr/>
        </p:nvSpPr>
        <p:spPr bwMode="auto">
          <a:xfrm>
            <a:off x="611188" y="1125538"/>
            <a:ext cx="3770312"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a:t>風が急に止んだ場合</a:t>
            </a:r>
          </a:p>
        </p:txBody>
      </p:sp>
      <p:sp>
        <p:nvSpPr>
          <p:cNvPr id="102415" name="Line 20"/>
          <p:cNvSpPr>
            <a:spLocks noChangeShapeType="1"/>
          </p:cNvSpPr>
          <p:nvPr/>
        </p:nvSpPr>
        <p:spPr bwMode="auto">
          <a:xfrm flipV="1">
            <a:off x="1654175" y="3779838"/>
            <a:ext cx="0" cy="647700"/>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102416" name="Line 21"/>
          <p:cNvSpPr>
            <a:spLocks noChangeShapeType="1"/>
          </p:cNvSpPr>
          <p:nvPr/>
        </p:nvSpPr>
        <p:spPr bwMode="auto">
          <a:xfrm rot="4500000">
            <a:off x="2829719" y="2929732"/>
            <a:ext cx="0" cy="2449512"/>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102417" name="Rectangle 22"/>
          <p:cNvSpPr>
            <a:spLocks noChangeArrowheads="1"/>
          </p:cNvSpPr>
          <p:nvPr/>
        </p:nvSpPr>
        <p:spPr bwMode="auto">
          <a:xfrm>
            <a:off x="179388" y="6092825"/>
            <a:ext cx="876141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800"/>
              <a:t>迎角</a:t>
            </a:r>
            <a:r>
              <a:rPr lang="en-US" altLang="ja-JP" sz="2800"/>
              <a:t>(α)</a:t>
            </a:r>
            <a:r>
              <a:rPr lang="ja-JP" altLang="en-US" sz="2800"/>
              <a:t>が小さくなる→最適な角度よりは揚力が低下する</a:t>
            </a:r>
          </a:p>
        </p:txBody>
      </p:sp>
      <p:sp>
        <p:nvSpPr>
          <p:cNvPr id="102418" name="AutoShape 23"/>
          <p:cNvSpPr>
            <a:spLocks noChangeArrowheads="1"/>
          </p:cNvSpPr>
          <p:nvPr/>
        </p:nvSpPr>
        <p:spPr bwMode="auto">
          <a:xfrm>
            <a:off x="539750" y="2276475"/>
            <a:ext cx="2952750" cy="720725"/>
          </a:xfrm>
          <a:prstGeom prst="wedgeRectCallout">
            <a:avLst>
              <a:gd name="adj1" fmla="val 21454"/>
              <a:gd name="adj2" fmla="val 84583"/>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勢いが継続しているとすると、</a:t>
            </a:r>
          </a:p>
          <a:p>
            <a:pPr algn="ctr" eaLnBrk="1" hangingPunct="1">
              <a:spcBef>
                <a:spcPct val="0"/>
              </a:spcBef>
              <a:buFontTx/>
              <a:buNone/>
            </a:pPr>
            <a:r>
              <a:rPr lang="ja-JP" altLang="en-US" sz="1800"/>
              <a:t>回転はそのまま</a:t>
            </a:r>
          </a:p>
        </p:txBody>
      </p:sp>
      <p:sp>
        <p:nvSpPr>
          <p:cNvPr id="221208" name="AutoShape 24"/>
          <p:cNvSpPr>
            <a:spLocks noChangeArrowheads="1"/>
          </p:cNvSpPr>
          <p:nvPr/>
        </p:nvSpPr>
        <p:spPr bwMode="auto">
          <a:xfrm>
            <a:off x="5076825" y="4797425"/>
            <a:ext cx="3743325" cy="1008063"/>
          </a:xfrm>
          <a:prstGeom prst="wedgeRectCallout">
            <a:avLst>
              <a:gd name="adj1" fmla="val -38509"/>
              <a:gd name="adj2" fmla="val -129056"/>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800"/>
              <a:t>ブレードの角度（ピッチ角）を変えて対応！</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1208"/>
                                        </p:tgtEl>
                                        <p:attrNameLst>
                                          <p:attrName>style.visibility</p:attrName>
                                        </p:attrNameLst>
                                      </p:cBhvr>
                                      <p:to>
                                        <p:strVal val="visible"/>
                                      </p:to>
                                    </p:set>
                                    <p:animEffect transition="in" filter="blinds(horizontal)">
                                      <p:cBhvr>
                                        <p:cTn id="7" dur="500"/>
                                        <p:tgtEl>
                                          <p:spTgt spid="2212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208"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457200" y="-90488"/>
            <a:ext cx="8229600" cy="1143001"/>
          </a:xfrm>
        </p:spPr>
        <p:txBody>
          <a:bodyPr/>
          <a:lstStyle/>
          <a:p>
            <a:pPr eaLnBrk="1" hangingPunct="1"/>
            <a:r>
              <a:rPr lang="ja-JP" altLang="en-US" smtClean="0"/>
              <a:t>風速が変化したら、、、</a:t>
            </a:r>
          </a:p>
        </p:txBody>
      </p:sp>
      <p:sp>
        <p:nvSpPr>
          <p:cNvPr id="104451" name="Line 3"/>
          <p:cNvSpPr>
            <a:spLocks noChangeShapeType="1"/>
          </p:cNvSpPr>
          <p:nvPr/>
        </p:nvSpPr>
        <p:spPr bwMode="auto">
          <a:xfrm rot="20100000" flipH="1">
            <a:off x="846138" y="3822700"/>
            <a:ext cx="6769100"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4452" name="Line 4"/>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4453" name="Line 5"/>
          <p:cNvSpPr>
            <a:spLocks noChangeShapeType="1"/>
          </p:cNvSpPr>
          <p:nvPr/>
        </p:nvSpPr>
        <p:spPr bwMode="auto">
          <a:xfrm flipV="1">
            <a:off x="1649413" y="3789363"/>
            <a:ext cx="0" cy="1223962"/>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104454" name="Line 6"/>
          <p:cNvSpPr>
            <a:spLocks noChangeShapeType="1"/>
          </p:cNvSpPr>
          <p:nvPr/>
        </p:nvSpPr>
        <p:spPr bwMode="auto">
          <a:xfrm rot="5400000" flipV="1">
            <a:off x="2855119" y="2547144"/>
            <a:ext cx="0" cy="2484438"/>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grpSp>
        <p:nvGrpSpPr>
          <p:cNvPr id="104455" name="Group 7"/>
          <p:cNvGrpSpPr>
            <a:grpSpLocks/>
          </p:cNvGrpSpPr>
          <p:nvPr/>
        </p:nvGrpSpPr>
        <p:grpSpPr bwMode="auto">
          <a:xfrm>
            <a:off x="4025900" y="3503613"/>
            <a:ext cx="3097213" cy="569912"/>
            <a:chOff x="-2246" y="2614"/>
            <a:chExt cx="1951" cy="359"/>
          </a:xfrm>
        </p:grpSpPr>
        <p:sp>
          <p:nvSpPr>
            <p:cNvPr id="104462" name="Freeform 8"/>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104463" name="Arc 9"/>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104464" name="Arc 10"/>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04465" name="Line 11"/>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4466" name="Arc 12"/>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104456" name="Text Box 13"/>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104457" name="Text Box 14"/>
          <p:cNvSpPr txBox="1">
            <a:spLocks noChangeArrowheads="1"/>
          </p:cNvSpPr>
          <p:nvPr/>
        </p:nvSpPr>
        <p:spPr bwMode="auto">
          <a:xfrm>
            <a:off x="395288" y="4017963"/>
            <a:ext cx="1008062"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104458" name="Text Box 15"/>
          <p:cNvSpPr txBox="1">
            <a:spLocks noChangeArrowheads="1"/>
          </p:cNvSpPr>
          <p:nvPr/>
        </p:nvSpPr>
        <p:spPr bwMode="auto">
          <a:xfrm>
            <a:off x="900113" y="327818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　</a:t>
            </a:r>
          </a:p>
        </p:txBody>
      </p:sp>
      <p:sp>
        <p:nvSpPr>
          <p:cNvPr id="104459" name="Line 16"/>
          <p:cNvSpPr>
            <a:spLocks noChangeShapeType="1"/>
          </p:cNvSpPr>
          <p:nvPr/>
        </p:nvSpPr>
        <p:spPr bwMode="auto">
          <a:xfrm rot="3900000">
            <a:off x="2875757" y="3102768"/>
            <a:ext cx="0" cy="2665413"/>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104460" name="Text Box 17"/>
          <p:cNvSpPr txBox="1">
            <a:spLocks noChangeArrowheads="1"/>
          </p:cNvSpPr>
          <p:nvPr/>
        </p:nvSpPr>
        <p:spPr bwMode="auto">
          <a:xfrm>
            <a:off x="2484438" y="4521200"/>
            <a:ext cx="3240087"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104461" name="Rectangle 19"/>
          <p:cNvSpPr>
            <a:spLocks noChangeArrowheads="1"/>
          </p:cNvSpPr>
          <p:nvPr/>
        </p:nvSpPr>
        <p:spPr bwMode="auto">
          <a:xfrm>
            <a:off x="611188" y="1125538"/>
            <a:ext cx="86518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a:t>急に突風が吹いた場合</a:t>
            </a:r>
          </a:p>
          <a:p>
            <a:pPr eaLnBrk="1" hangingPunct="1">
              <a:spcBef>
                <a:spcPct val="0"/>
              </a:spcBef>
              <a:buFontTx/>
              <a:buNone/>
            </a:pPr>
            <a:r>
              <a:rPr lang="ja-JP" altLang="en-US"/>
              <a:t>（風が強いとさらに回転しそうなイメージだが、、、）</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Line 23"/>
          <p:cNvSpPr>
            <a:spLocks noChangeShapeType="1"/>
          </p:cNvSpPr>
          <p:nvPr/>
        </p:nvSpPr>
        <p:spPr bwMode="auto">
          <a:xfrm rot="-2520000">
            <a:off x="539750" y="3929063"/>
            <a:ext cx="6769100"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6499" name="Rectangle 2"/>
          <p:cNvSpPr>
            <a:spLocks noGrp="1" noChangeArrowheads="1"/>
          </p:cNvSpPr>
          <p:nvPr>
            <p:ph type="title"/>
          </p:nvPr>
        </p:nvSpPr>
        <p:spPr>
          <a:xfrm>
            <a:off x="457200" y="-90488"/>
            <a:ext cx="8229600" cy="1143001"/>
          </a:xfrm>
        </p:spPr>
        <p:txBody>
          <a:bodyPr/>
          <a:lstStyle/>
          <a:p>
            <a:pPr eaLnBrk="1" hangingPunct="1"/>
            <a:r>
              <a:rPr lang="ja-JP" altLang="en-US" smtClean="0"/>
              <a:t>風速が変化したら、、、</a:t>
            </a:r>
          </a:p>
        </p:txBody>
      </p:sp>
      <p:sp>
        <p:nvSpPr>
          <p:cNvPr id="106500" name="Line 3"/>
          <p:cNvSpPr>
            <a:spLocks noChangeShapeType="1"/>
          </p:cNvSpPr>
          <p:nvPr/>
        </p:nvSpPr>
        <p:spPr bwMode="auto">
          <a:xfrm rot="20100000" flipH="1">
            <a:off x="846138" y="3822700"/>
            <a:ext cx="6769100" cy="0"/>
          </a:xfrm>
          <a:prstGeom prst="line">
            <a:avLst/>
          </a:prstGeom>
          <a:noFill/>
          <a:ln w="19050">
            <a:solidFill>
              <a:srgbClr val="C0C0C0"/>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6501" name="Line 4"/>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6502" name="Line 5"/>
          <p:cNvSpPr>
            <a:spLocks noChangeShapeType="1"/>
          </p:cNvSpPr>
          <p:nvPr/>
        </p:nvSpPr>
        <p:spPr bwMode="auto">
          <a:xfrm flipV="1">
            <a:off x="1649413" y="3789363"/>
            <a:ext cx="0" cy="1223962"/>
          </a:xfrm>
          <a:prstGeom prst="line">
            <a:avLst/>
          </a:prstGeom>
          <a:noFill/>
          <a:ln w="76200">
            <a:solidFill>
              <a:srgbClr val="C0C0C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106503" name="Line 6"/>
          <p:cNvSpPr>
            <a:spLocks noChangeShapeType="1"/>
          </p:cNvSpPr>
          <p:nvPr/>
        </p:nvSpPr>
        <p:spPr bwMode="auto">
          <a:xfrm rot="5400000" flipV="1">
            <a:off x="2855119" y="2547144"/>
            <a:ext cx="0" cy="2484438"/>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grpSp>
        <p:nvGrpSpPr>
          <p:cNvPr id="106504" name="Group 7"/>
          <p:cNvGrpSpPr>
            <a:grpSpLocks/>
          </p:cNvGrpSpPr>
          <p:nvPr/>
        </p:nvGrpSpPr>
        <p:grpSpPr bwMode="auto">
          <a:xfrm>
            <a:off x="4025900" y="3503613"/>
            <a:ext cx="3097213" cy="569912"/>
            <a:chOff x="-2246" y="2614"/>
            <a:chExt cx="1951" cy="359"/>
          </a:xfrm>
        </p:grpSpPr>
        <p:sp>
          <p:nvSpPr>
            <p:cNvPr id="106516" name="Freeform 8"/>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106517" name="Arc 9"/>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106518" name="Arc 10"/>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06519" name="Line 11"/>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6520" name="Arc 12"/>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106505" name="Text Box 13"/>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106506" name="Text Box 14"/>
          <p:cNvSpPr txBox="1">
            <a:spLocks noChangeArrowheads="1"/>
          </p:cNvSpPr>
          <p:nvPr/>
        </p:nvSpPr>
        <p:spPr bwMode="auto">
          <a:xfrm>
            <a:off x="395288" y="4017963"/>
            <a:ext cx="1008062"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106507" name="Text Box 15"/>
          <p:cNvSpPr txBox="1">
            <a:spLocks noChangeArrowheads="1"/>
          </p:cNvSpPr>
          <p:nvPr/>
        </p:nvSpPr>
        <p:spPr bwMode="auto">
          <a:xfrm>
            <a:off x="900113" y="327818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　</a:t>
            </a:r>
          </a:p>
        </p:txBody>
      </p:sp>
      <p:sp>
        <p:nvSpPr>
          <p:cNvPr id="106508" name="Line 16"/>
          <p:cNvSpPr>
            <a:spLocks noChangeShapeType="1"/>
          </p:cNvSpPr>
          <p:nvPr/>
        </p:nvSpPr>
        <p:spPr bwMode="auto">
          <a:xfrm rot="3900000">
            <a:off x="2875757" y="3102768"/>
            <a:ext cx="0" cy="2665413"/>
          </a:xfrm>
          <a:prstGeom prst="line">
            <a:avLst/>
          </a:prstGeom>
          <a:noFill/>
          <a:ln w="76200">
            <a:solidFill>
              <a:srgbClr val="C0C0C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106509" name="Text Box 17"/>
          <p:cNvSpPr txBox="1">
            <a:spLocks noChangeArrowheads="1"/>
          </p:cNvSpPr>
          <p:nvPr/>
        </p:nvSpPr>
        <p:spPr bwMode="auto">
          <a:xfrm>
            <a:off x="2987675" y="4724400"/>
            <a:ext cx="3240088"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106510" name="Line 19"/>
          <p:cNvSpPr>
            <a:spLocks noChangeShapeType="1"/>
          </p:cNvSpPr>
          <p:nvPr/>
        </p:nvSpPr>
        <p:spPr bwMode="auto">
          <a:xfrm flipV="1">
            <a:off x="1654175" y="3779838"/>
            <a:ext cx="0" cy="2170112"/>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106511" name="Line 20"/>
          <p:cNvSpPr>
            <a:spLocks noChangeShapeType="1"/>
          </p:cNvSpPr>
          <p:nvPr/>
        </p:nvSpPr>
        <p:spPr bwMode="auto">
          <a:xfrm rot="2880000">
            <a:off x="2833688" y="3292475"/>
            <a:ext cx="0" cy="3206750"/>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106512" name="AutoShape 21"/>
          <p:cNvSpPr>
            <a:spLocks noChangeArrowheads="1"/>
          </p:cNvSpPr>
          <p:nvPr/>
        </p:nvSpPr>
        <p:spPr bwMode="auto">
          <a:xfrm>
            <a:off x="539750" y="2276475"/>
            <a:ext cx="2952750" cy="720725"/>
          </a:xfrm>
          <a:prstGeom prst="wedgeRectCallout">
            <a:avLst>
              <a:gd name="adj1" fmla="val 21454"/>
              <a:gd name="adj2" fmla="val 84583"/>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勢いが継続しているとすると、</a:t>
            </a:r>
          </a:p>
          <a:p>
            <a:pPr algn="ctr" eaLnBrk="1" hangingPunct="1">
              <a:spcBef>
                <a:spcPct val="0"/>
              </a:spcBef>
              <a:buFontTx/>
              <a:buNone/>
            </a:pPr>
            <a:r>
              <a:rPr lang="ja-JP" altLang="en-US" sz="1800"/>
              <a:t>回転はそのまま</a:t>
            </a:r>
          </a:p>
        </p:txBody>
      </p:sp>
      <p:sp>
        <p:nvSpPr>
          <p:cNvPr id="106513" name="Rectangle 22"/>
          <p:cNvSpPr>
            <a:spLocks noChangeArrowheads="1"/>
          </p:cNvSpPr>
          <p:nvPr/>
        </p:nvSpPr>
        <p:spPr bwMode="auto">
          <a:xfrm>
            <a:off x="176213" y="6092825"/>
            <a:ext cx="8788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800"/>
              <a:t>迎角</a:t>
            </a:r>
            <a:r>
              <a:rPr lang="en-US" altLang="ja-JP" sz="2800"/>
              <a:t>(α)</a:t>
            </a:r>
            <a:r>
              <a:rPr lang="ja-JP" altLang="en-US" sz="2800"/>
              <a:t>が大きくなる→最適な角度よりは揚力が低下する</a:t>
            </a:r>
          </a:p>
        </p:txBody>
      </p:sp>
      <p:sp>
        <p:nvSpPr>
          <p:cNvPr id="106514" name="AutoShape 24"/>
          <p:cNvSpPr>
            <a:spLocks noChangeArrowheads="1"/>
          </p:cNvSpPr>
          <p:nvPr/>
        </p:nvSpPr>
        <p:spPr bwMode="auto">
          <a:xfrm>
            <a:off x="5292725" y="5229225"/>
            <a:ext cx="3743325" cy="720725"/>
          </a:xfrm>
          <a:prstGeom prst="wedgeRectCallout">
            <a:avLst>
              <a:gd name="adj1" fmla="val 22815"/>
              <a:gd name="adj2" fmla="val 84801"/>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a:t>失速する場合も！！</a:t>
            </a:r>
          </a:p>
        </p:txBody>
      </p:sp>
      <p:sp>
        <p:nvSpPr>
          <p:cNvPr id="106515" name="Rectangle 25"/>
          <p:cNvSpPr>
            <a:spLocks noChangeArrowheads="1"/>
          </p:cNvSpPr>
          <p:nvPr/>
        </p:nvSpPr>
        <p:spPr bwMode="auto">
          <a:xfrm>
            <a:off x="611188" y="1125538"/>
            <a:ext cx="86518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a:t>急に突風が吹いた場合</a:t>
            </a:r>
          </a:p>
          <a:p>
            <a:pPr eaLnBrk="1" hangingPunct="1">
              <a:spcBef>
                <a:spcPct val="0"/>
              </a:spcBef>
              <a:buFontTx/>
              <a:buNone/>
            </a:pPr>
            <a:r>
              <a:rPr lang="ja-JP" altLang="en-US"/>
              <a:t>（風が強いとさらに回転しそうなイメージだが、、、）</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Line 2"/>
          <p:cNvSpPr>
            <a:spLocks noChangeShapeType="1"/>
          </p:cNvSpPr>
          <p:nvPr/>
        </p:nvSpPr>
        <p:spPr bwMode="auto">
          <a:xfrm rot="-2520000">
            <a:off x="539750" y="3929063"/>
            <a:ext cx="6769100" cy="0"/>
          </a:xfrm>
          <a:prstGeom prst="line">
            <a:avLst/>
          </a:prstGeom>
          <a:noFill/>
          <a:ln w="19050">
            <a:solidFill>
              <a:srgbClr val="0000CC"/>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8547" name="Rectangle 3"/>
          <p:cNvSpPr>
            <a:spLocks noGrp="1" noChangeArrowheads="1"/>
          </p:cNvSpPr>
          <p:nvPr>
            <p:ph type="title"/>
          </p:nvPr>
        </p:nvSpPr>
        <p:spPr>
          <a:xfrm>
            <a:off x="457200" y="-90488"/>
            <a:ext cx="8229600" cy="1143001"/>
          </a:xfrm>
        </p:spPr>
        <p:txBody>
          <a:bodyPr/>
          <a:lstStyle/>
          <a:p>
            <a:pPr eaLnBrk="1" hangingPunct="1"/>
            <a:r>
              <a:rPr lang="ja-JP" altLang="en-US" smtClean="0"/>
              <a:t>風速が変化したら、、、</a:t>
            </a:r>
          </a:p>
        </p:txBody>
      </p:sp>
      <p:sp>
        <p:nvSpPr>
          <p:cNvPr id="108548" name="Line 4"/>
          <p:cNvSpPr>
            <a:spLocks noChangeShapeType="1"/>
          </p:cNvSpPr>
          <p:nvPr/>
        </p:nvSpPr>
        <p:spPr bwMode="auto">
          <a:xfrm rot="20100000" flipH="1">
            <a:off x="846138" y="3822700"/>
            <a:ext cx="6769100" cy="0"/>
          </a:xfrm>
          <a:prstGeom prst="line">
            <a:avLst/>
          </a:prstGeom>
          <a:noFill/>
          <a:ln w="19050">
            <a:solidFill>
              <a:srgbClr val="C0C0C0"/>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8549" name="Line 5"/>
          <p:cNvSpPr>
            <a:spLocks noChangeShapeType="1"/>
          </p:cNvSpPr>
          <p:nvPr/>
        </p:nvSpPr>
        <p:spPr bwMode="auto">
          <a:xfrm>
            <a:off x="107950" y="3789363"/>
            <a:ext cx="8856663" cy="0"/>
          </a:xfrm>
          <a:prstGeom prst="line">
            <a:avLst/>
          </a:prstGeom>
          <a:noFill/>
          <a:ln w="1905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8550" name="Line 6"/>
          <p:cNvSpPr>
            <a:spLocks noChangeShapeType="1"/>
          </p:cNvSpPr>
          <p:nvPr/>
        </p:nvSpPr>
        <p:spPr bwMode="auto">
          <a:xfrm flipV="1">
            <a:off x="1649413" y="3789363"/>
            <a:ext cx="0" cy="1223962"/>
          </a:xfrm>
          <a:prstGeom prst="line">
            <a:avLst/>
          </a:prstGeom>
          <a:noFill/>
          <a:ln w="76200">
            <a:solidFill>
              <a:srgbClr val="C0C0C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108551" name="Line 7"/>
          <p:cNvSpPr>
            <a:spLocks noChangeShapeType="1"/>
          </p:cNvSpPr>
          <p:nvPr/>
        </p:nvSpPr>
        <p:spPr bwMode="auto">
          <a:xfrm rot="5400000" flipV="1">
            <a:off x="2855119" y="2547144"/>
            <a:ext cx="0" cy="2484438"/>
          </a:xfrm>
          <a:prstGeom prst="line">
            <a:avLst/>
          </a:prstGeom>
          <a:noFill/>
          <a:ln w="76200">
            <a:solidFill>
              <a:schemeClr val="tx1"/>
            </a:solidFill>
            <a:round/>
            <a:headEnd/>
            <a:tailEnd type="arrow" w="sm" len="lg"/>
          </a:ln>
          <a:extLst>
            <a:ext uri="{909E8E84-426E-40DD-AFC4-6F175D3DCCD1}">
              <a14:hiddenFill xmlns:a14="http://schemas.microsoft.com/office/drawing/2010/main">
                <a:noFill/>
              </a14:hiddenFill>
            </a:ext>
          </a:extLst>
        </p:spPr>
        <p:txBody>
          <a:bodyPr/>
          <a:lstStyle/>
          <a:p>
            <a:endParaRPr lang="ja-JP" altLang="en-US"/>
          </a:p>
        </p:txBody>
      </p:sp>
      <p:grpSp>
        <p:nvGrpSpPr>
          <p:cNvPr id="108552" name="Group 8"/>
          <p:cNvGrpSpPr>
            <a:grpSpLocks/>
          </p:cNvGrpSpPr>
          <p:nvPr/>
        </p:nvGrpSpPr>
        <p:grpSpPr bwMode="auto">
          <a:xfrm rot="-948114">
            <a:off x="4025900" y="3068638"/>
            <a:ext cx="3097213" cy="569912"/>
            <a:chOff x="-2246" y="2614"/>
            <a:chExt cx="1951" cy="359"/>
          </a:xfrm>
        </p:grpSpPr>
        <p:sp>
          <p:nvSpPr>
            <p:cNvPr id="108565" name="Freeform 9"/>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108566" name="Arc 10"/>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108567" name="Arc 11"/>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08568" name="Line 12"/>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8569" name="Arc 13"/>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108553" name="Text Box 14"/>
          <p:cNvSpPr txBox="1">
            <a:spLocks noChangeArrowheads="1"/>
          </p:cNvSpPr>
          <p:nvPr/>
        </p:nvSpPr>
        <p:spPr bwMode="auto">
          <a:xfrm>
            <a:off x="7237413" y="3789363"/>
            <a:ext cx="20875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ブレードの回転面</a:t>
            </a:r>
          </a:p>
        </p:txBody>
      </p:sp>
      <p:sp>
        <p:nvSpPr>
          <p:cNvPr id="108554" name="Text Box 15"/>
          <p:cNvSpPr txBox="1">
            <a:spLocks noChangeArrowheads="1"/>
          </p:cNvSpPr>
          <p:nvPr/>
        </p:nvSpPr>
        <p:spPr bwMode="auto">
          <a:xfrm>
            <a:off x="395288" y="4017963"/>
            <a:ext cx="1008062"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solidFill>
                  <a:schemeClr val="hlink"/>
                </a:solidFill>
              </a:rPr>
              <a:t>風　</a:t>
            </a:r>
          </a:p>
          <a:p>
            <a:pPr eaLnBrk="1" hangingPunct="1">
              <a:spcBef>
                <a:spcPct val="50000"/>
              </a:spcBef>
              <a:buFontTx/>
              <a:buNone/>
            </a:pPr>
            <a:r>
              <a:rPr lang="en-US" altLang="ja-JP" sz="1800">
                <a:solidFill>
                  <a:schemeClr val="hlink"/>
                </a:solidFill>
              </a:rPr>
              <a:t>W[m/s]</a:t>
            </a:r>
          </a:p>
        </p:txBody>
      </p:sp>
      <p:sp>
        <p:nvSpPr>
          <p:cNvPr id="108555" name="Text Box 16"/>
          <p:cNvSpPr txBox="1">
            <a:spLocks noChangeArrowheads="1"/>
          </p:cNvSpPr>
          <p:nvPr/>
        </p:nvSpPr>
        <p:spPr bwMode="auto">
          <a:xfrm>
            <a:off x="900113" y="3278188"/>
            <a:ext cx="28082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周速度の逆　</a:t>
            </a:r>
            <a:r>
              <a:rPr lang="en-US" altLang="ja-JP" sz="1800"/>
              <a:t>v</a:t>
            </a:r>
            <a:r>
              <a:rPr lang="ja-JP" altLang="en-US" sz="1800"/>
              <a:t>　</a:t>
            </a:r>
            <a:r>
              <a:rPr lang="en-US" altLang="ja-JP" sz="1800"/>
              <a:t>[m/s]</a:t>
            </a:r>
            <a:r>
              <a:rPr lang="ja-JP" altLang="en-US" sz="1800"/>
              <a:t>　</a:t>
            </a:r>
          </a:p>
        </p:txBody>
      </p:sp>
      <p:sp>
        <p:nvSpPr>
          <p:cNvPr id="108556" name="Line 17"/>
          <p:cNvSpPr>
            <a:spLocks noChangeShapeType="1"/>
          </p:cNvSpPr>
          <p:nvPr/>
        </p:nvSpPr>
        <p:spPr bwMode="auto">
          <a:xfrm rot="3900000">
            <a:off x="2875757" y="3102768"/>
            <a:ext cx="0" cy="2665413"/>
          </a:xfrm>
          <a:prstGeom prst="line">
            <a:avLst/>
          </a:prstGeom>
          <a:noFill/>
          <a:ln w="76200">
            <a:solidFill>
              <a:srgbClr val="C0C0C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108557" name="Text Box 18"/>
          <p:cNvSpPr txBox="1">
            <a:spLocks noChangeArrowheads="1"/>
          </p:cNvSpPr>
          <p:nvPr/>
        </p:nvSpPr>
        <p:spPr bwMode="auto">
          <a:xfrm>
            <a:off x="2987675" y="4724400"/>
            <a:ext cx="3240088" cy="77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ja-JP" sz="1800">
                <a:solidFill>
                  <a:srgbClr val="FF0000"/>
                </a:solidFill>
              </a:rPr>
              <a:t>合成ベクトル速度</a:t>
            </a:r>
            <a:endParaRPr lang="ja-JP" altLang="en-US" sz="1800">
              <a:solidFill>
                <a:srgbClr val="FF0000"/>
              </a:solidFill>
            </a:endParaRPr>
          </a:p>
          <a:p>
            <a:pPr eaLnBrk="1" hangingPunct="1">
              <a:spcBef>
                <a:spcPct val="50000"/>
              </a:spcBef>
              <a:buFontTx/>
              <a:buNone/>
            </a:pPr>
            <a:r>
              <a:rPr lang="ja-JP" altLang="en-US" sz="1800">
                <a:solidFill>
                  <a:srgbClr val="FF0000"/>
                </a:solidFill>
              </a:rPr>
              <a:t>　</a:t>
            </a:r>
            <a:r>
              <a:rPr lang="en-US" altLang="ja-JP" sz="1800">
                <a:solidFill>
                  <a:srgbClr val="FF0000"/>
                </a:solidFill>
              </a:rPr>
              <a:t>V[m/s]</a:t>
            </a:r>
          </a:p>
        </p:txBody>
      </p:sp>
      <p:sp>
        <p:nvSpPr>
          <p:cNvPr id="108558" name="Line 20"/>
          <p:cNvSpPr>
            <a:spLocks noChangeShapeType="1"/>
          </p:cNvSpPr>
          <p:nvPr/>
        </p:nvSpPr>
        <p:spPr bwMode="auto">
          <a:xfrm flipV="1">
            <a:off x="1654175" y="3779838"/>
            <a:ext cx="0" cy="2170112"/>
          </a:xfrm>
          <a:prstGeom prst="line">
            <a:avLst/>
          </a:prstGeom>
          <a:noFill/>
          <a:ln w="76200">
            <a:solidFill>
              <a:srgbClr val="008000"/>
            </a:solidFill>
            <a:round/>
            <a:headEnd/>
            <a:tailEnd type="triangle" w="med" len="lg"/>
          </a:ln>
          <a:extLst>
            <a:ext uri="{909E8E84-426E-40DD-AFC4-6F175D3DCCD1}">
              <a14:hiddenFill xmlns:a14="http://schemas.microsoft.com/office/drawing/2010/main">
                <a:noFill/>
              </a14:hiddenFill>
            </a:ext>
          </a:extLst>
        </p:spPr>
        <p:txBody>
          <a:bodyPr/>
          <a:lstStyle/>
          <a:p>
            <a:endParaRPr lang="ja-JP" altLang="en-US"/>
          </a:p>
        </p:txBody>
      </p:sp>
      <p:sp>
        <p:nvSpPr>
          <p:cNvPr id="108559" name="Line 21"/>
          <p:cNvSpPr>
            <a:spLocks noChangeShapeType="1"/>
          </p:cNvSpPr>
          <p:nvPr/>
        </p:nvSpPr>
        <p:spPr bwMode="auto">
          <a:xfrm rot="2880000">
            <a:off x="2833688" y="3292475"/>
            <a:ext cx="0" cy="3206750"/>
          </a:xfrm>
          <a:prstGeom prst="line">
            <a:avLst/>
          </a:prstGeom>
          <a:noFill/>
          <a:ln w="76200">
            <a:solidFill>
              <a:srgbClr val="FF0000"/>
            </a:solidFill>
            <a:round/>
            <a:headEnd type="stealth" w="lg" len="lg"/>
            <a:tailEnd type="none" w="lg" len="lg"/>
          </a:ln>
          <a:extLst>
            <a:ext uri="{909E8E84-426E-40DD-AFC4-6F175D3DCCD1}">
              <a14:hiddenFill xmlns:a14="http://schemas.microsoft.com/office/drawing/2010/main">
                <a:noFill/>
              </a14:hiddenFill>
            </a:ext>
          </a:extLst>
        </p:spPr>
        <p:txBody>
          <a:bodyPr/>
          <a:lstStyle/>
          <a:p>
            <a:endParaRPr lang="ja-JP" altLang="en-US"/>
          </a:p>
        </p:txBody>
      </p:sp>
      <p:sp>
        <p:nvSpPr>
          <p:cNvPr id="108560" name="AutoShape 22"/>
          <p:cNvSpPr>
            <a:spLocks noChangeArrowheads="1"/>
          </p:cNvSpPr>
          <p:nvPr/>
        </p:nvSpPr>
        <p:spPr bwMode="auto">
          <a:xfrm>
            <a:off x="539750" y="2276475"/>
            <a:ext cx="2952750" cy="720725"/>
          </a:xfrm>
          <a:prstGeom prst="wedgeRectCallout">
            <a:avLst>
              <a:gd name="adj1" fmla="val 21454"/>
              <a:gd name="adj2" fmla="val 84583"/>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勢いが継続しているとすると、</a:t>
            </a:r>
          </a:p>
          <a:p>
            <a:pPr algn="ctr" eaLnBrk="1" hangingPunct="1">
              <a:spcBef>
                <a:spcPct val="0"/>
              </a:spcBef>
              <a:buFontTx/>
              <a:buNone/>
            </a:pPr>
            <a:r>
              <a:rPr lang="ja-JP" altLang="en-US" sz="1800"/>
              <a:t>回転はそのまま</a:t>
            </a:r>
          </a:p>
        </p:txBody>
      </p:sp>
      <p:sp>
        <p:nvSpPr>
          <p:cNvPr id="108561" name="Rectangle 23"/>
          <p:cNvSpPr>
            <a:spLocks noChangeArrowheads="1"/>
          </p:cNvSpPr>
          <p:nvPr/>
        </p:nvSpPr>
        <p:spPr bwMode="auto">
          <a:xfrm>
            <a:off x="176213" y="6092825"/>
            <a:ext cx="8788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800"/>
              <a:t>迎角</a:t>
            </a:r>
            <a:r>
              <a:rPr lang="en-US" altLang="ja-JP" sz="2800"/>
              <a:t>(α)</a:t>
            </a:r>
            <a:r>
              <a:rPr lang="ja-JP" altLang="en-US" sz="2800"/>
              <a:t>が大きくなる→最適な角度よりは揚力が低下する</a:t>
            </a:r>
          </a:p>
        </p:txBody>
      </p:sp>
      <p:sp>
        <p:nvSpPr>
          <p:cNvPr id="108562" name="AutoShape 24"/>
          <p:cNvSpPr>
            <a:spLocks noChangeArrowheads="1"/>
          </p:cNvSpPr>
          <p:nvPr/>
        </p:nvSpPr>
        <p:spPr bwMode="auto">
          <a:xfrm>
            <a:off x="5292725" y="5229225"/>
            <a:ext cx="3743325" cy="720725"/>
          </a:xfrm>
          <a:prstGeom prst="wedgeRectCallout">
            <a:avLst>
              <a:gd name="adj1" fmla="val 22815"/>
              <a:gd name="adj2" fmla="val 84801"/>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a:t>失速する場合も！！</a:t>
            </a:r>
          </a:p>
        </p:txBody>
      </p:sp>
      <p:sp>
        <p:nvSpPr>
          <p:cNvPr id="223257" name="AutoShape 25"/>
          <p:cNvSpPr>
            <a:spLocks noChangeArrowheads="1"/>
          </p:cNvSpPr>
          <p:nvPr/>
        </p:nvSpPr>
        <p:spPr bwMode="auto">
          <a:xfrm>
            <a:off x="4859338" y="4076700"/>
            <a:ext cx="3743325" cy="1008063"/>
          </a:xfrm>
          <a:prstGeom prst="wedgeRectCallout">
            <a:avLst>
              <a:gd name="adj1" fmla="val -38000"/>
              <a:gd name="adj2" fmla="val -123856"/>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800"/>
              <a:t>ブレードの角度（ピッチ角）を変えて対応！</a:t>
            </a:r>
          </a:p>
        </p:txBody>
      </p:sp>
      <p:sp>
        <p:nvSpPr>
          <p:cNvPr id="108564" name="Rectangle 26"/>
          <p:cNvSpPr>
            <a:spLocks noChangeArrowheads="1"/>
          </p:cNvSpPr>
          <p:nvPr/>
        </p:nvSpPr>
        <p:spPr bwMode="auto">
          <a:xfrm>
            <a:off x="611188" y="1125538"/>
            <a:ext cx="86518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a:t>急に突風が吹いた場合</a:t>
            </a:r>
          </a:p>
          <a:p>
            <a:pPr eaLnBrk="1" hangingPunct="1">
              <a:spcBef>
                <a:spcPct val="0"/>
              </a:spcBef>
              <a:buFontTx/>
              <a:buNone/>
            </a:pPr>
            <a:r>
              <a:rPr lang="ja-JP" altLang="en-US"/>
              <a:t>（風が強いとさらに回転しそうなイメージだが、、、）</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3257"/>
                                        </p:tgtEl>
                                        <p:attrNameLst>
                                          <p:attrName>style.visibility</p:attrName>
                                        </p:attrNameLst>
                                      </p:cBhvr>
                                      <p:to>
                                        <p:strVal val="visible"/>
                                      </p:to>
                                    </p:set>
                                    <p:animEffect transition="in" filter="blinds(horizontal)">
                                      <p:cBhvr>
                                        <p:cTn id="7" dur="500"/>
                                        <p:tgtEl>
                                          <p:spTgt spid="2232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57"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4"/>
          <p:cNvSpPr>
            <a:spLocks noGrp="1" noChangeArrowheads="1"/>
          </p:cNvSpPr>
          <p:nvPr>
            <p:ph type="ctrTitle"/>
          </p:nvPr>
        </p:nvSpPr>
        <p:spPr>
          <a:xfrm>
            <a:off x="501650" y="765175"/>
            <a:ext cx="8045450" cy="1470025"/>
          </a:xfrm>
        </p:spPr>
        <p:txBody>
          <a:bodyPr/>
          <a:lstStyle/>
          <a:p>
            <a:pPr eaLnBrk="1" hangingPunct="1"/>
            <a:r>
              <a:rPr lang="ja-JP" altLang="en-US" smtClean="0"/>
              <a:t>風の速度が変化した場合は？</a:t>
            </a:r>
          </a:p>
        </p:txBody>
      </p:sp>
      <p:sp>
        <p:nvSpPr>
          <p:cNvPr id="110595" name="Rectangle 5"/>
          <p:cNvSpPr>
            <a:spLocks noGrp="1" noChangeArrowheads="1"/>
          </p:cNvSpPr>
          <p:nvPr>
            <p:ph type="subTitle" idx="1"/>
          </p:nvPr>
        </p:nvSpPr>
        <p:spPr>
          <a:xfrm>
            <a:off x="290513" y="2276475"/>
            <a:ext cx="8529637" cy="4248150"/>
          </a:xfrm>
        </p:spPr>
        <p:txBody>
          <a:bodyPr/>
          <a:lstStyle/>
          <a:p>
            <a:pPr eaLnBrk="1" hangingPunct="1"/>
            <a:r>
              <a:rPr lang="ja-JP" altLang="en-US" smtClean="0"/>
              <a:t>ピッチ角を絶えず調整</a:t>
            </a:r>
          </a:p>
          <a:p>
            <a:pPr eaLnBrk="1" hangingPunct="1"/>
            <a:r>
              <a:rPr lang="ja-JP" altLang="en-US" smtClean="0"/>
              <a:t>（アクティブピッチコントロール（ピッチ制御））して、</a:t>
            </a:r>
            <a:br>
              <a:rPr lang="ja-JP" altLang="en-US" smtClean="0"/>
            </a:br>
            <a:r>
              <a:rPr lang="ja-JP" altLang="en-US" smtClean="0"/>
              <a:t>最適な角度を維持している。</a:t>
            </a:r>
          </a:p>
          <a:p>
            <a:pPr eaLnBrk="1" hangingPunct="1"/>
            <a:r>
              <a:rPr lang="ja-JP" altLang="en-US" smtClean="0"/>
              <a:t>しかしながら、飛行機のようにこまめにピッチコントロールできないし、角度調節が間に合わない</a:t>
            </a:r>
          </a:p>
          <a:p>
            <a:pPr eaLnBrk="1" hangingPunct="1"/>
            <a:endParaRPr lang="ja-JP" altLang="en-US" smtClean="0"/>
          </a:p>
          <a:p>
            <a:pPr eaLnBrk="1" hangingPunct="1"/>
            <a:r>
              <a:rPr lang="ja-JP" altLang="en-US" smtClean="0"/>
              <a:t>そこで、、、</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ext Box 5"/>
          <p:cNvSpPr txBox="1">
            <a:spLocks noChangeArrowheads="1"/>
          </p:cNvSpPr>
          <p:nvPr/>
        </p:nvSpPr>
        <p:spPr bwMode="auto">
          <a:xfrm>
            <a:off x="466725" y="1844675"/>
            <a:ext cx="8208963" cy="283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3600"/>
              <a:t>風車用の翼型は迎角に対してほどほどに「鈍感な」性能の方が都合がいい</a:t>
            </a:r>
          </a:p>
          <a:p>
            <a:pPr eaLnBrk="1" hangingPunct="1">
              <a:spcBef>
                <a:spcPct val="50000"/>
              </a:spcBef>
              <a:buFontTx/>
              <a:buNone/>
            </a:pPr>
            <a:endParaRPr lang="ja-JP" altLang="en-US" sz="3600"/>
          </a:p>
          <a:p>
            <a:pPr algn="ctr" eaLnBrk="1" hangingPunct="1">
              <a:spcBef>
                <a:spcPct val="50000"/>
              </a:spcBef>
              <a:buFontTx/>
              <a:buNone/>
            </a:pPr>
            <a:r>
              <a:rPr lang="ja-JP" altLang="en-US" sz="3600"/>
              <a:t>つまり、、、</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Line 2"/>
          <p:cNvSpPr>
            <a:spLocks noChangeShapeType="1"/>
          </p:cNvSpPr>
          <p:nvPr/>
        </p:nvSpPr>
        <p:spPr bwMode="auto">
          <a:xfrm>
            <a:off x="250825" y="6094413"/>
            <a:ext cx="8785225" cy="0"/>
          </a:xfrm>
          <a:prstGeom prst="line">
            <a:avLst/>
          </a:prstGeom>
          <a:noFill/>
          <a:ln w="3810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ja-JP" altLang="en-US"/>
          </a:p>
        </p:txBody>
      </p:sp>
      <p:sp>
        <p:nvSpPr>
          <p:cNvPr id="112643" name="Rectangle 6"/>
          <p:cNvSpPr>
            <a:spLocks noChangeArrowheads="1"/>
          </p:cNvSpPr>
          <p:nvPr/>
        </p:nvSpPr>
        <p:spPr bwMode="auto">
          <a:xfrm>
            <a:off x="7524750" y="6165850"/>
            <a:ext cx="1606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800">
                <a:solidFill>
                  <a:schemeClr val="tx2"/>
                </a:solidFill>
              </a:rPr>
              <a:t>迎角（</a:t>
            </a:r>
            <a:r>
              <a:rPr lang="en-US" altLang="ja-JP" sz="2800">
                <a:solidFill>
                  <a:schemeClr val="tx2"/>
                </a:solidFill>
              </a:rPr>
              <a:t>α</a:t>
            </a:r>
            <a:r>
              <a:rPr lang="ja-JP" altLang="en-US" sz="2800">
                <a:solidFill>
                  <a:schemeClr val="tx2"/>
                </a:solidFill>
              </a:rPr>
              <a:t>）</a:t>
            </a:r>
          </a:p>
        </p:txBody>
      </p:sp>
      <p:sp>
        <p:nvSpPr>
          <p:cNvPr id="112644" name="Text Box 16"/>
          <p:cNvSpPr txBox="1">
            <a:spLocks noChangeArrowheads="1"/>
          </p:cNvSpPr>
          <p:nvPr/>
        </p:nvSpPr>
        <p:spPr bwMode="auto">
          <a:xfrm>
            <a:off x="4500563" y="6092825"/>
            <a:ext cx="5762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0°</a:t>
            </a:r>
          </a:p>
        </p:txBody>
      </p:sp>
      <p:sp>
        <p:nvSpPr>
          <p:cNvPr id="112645" name="Line 34"/>
          <p:cNvSpPr>
            <a:spLocks noChangeShapeType="1"/>
          </p:cNvSpPr>
          <p:nvPr/>
        </p:nvSpPr>
        <p:spPr bwMode="auto">
          <a:xfrm flipV="1">
            <a:off x="4572000" y="873125"/>
            <a:ext cx="0" cy="5832475"/>
          </a:xfrm>
          <a:prstGeom prst="line">
            <a:avLst/>
          </a:prstGeom>
          <a:noFill/>
          <a:ln w="3810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ja-JP" altLang="en-US"/>
          </a:p>
        </p:txBody>
      </p:sp>
      <p:sp>
        <p:nvSpPr>
          <p:cNvPr id="112646" name="Rectangle 35"/>
          <p:cNvSpPr>
            <a:spLocks noChangeArrowheads="1"/>
          </p:cNvSpPr>
          <p:nvPr/>
        </p:nvSpPr>
        <p:spPr bwMode="auto">
          <a:xfrm>
            <a:off x="2484438" y="928688"/>
            <a:ext cx="22780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800" dirty="0" smtClean="0">
                <a:solidFill>
                  <a:schemeClr val="tx2"/>
                </a:solidFill>
              </a:rPr>
              <a:t>揚抗比</a:t>
            </a:r>
            <a:r>
              <a:rPr lang="ja-JP" altLang="en-US" sz="2800" dirty="0">
                <a:solidFill>
                  <a:schemeClr val="tx2"/>
                </a:solidFill>
              </a:rPr>
              <a:t>　</a:t>
            </a:r>
            <a:r>
              <a:rPr lang="en-US" altLang="ja-JP" sz="2800" dirty="0">
                <a:solidFill>
                  <a:schemeClr val="tx2"/>
                </a:solidFill>
              </a:rPr>
              <a:t>L/D</a:t>
            </a:r>
            <a:r>
              <a:rPr lang="ja-JP" altLang="en-US" sz="2800" dirty="0">
                <a:solidFill>
                  <a:schemeClr val="tx2"/>
                </a:solidFill>
              </a:rPr>
              <a:t>　</a:t>
            </a:r>
          </a:p>
        </p:txBody>
      </p:sp>
      <p:sp>
        <p:nvSpPr>
          <p:cNvPr id="112647" name="AutoShape 36"/>
          <p:cNvSpPr>
            <a:spLocks noChangeArrowheads="1"/>
          </p:cNvSpPr>
          <p:nvPr/>
        </p:nvSpPr>
        <p:spPr bwMode="auto">
          <a:xfrm>
            <a:off x="5651500" y="908050"/>
            <a:ext cx="2160588" cy="431800"/>
          </a:xfrm>
          <a:prstGeom prst="wedgeRectCallout">
            <a:avLst>
              <a:gd name="adj1" fmla="val -39787"/>
              <a:gd name="adj2" fmla="val 126472"/>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t>揚抗比最大</a:t>
            </a:r>
          </a:p>
        </p:txBody>
      </p:sp>
      <p:sp>
        <p:nvSpPr>
          <p:cNvPr id="112648" name="AutoShape 37"/>
          <p:cNvSpPr>
            <a:spLocks/>
          </p:cNvSpPr>
          <p:nvPr/>
        </p:nvSpPr>
        <p:spPr bwMode="auto">
          <a:xfrm rot="-2359178">
            <a:off x="7556500" y="1428750"/>
            <a:ext cx="471488" cy="3800475"/>
          </a:xfrm>
          <a:prstGeom prst="rightBrace">
            <a:avLst>
              <a:gd name="adj1" fmla="val 67172"/>
              <a:gd name="adj2"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2649" name="AutoShape 38"/>
          <p:cNvSpPr>
            <a:spLocks noChangeArrowheads="1"/>
          </p:cNvSpPr>
          <p:nvPr/>
        </p:nvSpPr>
        <p:spPr bwMode="auto">
          <a:xfrm>
            <a:off x="7380288" y="1557338"/>
            <a:ext cx="1081087" cy="431800"/>
          </a:xfrm>
          <a:prstGeom prst="wedgeRectCallout">
            <a:avLst>
              <a:gd name="adj1" fmla="val -53083"/>
              <a:gd name="adj2" fmla="val 104046"/>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a:t>失速</a:t>
            </a:r>
          </a:p>
        </p:txBody>
      </p:sp>
      <p:sp>
        <p:nvSpPr>
          <p:cNvPr id="112650" name="AutoShape 39"/>
          <p:cNvSpPr>
            <a:spLocks/>
          </p:cNvSpPr>
          <p:nvPr/>
        </p:nvSpPr>
        <p:spPr bwMode="auto">
          <a:xfrm rot="812571">
            <a:off x="5484813" y="1844675"/>
            <a:ext cx="257175" cy="2195513"/>
          </a:xfrm>
          <a:prstGeom prst="rightBrace">
            <a:avLst>
              <a:gd name="adj1" fmla="val 71142"/>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2651" name="Line 40"/>
          <p:cNvSpPr>
            <a:spLocks noChangeShapeType="1"/>
          </p:cNvSpPr>
          <p:nvPr/>
        </p:nvSpPr>
        <p:spPr bwMode="auto">
          <a:xfrm>
            <a:off x="5181600" y="5992813"/>
            <a:ext cx="695325" cy="0"/>
          </a:xfrm>
          <a:prstGeom prst="line">
            <a:avLst/>
          </a:prstGeom>
          <a:noFill/>
          <a:ln w="28575">
            <a:solidFill>
              <a:schemeClr val="tx1"/>
            </a:solidFill>
            <a:round/>
            <a:headEnd type="triangle" w="lg" len="lg"/>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112652" name="Line 41"/>
          <p:cNvSpPr>
            <a:spLocks noChangeShapeType="1"/>
          </p:cNvSpPr>
          <p:nvPr/>
        </p:nvSpPr>
        <p:spPr bwMode="auto">
          <a:xfrm>
            <a:off x="5172075" y="4005263"/>
            <a:ext cx="0" cy="2270125"/>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2653" name="Line 42"/>
          <p:cNvSpPr>
            <a:spLocks noChangeShapeType="1"/>
          </p:cNvSpPr>
          <p:nvPr/>
        </p:nvSpPr>
        <p:spPr bwMode="auto">
          <a:xfrm>
            <a:off x="5872163" y="1700213"/>
            <a:ext cx="0" cy="4608512"/>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2654" name="AutoShape 43"/>
          <p:cNvSpPr>
            <a:spLocks noChangeArrowheads="1"/>
          </p:cNvSpPr>
          <p:nvPr/>
        </p:nvSpPr>
        <p:spPr bwMode="auto">
          <a:xfrm>
            <a:off x="6804025" y="3032125"/>
            <a:ext cx="2016125" cy="792163"/>
          </a:xfrm>
          <a:prstGeom prst="wedgeRectCallout">
            <a:avLst>
              <a:gd name="adj1" fmla="val -97481"/>
              <a:gd name="adj2" fmla="val -65630"/>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a:t>この辺りの</a:t>
            </a:r>
            <a:r>
              <a:rPr lang="en-US" altLang="ja-JP" sz="2000"/>
              <a:t>L/D</a:t>
            </a:r>
            <a:r>
              <a:rPr lang="ja-JP" altLang="en-US" sz="2000"/>
              <a:t>値が高いのがいい</a:t>
            </a:r>
          </a:p>
        </p:txBody>
      </p:sp>
      <p:sp>
        <p:nvSpPr>
          <p:cNvPr id="112655" name="AutoShape 44"/>
          <p:cNvSpPr>
            <a:spLocks noChangeArrowheads="1"/>
          </p:cNvSpPr>
          <p:nvPr/>
        </p:nvSpPr>
        <p:spPr bwMode="auto">
          <a:xfrm>
            <a:off x="5940425" y="5300663"/>
            <a:ext cx="2376488" cy="431800"/>
          </a:xfrm>
          <a:prstGeom prst="wedgeRectCallout">
            <a:avLst>
              <a:gd name="adj1" fmla="val -50801"/>
              <a:gd name="adj2" fmla="val 106042"/>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a:t>そのときの迎角（</a:t>
            </a:r>
            <a:r>
              <a:rPr lang="en-US" altLang="ja-JP" sz="2000"/>
              <a:t>α</a:t>
            </a:r>
            <a:r>
              <a:rPr lang="ja-JP" altLang="en-US" sz="2000"/>
              <a:t>）</a:t>
            </a:r>
          </a:p>
        </p:txBody>
      </p:sp>
      <p:sp>
        <p:nvSpPr>
          <p:cNvPr id="112656" name="Line 46"/>
          <p:cNvSpPr>
            <a:spLocks noChangeShapeType="1"/>
          </p:cNvSpPr>
          <p:nvPr/>
        </p:nvSpPr>
        <p:spPr bwMode="auto">
          <a:xfrm flipV="1">
            <a:off x="5200650" y="1844675"/>
            <a:ext cx="360363" cy="2089150"/>
          </a:xfrm>
          <a:prstGeom prst="line">
            <a:avLst/>
          </a:prstGeom>
          <a:noFill/>
          <a:ln w="38100">
            <a:solidFill>
              <a:srgbClr val="0000CC"/>
            </a:solidFill>
            <a:prstDash val="dash"/>
            <a:round/>
            <a:headEnd type="triangle" w="lg" len="lg"/>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112657" name="Oval 45"/>
          <p:cNvSpPr>
            <a:spLocks noChangeArrowheads="1"/>
          </p:cNvSpPr>
          <p:nvPr/>
        </p:nvSpPr>
        <p:spPr bwMode="auto">
          <a:xfrm>
            <a:off x="5321300" y="2800350"/>
            <a:ext cx="142875" cy="142875"/>
          </a:xfrm>
          <a:prstGeom prst="ellipse">
            <a:avLst/>
          </a:prstGeom>
          <a:solidFill>
            <a:srgbClr val="00FFFF"/>
          </a:solidFill>
          <a:ln w="9525">
            <a:solidFill>
              <a:srgbClr val="00FFFF"/>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2658" name="AutoShape 48"/>
          <p:cNvSpPr>
            <a:spLocks noChangeArrowheads="1"/>
          </p:cNvSpPr>
          <p:nvPr/>
        </p:nvSpPr>
        <p:spPr bwMode="auto">
          <a:xfrm>
            <a:off x="1450975" y="1844675"/>
            <a:ext cx="2808288" cy="1296988"/>
          </a:xfrm>
          <a:prstGeom prst="wedgeRectCallout">
            <a:avLst>
              <a:gd name="adj1" fmla="val 87421"/>
              <a:gd name="adj2" fmla="val 29560"/>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000"/>
              <a:t>風が急に止んだり、急に突風が吹いたりすることで、この辺りの迎角をいったりきたりする</a:t>
            </a:r>
          </a:p>
        </p:txBody>
      </p:sp>
      <p:sp>
        <p:nvSpPr>
          <p:cNvPr id="112659" name="Freeform 49"/>
          <p:cNvSpPr>
            <a:spLocks/>
          </p:cNvSpPr>
          <p:nvPr/>
        </p:nvSpPr>
        <p:spPr bwMode="auto">
          <a:xfrm>
            <a:off x="3171825" y="1624013"/>
            <a:ext cx="5667375" cy="4586287"/>
          </a:xfrm>
          <a:custGeom>
            <a:avLst/>
            <a:gdLst>
              <a:gd name="T0" fmla="*/ 0 w 3570"/>
              <a:gd name="T1" fmla="*/ 2147483646 h 2889"/>
              <a:gd name="T2" fmla="*/ 2147483646 w 3570"/>
              <a:gd name="T3" fmla="*/ 2147483646 h 2889"/>
              <a:gd name="T4" fmla="*/ 2147483646 w 3570"/>
              <a:gd name="T5" fmla="*/ 2147483646 h 2889"/>
              <a:gd name="T6" fmla="*/ 2147483646 w 3570"/>
              <a:gd name="T7" fmla="*/ 2147483646 h 2889"/>
              <a:gd name="T8" fmla="*/ 2147483646 w 3570"/>
              <a:gd name="T9" fmla="*/ 2147483646 h 2889"/>
              <a:gd name="T10" fmla="*/ 2147483646 w 3570"/>
              <a:gd name="T11" fmla="*/ 2147483646 h 2889"/>
              <a:gd name="T12" fmla="*/ 2147483646 w 3570"/>
              <a:gd name="T13" fmla="*/ 2147483646 h 2889"/>
              <a:gd name="T14" fmla="*/ 2147483646 w 3570"/>
              <a:gd name="T15" fmla="*/ 2147483646 h 2889"/>
              <a:gd name="T16" fmla="*/ 2147483646 w 3570"/>
              <a:gd name="T17" fmla="*/ 2147483646 h 2889"/>
              <a:gd name="T18" fmla="*/ 2147483646 w 3570"/>
              <a:gd name="T19" fmla="*/ 2147483646 h 2889"/>
              <a:gd name="T20" fmla="*/ 2147483646 w 3570"/>
              <a:gd name="T21" fmla="*/ 2147483646 h 2889"/>
              <a:gd name="T22" fmla="*/ 2147483646 w 3570"/>
              <a:gd name="T23" fmla="*/ 2147483646 h 288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570"/>
              <a:gd name="T37" fmla="*/ 0 h 2889"/>
              <a:gd name="T38" fmla="*/ 3570 w 3570"/>
              <a:gd name="T39" fmla="*/ 2889 h 288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570" h="2889">
                <a:moveTo>
                  <a:pt x="0" y="2889"/>
                </a:moveTo>
                <a:cubicBezTo>
                  <a:pt x="76" y="2867"/>
                  <a:pt x="292" y="2838"/>
                  <a:pt x="456" y="2763"/>
                </a:cubicBezTo>
                <a:cubicBezTo>
                  <a:pt x="620" y="2688"/>
                  <a:pt x="851" y="2637"/>
                  <a:pt x="984" y="2439"/>
                </a:cubicBezTo>
                <a:cubicBezTo>
                  <a:pt x="1117" y="2241"/>
                  <a:pt x="1172" y="1928"/>
                  <a:pt x="1254" y="1575"/>
                </a:cubicBezTo>
                <a:cubicBezTo>
                  <a:pt x="1336" y="1222"/>
                  <a:pt x="1402" y="579"/>
                  <a:pt x="1475" y="320"/>
                </a:cubicBezTo>
                <a:cubicBezTo>
                  <a:pt x="1548" y="61"/>
                  <a:pt x="1629" y="42"/>
                  <a:pt x="1692" y="21"/>
                </a:cubicBezTo>
                <a:cubicBezTo>
                  <a:pt x="1755" y="0"/>
                  <a:pt x="1815" y="130"/>
                  <a:pt x="1854" y="195"/>
                </a:cubicBezTo>
                <a:cubicBezTo>
                  <a:pt x="1893" y="260"/>
                  <a:pt x="1906" y="342"/>
                  <a:pt x="1926" y="411"/>
                </a:cubicBezTo>
                <a:cubicBezTo>
                  <a:pt x="1946" y="480"/>
                  <a:pt x="1903" y="369"/>
                  <a:pt x="1974" y="609"/>
                </a:cubicBezTo>
                <a:cubicBezTo>
                  <a:pt x="2045" y="849"/>
                  <a:pt x="2220" y="1601"/>
                  <a:pt x="2352" y="1851"/>
                </a:cubicBezTo>
                <a:cubicBezTo>
                  <a:pt x="2484" y="2101"/>
                  <a:pt x="2563" y="2034"/>
                  <a:pt x="2766" y="2109"/>
                </a:cubicBezTo>
                <a:cubicBezTo>
                  <a:pt x="2969" y="2184"/>
                  <a:pt x="3402" y="2261"/>
                  <a:pt x="3570" y="2301"/>
                </a:cubicBezTo>
              </a:path>
            </a:pathLst>
          </a:custGeom>
          <a:noFill/>
          <a:ln w="22225">
            <a:solidFill>
              <a:srgbClr val="0000CC"/>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nvGrpSpPr>
          <p:cNvPr id="112660" name="Group 3"/>
          <p:cNvGrpSpPr>
            <a:grpSpLocks/>
          </p:cNvGrpSpPr>
          <p:nvPr/>
        </p:nvGrpSpPr>
        <p:grpSpPr bwMode="auto">
          <a:xfrm rot="3600000">
            <a:off x="6734175" y="6453188"/>
            <a:ext cx="638175" cy="117475"/>
            <a:chOff x="-2246" y="2614"/>
            <a:chExt cx="1951" cy="359"/>
          </a:xfrm>
        </p:grpSpPr>
        <p:sp>
          <p:nvSpPr>
            <p:cNvPr id="112679" name="Freeform 4"/>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112680" name="Arc 5"/>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112681" name="Arc 6"/>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12682" name="Line 7"/>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2683" name="Arc 8"/>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grpSp>
        <p:nvGrpSpPr>
          <p:cNvPr id="112661" name="Group 3"/>
          <p:cNvGrpSpPr>
            <a:grpSpLocks/>
          </p:cNvGrpSpPr>
          <p:nvPr/>
        </p:nvGrpSpPr>
        <p:grpSpPr bwMode="auto">
          <a:xfrm rot="2700000">
            <a:off x="6077744" y="6447631"/>
            <a:ext cx="682625" cy="125413"/>
            <a:chOff x="-2246" y="2614"/>
            <a:chExt cx="1951" cy="359"/>
          </a:xfrm>
        </p:grpSpPr>
        <p:sp>
          <p:nvSpPr>
            <p:cNvPr id="112674" name="Freeform 4"/>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112675" name="Arc 5"/>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112676" name="Arc 6"/>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12677" name="Line 7"/>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2678" name="Arc 8"/>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grpSp>
        <p:nvGrpSpPr>
          <p:cNvPr id="112662" name="Group 5"/>
          <p:cNvGrpSpPr>
            <a:grpSpLocks/>
          </p:cNvGrpSpPr>
          <p:nvPr/>
        </p:nvGrpSpPr>
        <p:grpSpPr bwMode="auto">
          <a:xfrm rot="1200000">
            <a:off x="5310188" y="6408738"/>
            <a:ext cx="682625" cy="125412"/>
            <a:chOff x="-2246" y="2614"/>
            <a:chExt cx="1951" cy="359"/>
          </a:xfrm>
        </p:grpSpPr>
        <p:sp>
          <p:nvSpPr>
            <p:cNvPr id="112669" name="Freeform 6"/>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112670" name="Arc 7"/>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112671" name="Arc 8"/>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12672" name="Line 9"/>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2673" name="Arc 10"/>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grpSp>
        <p:nvGrpSpPr>
          <p:cNvPr id="112663" name="Group 5"/>
          <p:cNvGrpSpPr>
            <a:grpSpLocks/>
          </p:cNvGrpSpPr>
          <p:nvPr/>
        </p:nvGrpSpPr>
        <p:grpSpPr bwMode="auto">
          <a:xfrm>
            <a:off x="4427538" y="6438900"/>
            <a:ext cx="684212" cy="125413"/>
            <a:chOff x="-2246" y="2614"/>
            <a:chExt cx="1951" cy="359"/>
          </a:xfrm>
        </p:grpSpPr>
        <p:sp>
          <p:nvSpPr>
            <p:cNvPr id="112664" name="Freeform 6"/>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112665" name="Arc 7"/>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112666" name="Arc 8"/>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12667" name="Line 9"/>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2668" name="Arc 10"/>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3666" name="Group 5"/>
          <p:cNvGrpSpPr>
            <a:grpSpLocks/>
          </p:cNvGrpSpPr>
          <p:nvPr/>
        </p:nvGrpSpPr>
        <p:grpSpPr bwMode="auto">
          <a:xfrm rot="1200000">
            <a:off x="5310188" y="6408738"/>
            <a:ext cx="682625" cy="125412"/>
            <a:chOff x="-2246" y="2614"/>
            <a:chExt cx="1951" cy="359"/>
          </a:xfrm>
        </p:grpSpPr>
        <p:sp>
          <p:nvSpPr>
            <p:cNvPr id="113706" name="Freeform 6"/>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113707" name="Line 9"/>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3708" name="Arc 7"/>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113709" name="Arc 8"/>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13710" name="Arc 10"/>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113667" name="Line 2"/>
          <p:cNvSpPr>
            <a:spLocks noChangeShapeType="1"/>
          </p:cNvSpPr>
          <p:nvPr/>
        </p:nvSpPr>
        <p:spPr bwMode="auto">
          <a:xfrm>
            <a:off x="250825" y="6094413"/>
            <a:ext cx="8785225" cy="0"/>
          </a:xfrm>
          <a:prstGeom prst="line">
            <a:avLst/>
          </a:prstGeom>
          <a:noFill/>
          <a:ln w="3810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ja-JP" altLang="en-US"/>
          </a:p>
        </p:txBody>
      </p:sp>
      <p:sp>
        <p:nvSpPr>
          <p:cNvPr id="113668" name="Line 3"/>
          <p:cNvSpPr>
            <a:spLocks noChangeShapeType="1"/>
          </p:cNvSpPr>
          <p:nvPr/>
        </p:nvSpPr>
        <p:spPr bwMode="auto">
          <a:xfrm flipV="1">
            <a:off x="4525963" y="873125"/>
            <a:ext cx="0" cy="5832475"/>
          </a:xfrm>
          <a:prstGeom prst="line">
            <a:avLst/>
          </a:prstGeom>
          <a:noFill/>
          <a:ln w="3810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ja-JP" altLang="en-US"/>
          </a:p>
        </p:txBody>
      </p:sp>
      <p:sp>
        <p:nvSpPr>
          <p:cNvPr id="113669" name="Rectangle 5"/>
          <p:cNvSpPr>
            <a:spLocks noChangeArrowheads="1"/>
          </p:cNvSpPr>
          <p:nvPr/>
        </p:nvSpPr>
        <p:spPr bwMode="auto">
          <a:xfrm>
            <a:off x="3432175" y="260350"/>
            <a:ext cx="22780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800" dirty="0" smtClean="0">
                <a:solidFill>
                  <a:schemeClr val="tx2"/>
                </a:solidFill>
              </a:rPr>
              <a:t>揚抗比</a:t>
            </a:r>
            <a:r>
              <a:rPr lang="ja-JP" altLang="en-US" sz="2800" dirty="0">
                <a:solidFill>
                  <a:schemeClr val="tx2"/>
                </a:solidFill>
              </a:rPr>
              <a:t>　</a:t>
            </a:r>
            <a:r>
              <a:rPr lang="en-US" altLang="ja-JP" sz="2800" dirty="0">
                <a:solidFill>
                  <a:schemeClr val="tx2"/>
                </a:solidFill>
              </a:rPr>
              <a:t>L/D</a:t>
            </a:r>
            <a:r>
              <a:rPr lang="ja-JP" altLang="en-US" sz="2800" dirty="0">
                <a:solidFill>
                  <a:schemeClr val="tx2"/>
                </a:solidFill>
              </a:rPr>
              <a:t>　</a:t>
            </a:r>
          </a:p>
        </p:txBody>
      </p:sp>
      <p:sp>
        <p:nvSpPr>
          <p:cNvPr id="113670" name="Rectangle 6"/>
          <p:cNvSpPr>
            <a:spLocks noChangeArrowheads="1"/>
          </p:cNvSpPr>
          <p:nvPr/>
        </p:nvSpPr>
        <p:spPr bwMode="auto">
          <a:xfrm>
            <a:off x="7524750" y="6165850"/>
            <a:ext cx="1606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800">
                <a:solidFill>
                  <a:schemeClr val="tx2"/>
                </a:solidFill>
              </a:rPr>
              <a:t>迎角（</a:t>
            </a:r>
            <a:r>
              <a:rPr lang="en-US" altLang="ja-JP" sz="2800">
                <a:solidFill>
                  <a:schemeClr val="tx2"/>
                </a:solidFill>
              </a:rPr>
              <a:t>α</a:t>
            </a:r>
            <a:r>
              <a:rPr lang="ja-JP" altLang="en-US" sz="2800">
                <a:solidFill>
                  <a:schemeClr val="tx2"/>
                </a:solidFill>
              </a:rPr>
              <a:t>）</a:t>
            </a:r>
          </a:p>
        </p:txBody>
      </p:sp>
      <p:sp>
        <p:nvSpPr>
          <p:cNvPr id="113671" name="AutoShape 7"/>
          <p:cNvSpPr>
            <a:spLocks noChangeArrowheads="1"/>
          </p:cNvSpPr>
          <p:nvPr/>
        </p:nvSpPr>
        <p:spPr bwMode="auto">
          <a:xfrm>
            <a:off x="323850" y="765175"/>
            <a:ext cx="3671888" cy="1295400"/>
          </a:xfrm>
          <a:prstGeom prst="wedgeRectCallout">
            <a:avLst>
              <a:gd name="adj1" fmla="val 95074"/>
              <a:gd name="adj2" fmla="val -5116"/>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solidFill>
                  <a:srgbClr val="00CC00"/>
                </a:solidFill>
              </a:rPr>
              <a:t>最大揚抗比は高いが、狭い角度の中でしか性能がよくない（</a:t>
            </a:r>
            <a:r>
              <a:rPr lang="ja-JP" altLang="en-US" sz="1800"/>
              <a:t>扇風機などで人工的に一定の風速の風を発生させる場合はこれでもよいが、、）</a:t>
            </a:r>
            <a:endParaRPr lang="ja-JP" altLang="en-US" sz="1800">
              <a:solidFill>
                <a:srgbClr val="00CC00"/>
              </a:solidFill>
            </a:endParaRPr>
          </a:p>
        </p:txBody>
      </p:sp>
      <p:sp>
        <p:nvSpPr>
          <p:cNvPr id="113672" name="Line 9"/>
          <p:cNvSpPr>
            <a:spLocks noChangeShapeType="1"/>
          </p:cNvSpPr>
          <p:nvPr/>
        </p:nvSpPr>
        <p:spPr bwMode="auto">
          <a:xfrm>
            <a:off x="5321300" y="6240463"/>
            <a:ext cx="519113" cy="0"/>
          </a:xfrm>
          <a:prstGeom prst="line">
            <a:avLst/>
          </a:prstGeom>
          <a:noFill/>
          <a:ln w="28575">
            <a:solidFill>
              <a:srgbClr val="00FF00"/>
            </a:solidFill>
            <a:round/>
            <a:headEnd type="triangle" w="lg" len="sm"/>
            <a:tailEnd type="triangle" w="lg" len="sm"/>
          </a:ln>
          <a:extLst>
            <a:ext uri="{909E8E84-426E-40DD-AFC4-6F175D3DCCD1}">
              <a14:hiddenFill xmlns:a14="http://schemas.microsoft.com/office/drawing/2010/main">
                <a:noFill/>
              </a14:hiddenFill>
            </a:ext>
          </a:extLst>
        </p:spPr>
        <p:txBody>
          <a:bodyPr/>
          <a:lstStyle/>
          <a:p>
            <a:endParaRPr lang="ja-JP" altLang="en-US"/>
          </a:p>
        </p:txBody>
      </p:sp>
      <p:sp>
        <p:nvSpPr>
          <p:cNvPr id="113673" name="Line 10"/>
          <p:cNvSpPr>
            <a:spLocks noChangeShapeType="1"/>
          </p:cNvSpPr>
          <p:nvPr/>
        </p:nvSpPr>
        <p:spPr bwMode="auto">
          <a:xfrm>
            <a:off x="5281613" y="5013325"/>
            <a:ext cx="0" cy="1801813"/>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3674" name="Line 11"/>
          <p:cNvSpPr>
            <a:spLocks noChangeShapeType="1"/>
          </p:cNvSpPr>
          <p:nvPr/>
        </p:nvSpPr>
        <p:spPr bwMode="auto">
          <a:xfrm>
            <a:off x="5829300" y="361950"/>
            <a:ext cx="0" cy="6442075"/>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3675" name="AutoShape 12"/>
          <p:cNvSpPr>
            <a:spLocks noChangeArrowheads="1"/>
          </p:cNvSpPr>
          <p:nvPr/>
        </p:nvSpPr>
        <p:spPr bwMode="auto">
          <a:xfrm>
            <a:off x="6176963" y="5492750"/>
            <a:ext cx="2376487" cy="431800"/>
          </a:xfrm>
          <a:prstGeom prst="wedgeRectCallout">
            <a:avLst>
              <a:gd name="adj1" fmla="val -63157"/>
              <a:gd name="adj2" fmla="val 126838"/>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a:solidFill>
                  <a:srgbClr val="00CC00"/>
                </a:solidFill>
              </a:rPr>
              <a:t>狭い迎角（</a:t>
            </a:r>
            <a:r>
              <a:rPr lang="en-US" altLang="ja-JP" sz="2000">
                <a:solidFill>
                  <a:srgbClr val="00CC00"/>
                </a:solidFill>
              </a:rPr>
              <a:t>α</a:t>
            </a:r>
            <a:r>
              <a:rPr lang="ja-JP" altLang="en-US" sz="2000">
                <a:solidFill>
                  <a:srgbClr val="00CC00"/>
                </a:solidFill>
              </a:rPr>
              <a:t>）の幅</a:t>
            </a:r>
          </a:p>
        </p:txBody>
      </p:sp>
      <p:sp>
        <p:nvSpPr>
          <p:cNvPr id="113676" name="Text Box 13"/>
          <p:cNvSpPr txBox="1">
            <a:spLocks noChangeArrowheads="1"/>
          </p:cNvSpPr>
          <p:nvPr/>
        </p:nvSpPr>
        <p:spPr bwMode="auto">
          <a:xfrm>
            <a:off x="4500563" y="6092825"/>
            <a:ext cx="5762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800"/>
              <a:t>0°</a:t>
            </a:r>
          </a:p>
        </p:txBody>
      </p:sp>
      <p:sp>
        <p:nvSpPr>
          <p:cNvPr id="113677" name="Freeform 14"/>
          <p:cNvSpPr>
            <a:spLocks/>
          </p:cNvSpPr>
          <p:nvPr/>
        </p:nvSpPr>
        <p:spPr bwMode="auto">
          <a:xfrm>
            <a:off x="2916238" y="2460625"/>
            <a:ext cx="5922962" cy="3635375"/>
          </a:xfrm>
          <a:custGeom>
            <a:avLst/>
            <a:gdLst>
              <a:gd name="T0" fmla="*/ 0 w 3731"/>
              <a:gd name="T1" fmla="*/ 2147483646 h 2290"/>
              <a:gd name="T2" fmla="*/ 2147483646 w 3731"/>
              <a:gd name="T3" fmla="*/ 2147483646 h 2290"/>
              <a:gd name="T4" fmla="*/ 2147483646 w 3731"/>
              <a:gd name="T5" fmla="*/ 2147483646 h 2290"/>
              <a:gd name="T6" fmla="*/ 2147483646 w 3731"/>
              <a:gd name="T7" fmla="*/ 2147483646 h 2290"/>
              <a:gd name="T8" fmla="*/ 2147483646 w 3731"/>
              <a:gd name="T9" fmla="*/ 2147483646 h 2290"/>
              <a:gd name="T10" fmla="*/ 2147483646 w 3731"/>
              <a:gd name="T11" fmla="*/ 2147483646 h 2290"/>
              <a:gd name="T12" fmla="*/ 2147483646 w 3731"/>
              <a:gd name="T13" fmla="*/ 2147483646 h 2290"/>
              <a:gd name="T14" fmla="*/ 2147483646 w 3731"/>
              <a:gd name="T15" fmla="*/ 2147483646 h 2290"/>
              <a:gd name="T16" fmla="*/ 2147483646 w 3731"/>
              <a:gd name="T17" fmla="*/ 2147483646 h 2290"/>
              <a:gd name="T18" fmla="*/ 2147483646 w 3731"/>
              <a:gd name="T19" fmla="*/ 2147483646 h 22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731"/>
              <a:gd name="T31" fmla="*/ 0 h 2290"/>
              <a:gd name="T32" fmla="*/ 3731 w 3731"/>
              <a:gd name="T33" fmla="*/ 2290 h 229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731" h="2290">
                <a:moveTo>
                  <a:pt x="0" y="2290"/>
                </a:moveTo>
                <a:cubicBezTo>
                  <a:pt x="143" y="2175"/>
                  <a:pt x="644" y="1848"/>
                  <a:pt x="857" y="1600"/>
                </a:cubicBezTo>
                <a:cubicBezTo>
                  <a:pt x="1070" y="1352"/>
                  <a:pt x="1171" y="1028"/>
                  <a:pt x="1277" y="802"/>
                </a:cubicBezTo>
                <a:cubicBezTo>
                  <a:pt x="1383" y="576"/>
                  <a:pt x="1423" y="371"/>
                  <a:pt x="1493" y="244"/>
                </a:cubicBezTo>
                <a:cubicBezTo>
                  <a:pt x="1563" y="117"/>
                  <a:pt x="1634" y="78"/>
                  <a:pt x="1697" y="40"/>
                </a:cubicBezTo>
                <a:cubicBezTo>
                  <a:pt x="1760" y="2"/>
                  <a:pt x="1813" y="0"/>
                  <a:pt x="1871" y="16"/>
                </a:cubicBezTo>
                <a:cubicBezTo>
                  <a:pt x="1929" y="32"/>
                  <a:pt x="1981" y="63"/>
                  <a:pt x="2045" y="136"/>
                </a:cubicBezTo>
                <a:cubicBezTo>
                  <a:pt x="2109" y="209"/>
                  <a:pt x="2136" y="236"/>
                  <a:pt x="2255" y="454"/>
                </a:cubicBezTo>
                <a:cubicBezTo>
                  <a:pt x="2374" y="672"/>
                  <a:pt x="2513" y="1227"/>
                  <a:pt x="2759" y="1444"/>
                </a:cubicBezTo>
                <a:cubicBezTo>
                  <a:pt x="3005" y="1661"/>
                  <a:pt x="3529" y="1691"/>
                  <a:pt x="3731" y="1756"/>
                </a:cubicBezTo>
              </a:path>
            </a:pathLst>
          </a:custGeom>
          <a:noFill/>
          <a:ln w="22225">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13678" name="Freeform 15"/>
          <p:cNvSpPr>
            <a:spLocks/>
          </p:cNvSpPr>
          <p:nvPr/>
        </p:nvSpPr>
        <p:spPr bwMode="auto">
          <a:xfrm>
            <a:off x="3171825" y="703263"/>
            <a:ext cx="5686425" cy="5535612"/>
          </a:xfrm>
          <a:custGeom>
            <a:avLst/>
            <a:gdLst>
              <a:gd name="T0" fmla="*/ 0 w 3582"/>
              <a:gd name="T1" fmla="*/ 2147483646 h 3487"/>
              <a:gd name="T2" fmla="*/ 2147483646 w 3582"/>
              <a:gd name="T3" fmla="*/ 2147483646 h 3487"/>
              <a:gd name="T4" fmla="*/ 2147483646 w 3582"/>
              <a:gd name="T5" fmla="*/ 2147483646 h 3487"/>
              <a:gd name="T6" fmla="*/ 2147483646 w 3582"/>
              <a:gd name="T7" fmla="*/ 2147483646 h 3487"/>
              <a:gd name="T8" fmla="*/ 2147483646 w 3582"/>
              <a:gd name="T9" fmla="*/ 2147483646 h 3487"/>
              <a:gd name="T10" fmla="*/ 2147483646 w 3582"/>
              <a:gd name="T11" fmla="*/ 2147483646 h 3487"/>
              <a:gd name="T12" fmla="*/ 2147483646 w 3582"/>
              <a:gd name="T13" fmla="*/ 2147483646 h 3487"/>
              <a:gd name="T14" fmla="*/ 2147483646 w 3582"/>
              <a:gd name="T15" fmla="*/ 2147483646 h 3487"/>
              <a:gd name="T16" fmla="*/ 2147483646 w 3582"/>
              <a:gd name="T17" fmla="*/ 2147483646 h 3487"/>
              <a:gd name="T18" fmla="*/ 2147483646 w 3582"/>
              <a:gd name="T19" fmla="*/ 2147483646 h 34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582"/>
              <a:gd name="T31" fmla="*/ 0 h 3487"/>
              <a:gd name="T32" fmla="*/ 3582 w 3582"/>
              <a:gd name="T33" fmla="*/ 3487 h 34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582" h="3487">
                <a:moveTo>
                  <a:pt x="0" y="3487"/>
                </a:moveTo>
                <a:cubicBezTo>
                  <a:pt x="200" y="3396"/>
                  <a:pt x="948" y="3248"/>
                  <a:pt x="1200" y="2941"/>
                </a:cubicBezTo>
                <a:cubicBezTo>
                  <a:pt x="1452" y="2634"/>
                  <a:pt x="1446" y="2085"/>
                  <a:pt x="1512" y="1645"/>
                </a:cubicBezTo>
                <a:cubicBezTo>
                  <a:pt x="1578" y="1205"/>
                  <a:pt x="1570" y="574"/>
                  <a:pt x="1596" y="301"/>
                </a:cubicBezTo>
                <a:cubicBezTo>
                  <a:pt x="1622" y="28"/>
                  <a:pt x="1648" y="14"/>
                  <a:pt x="1668" y="7"/>
                </a:cubicBezTo>
                <a:cubicBezTo>
                  <a:pt x="1688" y="0"/>
                  <a:pt x="1701" y="140"/>
                  <a:pt x="1716" y="259"/>
                </a:cubicBezTo>
                <a:cubicBezTo>
                  <a:pt x="1731" y="378"/>
                  <a:pt x="1735" y="499"/>
                  <a:pt x="1758" y="721"/>
                </a:cubicBezTo>
                <a:cubicBezTo>
                  <a:pt x="1781" y="943"/>
                  <a:pt x="1774" y="1274"/>
                  <a:pt x="1854" y="1591"/>
                </a:cubicBezTo>
                <a:cubicBezTo>
                  <a:pt x="1934" y="1908"/>
                  <a:pt x="1950" y="2396"/>
                  <a:pt x="2238" y="2623"/>
                </a:cubicBezTo>
                <a:cubicBezTo>
                  <a:pt x="2526" y="2850"/>
                  <a:pt x="3302" y="2884"/>
                  <a:pt x="3582" y="2953"/>
                </a:cubicBezTo>
              </a:path>
            </a:pathLst>
          </a:custGeom>
          <a:noFill/>
          <a:ln w="22225">
            <a:solidFill>
              <a:srgbClr val="00CC00"/>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13679" name="AutoShape 16"/>
          <p:cNvSpPr>
            <a:spLocks noChangeArrowheads="1"/>
          </p:cNvSpPr>
          <p:nvPr/>
        </p:nvSpPr>
        <p:spPr bwMode="auto">
          <a:xfrm>
            <a:off x="1042988" y="2133600"/>
            <a:ext cx="2376487" cy="936625"/>
          </a:xfrm>
          <a:prstGeom prst="wedgeRectCallout">
            <a:avLst>
              <a:gd name="adj1" fmla="val 116556"/>
              <a:gd name="adj2" fmla="val 86278"/>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solidFill>
                  <a:srgbClr val="FF0000"/>
                </a:solidFill>
              </a:rPr>
              <a:t>最大揚抗比は低いが、広い迎角の中で高い性能を発揮</a:t>
            </a:r>
          </a:p>
        </p:txBody>
      </p:sp>
      <p:sp>
        <p:nvSpPr>
          <p:cNvPr id="113680" name="AutoShape 17"/>
          <p:cNvSpPr>
            <a:spLocks noChangeArrowheads="1"/>
          </p:cNvSpPr>
          <p:nvPr/>
        </p:nvSpPr>
        <p:spPr bwMode="auto">
          <a:xfrm>
            <a:off x="179388" y="3429000"/>
            <a:ext cx="2879725" cy="1728788"/>
          </a:xfrm>
          <a:prstGeom prst="wedgeRectCallout">
            <a:avLst>
              <a:gd name="adj1" fmla="val 34125"/>
              <a:gd name="adj2" fmla="val -75894"/>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a:solidFill>
                  <a:srgbClr val="FF0000"/>
                </a:solidFill>
              </a:rPr>
              <a:t>風車としては、こちらの翼型の方がよい！</a:t>
            </a:r>
          </a:p>
          <a:p>
            <a:pPr eaLnBrk="1" hangingPunct="1">
              <a:spcBef>
                <a:spcPct val="0"/>
              </a:spcBef>
              <a:buFontTx/>
              <a:buNone/>
            </a:pPr>
            <a:r>
              <a:rPr lang="ja-JP" altLang="en-US" sz="1800"/>
              <a:t>（風が急に止んだり、急に突風が吹いたりすることで、迎角が変化するから）</a:t>
            </a:r>
          </a:p>
        </p:txBody>
      </p:sp>
      <p:sp>
        <p:nvSpPr>
          <p:cNvPr id="113681" name="Line 19"/>
          <p:cNvSpPr>
            <a:spLocks noChangeShapeType="1"/>
          </p:cNvSpPr>
          <p:nvPr/>
        </p:nvSpPr>
        <p:spPr bwMode="auto">
          <a:xfrm>
            <a:off x="4211638" y="6740525"/>
            <a:ext cx="1603375" cy="0"/>
          </a:xfrm>
          <a:prstGeom prst="line">
            <a:avLst/>
          </a:prstGeom>
          <a:noFill/>
          <a:ln w="28575">
            <a:solidFill>
              <a:srgbClr val="FF0000"/>
            </a:solidFill>
            <a:round/>
            <a:headEnd type="triangle" w="lg" len="lg"/>
            <a:tailEnd type="triangle" w="lg" len="lg"/>
          </a:ln>
          <a:extLst>
            <a:ext uri="{909E8E84-426E-40DD-AFC4-6F175D3DCCD1}">
              <a14:hiddenFill xmlns:a14="http://schemas.microsoft.com/office/drawing/2010/main">
                <a:noFill/>
              </a14:hiddenFill>
            </a:ext>
          </a:extLst>
        </p:spPr>
        <p:txBody>
          <a:bodyPr/>
          <a:lstStyle/>
          <a:p>
            <a:endParaRPr lang="ja-JP" altLang="en-US"/>
          </a:p>
        </p:txBody>
      </p:sp>
      <p:sp>
        <p:nvSpPr>
          <p:cNvPr id="113682" name="Line 20"/>
          <p:cNvSpPr>
            <a:spLocks noChangeShapeType="1"/>
          </p:cNvSpPr>
          <p:nvPr/>
        </p:nvSpPr>
        <p:spPr bwMode="auto">
          <a:xfrm>
            <a:off x="4211638" y="5051425"/>
            <a:ext cx="0" cy="1763713"/>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3683" name="AutoShape 21"/>
          <p:cNvSpPr>
            <a:spLocks noChangeArrowheads="1"/>
          </p:cNvSpPr>
          <p:nvPr/>
        </p:nvSpPr>
        <p:spPr bwMode="auto">
          <a:xfrm>
            <a:off x="684213" y="5589588"/>
            <a:ext cx="2016125" cy="358775"/>
          </a:xfrm>
          <a:prstGeom prst="wedgeRectCallout">
            <a:avLst>
              <a:gd name="adj1" fmla="val 124380"/>
              <a:gd name="adj2" fmla="val 278653"/>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solidFill>
                  <a:srgbClr val="FF0000"/>
                </a:solidFill>
              </a:rPr>
              <a:t>広い迎角（</a:t>
            </a:r>
            <a:r>
              <a:rPr lang="en-US" altLang="ja-JP" sz="1800">
                <a:solidFill>
                  <a:srgbClr val="FF0000"/>
                </a:solidFill>
              </a:rPr>
              <a:t>α</a:t>
            </a:r>
            <a:r>
              <a:rPr lang="ja-JP" altLang="en-US" sz="1800">
                <a:solidFill>
                  <a:srgbClr val="FF0000"/>
                </a:solidFill>
              </a:rPr>
              <a:t>）の幅</a:t>
            </a:r>
          </a:p>
        </p:txBody>
      </p:sp>
      <p:sp>
        <p:nvSpPr>
          <p:cNvPr id="113684" name="Freeform 22"/>
          <p:cNvSpPr>
            <a:spLocks/>
          </p:cNvSpPr>
          <p:nvPr/>
        </p:nvSpPr>
        <p:spPr bwMode="auto">
          <a:xfrm>
            <a:off x="3171825" y="1624013"/>
            <a:ext cx="5667375" cy="4586287"/>
          </a:xfrm>
          <a:custGeom>
            <a:avLst/>
            <a:gdLst>
              <a:gd name="T0" fmla="*/ 0 w 3570"/>
              <a:gd name="T1" fmla="*/ 2147483646 h 2889"/>
              <a:gd name="T2" fmla="*/ 2147483646 w 3570"/>
              <a:gd name="T3" fmla="*/ 2147483646 h 2889"/>
              <a:gd name="T4" fmla="*/ 2147483646 w 3570"/>
              <a:gd name="T5" fmla="*/ 2147483646 h 2889"/>
              <a:gd name="T6" fmla="*/ 2147483646 w 3570"/>
              <a:gd name="T7" fmla="*/ 2147483646 h 2889"/>
              <a:gd name="T8" fmla="*/ 2147483646 w 3570"/>
              <a:gd name="T9" fmla="*/ 2147483646 h 2889"/>
              <a:gd name="T10" fmla="*/ 2147483646 w 3570"/>
              <a:gd name="T11" fmla="*/ 2147483646 h 2889"/>
              <a:gd name="T12" fmla="*/ 2147483646 w 3570"/>
              <a:gd name="T13" fmla="*/ 2147483646 h 2889"/>
              <a:gd name="T14" fmla="*/ 2147483646 w 3570"/>
              <a:gd name="T15" fmla="*/ 2147483646 h 2889"/>
              <a:gd name="T16" fmla="*/ 2147483646 w 3570"/>
              <a:gd name="T17" fmla="*/ 2147483646 h 2889"/>
              <a:gd name="T18" fmla="*/ 2147483646 w 3570"/>
              <a:gd name="T19" fmla="*/ 2147483646 h 2889"/>
              <a:gd name="T20" fmla="*/ 2147483646 w 3570"/>
              <a:gd name="T21" fmla="*/ 2147483646 h 2889"/>
              <a:gd name="T22" fmla="*/ 2147483646 w 3570"/>
              <a:gd name="T23" fmla="*/ 2147483646 h 288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570"/>
              <a:gd name="T37" fmla="*/ 0 h 2889"/>
              <a:gd name="T38" fmla="*/ 3570 w 3570"/>
              <a:gd name="T39" fmla="*/ 2889 h 288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570" h="2889">
                <a:moveTo>
                  <a:pt x="0" y="2889"/>
                </a:moveTo>
                <a:cubicBezTo>
                  <a:pt x="76" y="2867"/>
                  <a:pt x="292" y="2838"/>
                  <a:pt x="456" y="2763"/>
                </a:cubicBezTo>
                <a:cubicBezTo>
                  <a:pt x="620" y="2688"/>
                  <a:pt x="851" y="2637"/>
                  <a:pt x="984" y="2439"/>
                </a:cubicBezTo>
                <a:cubicBezTo>
                  <a:pt x="1117" y="2241"/>
                  <a:pt x="1172" y="1928"/>
                  <a:pt x="1254" y="1575"/>
                </a:cubicBezTo>
                <a:cubicBezTo>
                  <a:pt x="1336" y="1222"/>
                  <a:pt x="1402" y="579"/>
                  <a:pt x="1475" y="320"/>
                </a:cubicBezTo>
                <a:cubicBezTo>
                  <a:pt x="1548" y="61"/>
                  <a:pt x="1629" y="42"/>
                  <a:pt x="1692" y="21"/>
                </a:cubicBezTo>
                <a:cubicBezTo>
                  <a:pt x="1755" y="0"/>
                  <a:pt x="1815" y="130"/>
                  <a:pt x="1854" y="195"/>
                </a:cubicBezTo>
                <a:cubicBezTo>
                  <a:pt x="1893" y="260"/>
                  <a:pt x="1906" y="342"/>
                  <a:pt x="1926" y="411"/>
                </a:cubicBezTo>
                <a:cubicBezTo>
                  <a:pt x="1946" y="480"/>
                  <a:pt x="1903" y="369"/>
                  <a:pt x="1974" y="609"/>
                </a:cubicBezTo>
                <a:cubicBezTo>
                  <a:pt x="2045" y="849"/>
                  <a:pt x="2220" y="1601"/>
                  <a:pt x="2352" y="1851"/>
                </a:cubicBezTo>
                <a:cubicBezTo>
                  <a:pt x="2484" y="2101"/>
                  <a:pt x="2563" y="2034"/>
                  <a:pt x="2766" y="2109"/>
                </a:cubicBezTo>
                <a:cubicBezTo>
                  <a:pt x="2969" y="2184"/>
                  <a:pt x="3402" y="2261"/>
                  <a:pt x="3570" y="2301"/>
                </a:cubicBezTo>
              </a:path>
            </a:pathLst>
          </a:custGeom>
          <a:noFill/>
          <a:ln w="22225">
            <a:solidFill>
              <a:srgbClr val="0000CC"/>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13685" name="AutoShape 23"/>
          <p:cNvSpPr>
            <a:spLocks noChangeArrowheads="1"/>
          </p:cNvSpPr>
          <p:nvPr/>
        </p:nvSpPr>
        <p:spPr bwMode="auto">
          <a:xfrm>
            <a:off x="6659563" y="692150"/>
            <a:ext cx="2016125" cy="792163"/>
          </a:xfrm>
          <a:prstGeom prst="wedgeRectCallout">
            <a:avLst>
              <a:gd name="adj1" fmla="val -83255"/>
              <a:gd name="adj2" fmla="val -20718"/>
            </a:avLst>
          </a:prstGeom>
          <a:solidFill>
            <a:srgbClr val="FFFFFF"/>
          </a:solidFill>
          <a:ln w="9525">
            <a:solidFill>
              <a:schemeClr val="tx1"/>
            </a:solidFill>
            <a:miter lim="800000"/>
            <a:headEnd/>
            <a:tailEnd/>
          </a:ln>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a:solidFill>
                  <a:srgbClr val="00CC00"/>
                </a:solidFill>
              </a:rPr>
              <a:t>すぐに失速する可能性あり！</a:t>
            </a:r>
          </a:p>
        </p:txBody>
      </p:sp>
      <p:grpSp>
        <p:nvGrpSpPr>
          <p:cNvPr id="113686" name="Group 3"/>
          <p:cNvGrpSpPr>
            <a:grpSpLocks/>
          </p:cNvGrpSpPr>
          <p:nvPr/>
        </p:nvGrpSpPr>
        <p:grpSpPr bwMode="auto">
          <a:xfrm rot="3600000">
            <a:off x="6734175" y="6453188"/>
            <a:ext cx="638175" cy="117475"/>
            <a:chOff x="-2246" y="2614"/>
            <a:chExt cx="1951" cy="359"/>
          </a:xfrm>
        </p:grpSpPr>
        <p:sp>
          <p:nvSpPr>
            <p:cNvPr id="113701" name="Freeform 4"/>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113702" name="Arc 5"/>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113703" name="Arc 6"/>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13704" name="Line 7"/>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3705" name="Arc 8"/>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grpSp>
        <p:nvGrpSpPr>
          <p:cNvPr id="113687" name="Group 3"/>
          <p:cNvGrpSpPr>
            <a:grpSpLocks/>
          </p:cNvGrpSpPr>
          <p:nvPr/>
        </p:nvGrpSpPr>
        <p:grpSpPr bwMode="auto">
          <a:xfrm rot="2700000">
            <a:off x="6077744" y="6447631"/>
            <a:ext cx="682625" cy="125413"/>
            <a:chOff x="-2246" y="2614"/>
            <a:chExt cx="1951" cy="359"/>
          </a:xfrm>
        </p:grpSpPr>
        <p:sp>
          <p:nvSpPr>
            <p:cNvPr id="113696" name="Freeform 4"/>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113697" name="Arc 5"/>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113698" name="Arc 6"/>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13699" name="Line 7"/>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3700" name="Arc 8"/>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grpSp>
        <p:nvGrpSpPr>
          <p:cNvPr id="113688" name="Group 5"/>
          <p:cNvGrpSpPr>
            <a:grpSpLocks/>
          </p:cNvGrpSpPr>
          <p:nvPr/>
        </p:nvGrpSpPr>
        <p:grpSpPr bwMode="auto">
          <a:xfrm>
            <a:off x="4427538" y="6438900"/>
            <a:ext cx="684212" cy="125413"/>
            <a:chOff x="-2246" y="2614"/>
            <a:chExt cx="1951" cy="359"/>
          </a:xfrm>
        </p:grpSpPr>
        <p:sp>
          <p:nvSpPr>
            <p:cNvPr id="113691" name="Freeform 6"/>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113692" name="Arc 7"/>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113693" name="Arc 8"/>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13694" name="Line 9"/>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3695" name="Arc 10"/>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2" name="フリーフォーム 1"/>
          <p:cNvSpPr/>
          <p:nvPr/>
        </p:nvSpPr>
        <p:spPr>
          <a:xfrm>
            <a:off x="5268913" y="696913"/>
            <a:ext cx="557212" cy="4318000"/>
          </a:xfrm>
          <a:custGeom>
            <a:avLst/>
            <a:gdLst>
              <a:gd name="connsiteX0" fmla="*/ 556181 w 556181"/>
              <a:gd name="connsiteY0" fmla="*/ 0 h 4317476"/>
              <a:gd name="connsiteX1" fmla="*/ 433632 w 556181"/>
              <a:gd name="connsiteY1" fmla="*/ 339364 h 4317476"/>
              <a:gd name="connsiteX2" fmla="*/ 405352 w 556181"/>
              <a:gd name="connsiteY2" fmla="*/ 1310325 h 4317476"/>
              <a:gd name="connsiteX3" fmla="*/ 320511 w 556181"/>
              <a:gd name="connsiteY3" fmla="*/ 2592371 h 4317476"/>
              <a:gd name="connsiteX4" fmla="*/ 160255 w 556181"/>
              <a:gd name="connsiteY4" fmla="*/ 3874416 h 4317476"/>
              <a:gd name="connsiteX5" fmla="*/ 0 w 556181"/>
              <a:gd name="connsiteY5" fmla="*/ 4317476 h 4317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6181" h="4317476">
                <a:moveTo>
                  <a:pt x="556181" y="0"/>
                </a:moveTo>
                <a:cubicBezTo>
                  <a:pt x="507475" y="60488"/>
                  <a:pt x="458770" y="120977"/>
                  <a:pt x="433632" y="339364"/>
                </a:cubicBezTo>
                <a:cubicBezTo>
                  <a:pt x="408494" y="557751"/>
                  <a:pt x="424206" y="934824"/>
                  <a:pt x="405352" y="1310325"/>
                </a:cubicBezTo>
                <a:cubicBezTo>
                  <a:pt x="386498" y="1685826"/>
                  <a:pt x="361360" y="2165023"/>
                  <a:pt x="320511" y="2592371"/>
                </a:cubicBezTo>
                <a:cubicBezTo>
                  <a:pt x="279662" y="3019719"/>
                  <a:pt x="213673" y="3586899"/>
                  <a:pt x="160255" y="3874416"/>
                </a:cubicBezTo>
                <a:cubicBezTo>
                  <a:pt x="106837" y="4161933"/>
                  <a:pt x="53418" y="4239704"/>
                  <a:pt x="0" y="4317476"/>
                </a:cubicBezTo>
              </a:path>
            </a:pathLst>
          </a:custGeom>
          <a:noFill/>
          <a:ln w="38100">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 name="フリーフォーム 2"/>
          <p:cNvSpPr/>
          <p:nvPr/>
        </p:nvSpPr>
        <p:spPr>
          <a:xfrm>
            <a:off x="4213225" y="2473325"/>
            <a:ext cx="1612900" cy="2598738"/>
          </a:xfrm>
          <a:custGeom>
            <a:avLst/>
            <a:gdLst>
              <a:gd name="connsiteX0" fmla="*/ 1593130 w 1593130"/>
              <a:gd name="connsiteY0" fmla="*/ 0 h 2620652"/>
              <a:gd name="connsiteX1" fmla="*/ 1338607 w 1593130"/>
              <a:gd name="connsiteY1" fmla="*/ 113122 h 2620652"/>
              <a:gd name="connsiteX2" fmla="*/ 1084083 w 1593130"/>
              <a:gd name="connsiteY2" fmla="*/ 329938 h 2620652"/>
              <a:gd name="connsiteX3" fmla="*/ 791852 w 1593130"/>
              <a:gd name="connsiteY3" fmla="*/ 1121790 h 2620652"/>
              <a:gd name="connsiteX4" fmla="*/ 490194 w 1593130"/>
              <a:gd name="connsiteY4" fmla="*/ 1838227 h 2620652"/>
              <a:gd name="connsiteX5" fmla="*/ 329939 w 1593130"/>
              <a:gd name="connsiteY5" fmla="*/ 2224726 h 2620652"/>
              <a:gd name="connsiteX6" fmla="*/ 0 w 1593130"/>
              <a:gd name="connsiteY6" fmla="*/ 2620652 h 2620652"/>
              <a:gd name="connsiteX0" fmla="*/ 1612180 w 1612180"/>
              <a:gd name="connsiteY0" fmla="*/ 0 h 2596839"/>
              <a:gd name="connsiteX1" fmla="*/ 1338607 w 1612180"/>
              <a:gd name="connsiteY1" fmla="*/ 89309 h 2596839"/>
              <a:gd name="connsiteX2" fmla="*/ 1084083 w 1612180"/>
              <a:gd name="connsiteY2" fmla="*/ 306125 h 2596839"/>
              <a:gd name="connsiteX3" fmla="*/ 791852 w 1612180"/>
              <a:gd name="connsiteY3" fmla="*/ 1097977 h 2596839"/>
              <a:gd name="connsiteX4" fmla="*/ 490194 w 1612180"/>
              <a:gd name="connsiteY4" fmla="*/ 1814414 h 2596839"/>
              <a:gd name="connsiteX5" fmla="*/ 329939 w 1612180"/>
              <a:gd name="connsiteY5" fmla="*/ 2200913 h 2596839"/>
              <a:gd name="connsiteX6" fmla="*/ 0 w 1612180"/>
              <a:gd name="connsiteY6" fmla="*/ 2596839 h 2596839"/>
              <a:gd name="connsiteX0" fmla="*/ 1612180 w 1612180"/>
              <a:gd name="connsiteY0" fmla="*/ 1114 h 2597953"/>
              <a:gd name="connsiteX1" fmla="*/ 1338607 w 1612180"/>
              <a:gd name="connsiteY1" fmla="*/ 90423 h 2597953"/>
              <a:gd name="connsiteX2" fmla="*/ 1084083 w 1612180"/>
              <a:gd name="connsiteY2" fmla="*/ 307239 h 2597953"/>
              <a:gd name="connsiteX3" fmla="*/ 791852 w 1612180"/>
              <a:gd name="connsiteY3" fmla="*/ 1099091 h 2597953"/>
              <a:gd name="connsiteX4" fmla="*/ 490194 w 1612180"/>
              <a:gd name="connsiteY4" fmla="*/ 1815528 h 2597953"/>
              <a:gd name="connsiteX5" fmla="*/ 329939 w 1612180"/>
              <a:gd name="connsiteY5" fmla="*/ 2202027 h 2597953"/>
              <a:gd name="connsiteX6" fmla="*/ 0 w 1612180"/>
              <a:gd name="connsiteY6" fmla="*/ 2597953 h 2597953"/>
              <a:gd name="connsiteX0" fmla="*/ 1612180 w 1612180"/>
              <a:gd name="connsiteY0" fmla="*/ 1114 h 2597953"/>
              <a:gd name="connsiteX1" fmla="*/ 1314794 w 1612180"/>
              <a:gd name="connsiteY1" fmla="*/ 90423 h 2597953"/>
              <a:gd name="connsiteX2" fmla="*/ 1084083 w 1612180"/>
              <a:gd name="connsiteY2" fmla="*/ 307239 h 2597953"/>
              <a:gd name="connsiteX3" fmla="*/ 791852 w 1612180"/>
              <a:gd name="connsiteY3" fmla="*/ 1099091 h 2597953"/>
              <a:gd name="connsiteX4" fmla="*/ 490194 w 1612180"/>
              <a:gd name="connsiteY4" fmla="*/ 1815528 h 2597953"/>
              <a:gd name="connsiteX5" fmla="*/ 329939 w 1612180"/>
              <a:gd name="connsiteY5" fmla="*/ 2202027 h 2597953"/>
              <a:gd name="connsiteX6" fmla="*/ 0 w 1612180"/>
              <a:gd name="connsiteY6" fmla="*/ 2597953 h 2597953"/>
              <a:gd name="connsiteX0" fmla="*/ 1612180 w 1612180"/>
              <a:gd name="connsiteY0" fmla="*/ 1329 h 2598168"/>
              <a:gd name="connsiteX1" fmla="*/ 1314794 w 1612180"/>
              <a:gd name="connsiteY1" fmla="*/ 90638 h 2598168"/>
              <a:gd name="connsiteX2" fmla="*/ 1084083 w 1612180"/>
              <a:gd name="connsiteY2" fmla="*/ 364604 h 2598168"/>
              <a:gd name="connsiteX3" fmla="*/ 791852 w 1612180"/>
              <a:gd name="connsiteY3" fmla="*/ 1099306 h 2598168"/>
              <a:gd name="connsiteX4" fmla="*/ 490194 w 1612180"/>
              <a:gd name="connsiteY4" fmla="*/ 1815743 h 2598168"/>
              <a:gd name="connsiteX5" fmla="*/ 329939 w 1612180"/>
              <a:gd name="connsiteY5" fmla="*/ 2202242 h 2598168"/>
              <a:gd name="connsiteX6" fmla="*/ 0 w 1612180"/>
              <a:gd name="connsiteY6" fmla="*/ 2598168 h 2598168"/>
              <a:gd name="connsiteX0" fmla="*/ 1612180 w 1612180"/>
              <a:gd name="connsiteY0" fmla="*/ 1329 h 2598168"/>
              <a:gd name="connsiteX1" fmla="*/ 1314794 w 1612180"/>
              <a:gd name="connsiteY1" fmla="*/ 90638 h 2598168"/>
              <a:gd name="connsiteX2" fmla="*/ 1084083 w 1612180"/>
              <a:gd name="connsiteY2" fmla="*/ 364604 h 2598168"/>
              <a:gd name="connsiteX3" fmla="*/ 791852 w 1612180"/>
              <a:gd name="connsiteY3" fmla="*/ 1099306 h 2598168"/>
              <a:gd name="connsiteX4" fmla="*/ 490194 w 1612180"/>
              <a:gd name="connsiteY4" fmla="*/ 1815743 h 2598168"/>
              <a:gd name="connsiteX5" fmla="*/ 558539 w 1612180"/>
              <a:gd name="connsiteY5" fmla="*/ 2292729 h 2598168"/>
              <a:gd name="connsiteX6" fmla="*/ 0 w 1612180"/>
              <a:gd name="connsiteY6" fmla="*/ 2598168 h 2598168"/>
              <a:gd name="connsiteX0" fmla="*/ 1612180 w 1612180"/>
              <a:gd name="connsiteY0" fmla="*/ 1329 h 2598168"/>
              <a:gd name="connsiteX1" fmla="*/ 1314794 w 1612180"/>
              <a:gd name="connsiteY1" fmla="*/ 90638 h 2598168"/>
              <a:gd name="connsiteX2" fmla="*/ 1084083 w 1612180"/>
              <a:gd name="connsiteY2" fmla="*/ 364604 h 2598168"/>
              <a:gd name="connsiteX3" fmla="*/ 791852 w 1612180"/>
              <a:gd name="connsiteY3" fmla="*/ 1099306 h 2598168"/>
              <a:gd name="connsiteX4" fmla="*/ 490194 w 1612180"/>
              <a:gd name="connsiteY4" fmla="*/ 1815743 h 2598168"/>
              <a:gd name="connsiteX5" fmla="*/ 310889 w 1612180"/>
              <a:gd name="connsiteY5" fmla="*/ 2202242 h 2598168"/>
              <a:gd name="connsiteX6" fmla="*/ 0 w 1612180"/>
              <a:gd name="connsiteY6" fmla="*/ 2598168 h 2598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2180" h="2598168">
                <a:moveTo>
                  <a:pt x="1612180" y="1329"/>
                </a:moveTo>
                <a:cubicBezTo>
                  <a:pt x="1498764" y="-7705"/>
                  <a:pt x="1402810" y="30092"/>
                  <a:pt x="1314794" y="90638"/>
                </a:cubicBezTo>
                <a:cubicBezTo>
                  <a:pt x="1226778" y="151184"/>
                  <a:pt x="1171240" y="196493"/>
                  <a:pt x="1084083" y="364604"/>
                </a:cubicBezTo>
                <a:cubicBezTo>
                  <a:pt x="996926" y="532715"/>
                  <a:pt x="890834" y="857449"/>
                  <a:pt x="791852" y="1099306"/>
                </a:cubicBezTo>
                <a:cubicBezTo>
                  <a:pt x="692870" y="1341163"/>
                  <a:pt x="570355" y="1631920"/>
                  <a:pt x="490194" y="1815743"/>
                </a:cubicBezTo>
                <a:cubicBezTo>
                  <a:pt x="410034" y="1999566"/>
                  <a:pt x="392588" y="2071838"/>
                  <a:pt x="310889" y="2202242"/>
                </a:cubicBezTo>
                <a:cubicBezTo>
                  <a:pt x="229190" y="2332646"/>
                  <a:pt x="124120" y="2465407"/>
                  <a:pt x="0" y="2598168"/>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4"/>
          <p:cNvSpPr>
            <a:spLocks noGrp="1" noChangeArrowheads="1"/>
          </p:cNvSpPr>
          <p:nvPr>
            <p:ph type="ctrTitle"/>
          </p:nvPr>
        </p:nvSpPr>
        <p:spPr/>
        <p:txBody>
          <a:bodyPr/>
          <a:lstStyle/>
          <a:p>
            <a:pPr eaLnBrk="1" hangingPunct="1"/>
            <a:r>
              <a:rPr lang="ja-JP" altLang="en-US" smtClean="0"/>
              <a:t>レイノルズ数（</a:t>
            </a:r>
            <a:r>
              <a:rPr lang="en-US" altLang="ja-JP" smtClean="0"/>
              <a:t>Re</a:t>
            </a:r>
            <a:r>
              <a:rPr lang="ja-JP" altLang="en-US" smtClean="0"/>
              <a:t>）とは？</a:t>
            </a:r>
          </a:p>
        </p:txBody>
      </p:sp>
      <p:sp>
        <p:nvSpPr>
          <p:cNvPr id="114691" name="Rectangle 5"/>
          <p:cNvSpPr>
            <a:spLocks noGrp="1" noChangeArrowheads="1"/>
          </p:cNvSpPr>
          <p:nvPr>
            <p:ph type="subTitle" idx="1"/>
          </p:nvPr>
        </p:nvSpPr>
        <p:spPr/>
        <p:txBody>
          <a:bodyPr/>
          <a:lstStyle/>
          <a:p>
            <a:pPr eaLnBrk="1" hangingPunct="1"/>
            <a:r>
              <a:rPr lang="ja-JP" altLang="en-US" smtClean="0"/>
              <a:t>風車（風力タービン）ブレード用の</a:t>
            </a:r>
            <a:endParaRPr lang="en-US" altLang="ja-JP" smtClean="0"/>
          </a:p>
          <a:p>
            <a:pPr eaLnBrk="1" hangingPunct="1"/>
            <a:r>
              <a:rPr lang="ja-JP" altLang="en-US" smtClean="0"/>
              <a:t>翼型の場合</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AutoShape 69"/>
          <p:cNvSpPr>
            <a:spLocks noChangeArrowheads="1"/>
          </p:cNvSpPr>
          <p:nvPr/>
        </p:nvSpPr>
        <p:spPr bwMode="auto">
          <a:xfrm>
            <a:off x="2843213" y="5805488"/>
            <a:ext cx="2232025" cy="719137"/>
          </a:xfrm>
          <a:prstGeom prst="leftRightArrow">
            <a:avLst>
              <a:gd name="adj1" fmla="val 55407"/>
              <a:gd name="adj2" fmla="val 62032"/>
            </a:avLst>
          </a:prstGeom>
          <a:solidFill>
            <a:schemeClr val="accent1"/>
          </a:solidFill>
          <a:ln w="952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aphicFrame>
        <p:nvGraphicFramePr>
          <p:cNvPr id="115715" name="Object 4"/>
          <p:cNvGraphicFramePr>
            <a:graphicFrameLocks noChangeAspect="1"/>
          </p:cNvGraphicFramePr>
          <p:nvPr/>
        </p:nvGraphicFramePr>
        <p:xfrm>
          <a:off x="179388" y="115888"/>
          <a:ext cx="1871662" cy="1349375"/>
        </p:xfrm>
        <a:graphic>
          <a:graphicData uri="http://schemas.openxmlformats.org/presentationml/2006/ole">
            <mc:AlternateContent xmlns:mc="http://schemas.openxmlformats.org/markup-compatibility/2006">
              <mc:Choice xmlns:v="urn:schemas-microsoft-com:vml" Requires="v">
                <p:oleObj spid="_x0000_s115778" name="数式" r:id="rId3" imgW="545863" imgH="393529" progId="Equation.3">
                  <p:embed/>
                </p:oleObj>
              </mc:Choice>
              <mc:Fallback>
                <p:oleObj name="数式" r:id="rId3" imgW="545863" imgH="393529"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115888"/>
                        <a:ext cx="1871662" cy="134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5716" name="Rectangle 6"/>
          <p:cNvSpPr>
            <a:spLocks noChangeArrowheads="1"/>
          </p:cNvSpPr>
          <p:nvPr/>
        </p:nvSpPr>
        <p:spPr bwMode="auto">
          <a:xfrm>
            <a:off x="60325" y="3125788"/>
            <a:ext cx="9074150" cy="131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a:t>・流体力学において慣性力（右辺分子）と粘性力（右辺分母）との比で定義される無次元数。流れの中でのこれら</a:t>
            </a:r>
            <a:r>
              <a:rPr lang="en-US" altLang="ja-JP" sz="1600"/>
              <a:t>2</a:t>
            </a:r>
            <a:r>
              <a:rPr lang="ja-JP" altLang="en-US" sz="1600"/>
              <a:t>つの力について、相対的にどちらが支配的かを表す。</a:t>
            </a:r>
          </a:p>
          <a:p>
            <a:pPr eaLnBrk="1" hangingPunct="1">
              <a:spcBef>
                <a:spcPct val="0"/>
              </a:spcBef>
              <a:buFontTx/>
              <a:buNone/>
            </a:pPr>
            <a:r>
              <a:rPr lang="ja-JP" altLang="en-US" sz="1600"/>
              <a:t>つまり上式より、低いレイノルズ数（分子の値が小さく、分母の値が大きい）においては粘性力が支配的であり、高いレイノルズ数（分子の値が大きく、分母の値が小さい）においては慣性力が支配的であるということである。</a:t>
            </a:r>
          </a:p>
        </p:txBody>
      </p:sp>
      <p:sp>
        <p:nvSpPr>
          <p:cNvPr id="115717" name="Rectangle 7"/>
          <p:cNvSpPr>
            <a:spLocks noChangeArrowheads="1"/>
          </p:cNvSpPr>
          <p:nvPr/>
        </p:nvSpPr>
        <p:spPr bwMode="auto">
          <a:xfrm>
            <a:off x="73025" y="4359275"/>
            <a:ext cx="9070975"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a:t>・流体力学上の問題について力学的相似性を評価するのに利用できる。</a:t>
            </a:r>
          </a:p>
          <a:p>
            <a:pPr eaLnBrk="1" hangingPunct="1">
              <a:spcBef>
                <a:spcPct val="0"/>
              </a:spcBef>
              <a:buFontTx/>
              <a:buNone/>
            </a:pPr>
            <a:r>
              <a:rPr lang="ja-JP" altLang="en-US" sz="1600"/>
              <a:t>つまり、「レイノルズ数が同じ値＝流体力学的に同じ状況」と言えるので、模型（や解析モデル）と実物でレイノルズ数を合わせておけば流体力学的に同じ状況となり、模型（解析モデル）による実験</a:t>
            </a:r>
            <a:r>
              <a:rPr lang="en-US" altLang="ja-JP" sz="1600"/>
              <a:t>(</a:t>
            </a:r>
            <a:r>
              <a:rPr lang="ja-JP" altLang="en-US" sz="1600"/>
              <a:t>解析</a:t>
            </a:r>
            <a:r>
              <a:rPr lang="en-US" altLang="ja-JP" sz="1600"/>
              <a:t>)</a:t>
            </a:r>
            <a:r>
              <a:rPr lang="ja-JP" altLang="en-US" sz="1600"/>
              <a:t>結果は実物でも同じ実験</a:t>
            </a:r>
            <a:r>
              <a:rPr lang="en-US" altLang="ja-JP" sz="1600"/>
              <a:t>(</a:t>
            </a:r>
            <a:r>
              <a:rPr lang="ja-JP" altLang="en-US" sz="1600"/>
              <a:t>解析</a:t>
            </a:r>
            <a:r>
              <a:rPr lang="en-US" altLang="ja-JP" sz="1600"/>
              <a:t>)</a:t>
            </a:r>
            <a:r>
              <a:rPr lang="ja-JP" altLang="en-US" sz="1600"/>
              <a:t>結果になるといえる。</a:t>
            </a:r>
          </a:p>
        </p:txBody>
      </p:sp>
      <p:sp>
        <p:nvSpPr>
          <p:cNvPr id="115718" name="Rectangle 9"/>
          <p:cNvSpPr>
            <a:spLocks noChangeArrowheads="1"/>
          </p:cNvSpPr>
          <p:nvPr/>
        </p:nvSpPr>
        <p:spPr bwMode="auto">
          <a:xfrm>
            <a:off x="3779838" y="1304925"/>
            <a:ext cx="6121400" cy="164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200"/>
              <a:t>V </a:t>
            </a:r>
            <a:r>
              <a:rPr lang="ja-JP" altLang="en-US" sz="1200"/>
              <a:t>： （ブレードの回転による速度と風による風速の）</a:t>
            </a:r>
            <a:r>
              <a:rPr lang="ja-JP" altLang="en-US" sz="1200" b="1"/>
              <a:t>合成速度</a:t>
            </a:r>
            <a:r>
              <a:rPr lang="ja-JP" altLang="en-US" sz="1200"/>
              <a:t> </a:t>
            </a:r>
            <a:r>
              <a:rPr lang="en-US" altLang="ja-JP" sz="1200"/>
              <a:t>(</a:t>
            </a:r>
            <a:r>
              <a:rPr lang="ja-JP" altLang="en-US" sz="1200"/>
              <a:t>国際単位系： </a:t>
            </a:r>
            <a:r>
              <a:rPr lang="en-US" altLang="ja-JP" sz="1200"/>
              <a:t>m/s)</a:t>
            </a:r>
          </a:p>
          <a:p>
            <a:pPr eaLnBrk="1" hangingPunct="1">
              <a:spcBef>
                <a:spcPct val="50000"/>
              </a:spcBef>
              <a:buFontTx/>
              <a:buNone/>
            </a:pPr>
            <a:r>
              <a:rPr lang="en-US" altLang="ja-JP" sz="1200"/>
              <a:t>c</a:t>
            </a:r>
            <a:r>
              <a:rPr lang="ja-JP" altLang="en-US" sz="1200"/>
              <a:t>：翼弦長（</a:t>
            </a:r>
            <a:r>
              <a:rPr lang="en-US" altLang="ja-JP" sz="1200"/>
              <a:t>chord, </a:t>
            </a:r>
            <a:r>
              <a:rPr lang="ja-JP" altLang="en-US" sz="1200"/>
              <a:t>コード）</a:t>
            </a:r>
            <a:r>
              <a:rPr lang="en-US" altLang="ja-JP" sz="1200"/>
              <a:t>(m)</a:t>
            </a:r>
          </a:p>
          <a:p>
            <a:pPr eaLnBrk="1" hangingPunct="1">
              <a:spcBef>
                <a:spcPct val="50000"/>
              </a:spcBef>
              <a:buFontTx/>
              <a:buNone/>
            </a:pPr>
            <a:r>
              <a:rPr lang="en-US" altLang="ja-JP" sz="1200"/>
              <a:t>ν </a:t>
            </a:r>
            <a:r>
              <a:rPr lang="ja-JP" altLang="en-US" sz="1200"/>
              <a:t>： 動粘性係数 </a:t>
            </a:r>
            <a:r>
              <a:rPr lang="en-US" altLang="ja-JP" sz="1200"/>
              <a:t>(</a:t>
            </a:r>
            <a:r>
              <a:rPr lang="en-US" altLang="ja-JP" sz="1200" b="1"/>
              <a:t>ν = μ/ρ</a:t>
            </a:r>
            <a:r>
              <a:rPr lang="ja-JP" altLang="en-US" sz="1200"/>
              <a:t>　一般に大気は</a:t>
            </a:r>
            <a:r>
              <a:rPr lang="en-US" altLang="ja-JP" sz="1200"/>
              <a:t>1.502x10</a:t>
            </a:r>
            <a:r>
              <a:rPr lang="en-US" altLang="ja-JP" sz="1200" baseline="30000"/>
              <a:t>−5</a:t>
            </a:r>
            <a:r>
              <a:rPr lang="en-US" altLang="ja-JP" sz="1200"/>
              <a:t> ) (m²/s)</a:t>
            </a:r>
          </a:p>
          <a:p>
            <a:pPr eaLnBrk="1" hangingPunct="1">
              <a:spcBef>
                <a:spcPct val="50000"/>
              </a:spcBef>
              <a:buFontTx/>
              <a:buNone/>
            </a:pPr>
            <a:r>
              <a:rPr lang="ja-JP" altLang="en-US" sz="1200"/>
              <a:t>　　　　　　　　　　　 </a:t>
            </a:r>
            <a:r>
              <a:rPr lang="en-US" altLang="ja-JP" sz="1200"/>
              <a:t>(</a:t>
            </a:r>
            <a:r>
              <a:rPr lang="ja-JP" altLang="en-US" sz="1200"/>
              <a:t>海水面の大気では</a:t>
            </a:r>
            <a:r>
              <a:rPr lang="en-US" altLang="ja-JP" sz="1200"/>
              <a:t>1.460x10</a:t>
            </a:r>
            <a:r>
              <a:rPr lang="en-US" altLang="ja-JP" sz="1200" baseline="30000"/>
              <a:t>−5</a:t>
            </a:r>
            <a:r>
              <a:rPr lang="en-US" altLang="ja-JP" sz="1200"/>
              <a:t> m²/s) (m²/s)</a:t>
            </a:r>
          </a:p>
          <a:p>
            <a:pPr eaLnBrk="1" hangingPunct="1">
              <a:spcBef>
                <a:spcPct val="50000"/>
              </a:spcBef>
              <a:buFontTx/>
              <a:buNone/>
            </a:pPr>
            <a:r>
              <a:rPr lang="en-US" altLang="ja-JP" sz="1200"/>
              <a:t>μ </a:t>
            </a:r>
            <a:r>
              <a:rPr lang="ja-JP" altLang="en-US" sz="1200"/>
              <a:t>： 流体の粘性係数 </a:t>
            </a:r>
            <a:r>
              <a:rPr lang="en-US" altLang="ja-JP" sz="1200"/>
              <a:t>(Pa·s </a:t>
            </a:r>
            <a:r>
              <a:rPr lang="ja-JP" altLang="en-US" sz="1200"/>
              <a:t>、 </a:t>
            </a:r>
            <a:r>
              <a:rPr lang="en-US" altLang="ja-JP" sz="1200"/>
              <a:t>N·s/m² </a:t>
            </a:r>
            <a:r>
              <a:rPr lang="ja-JP" altLang="en-US" sz="1200"/>
              <a:t>、 </a:t>
            </a:r>
            <a:r>
              <a:rPr lang="en-US" altLang="ja-JP" sz="1200"/>
              <a:t>kg/(m·s))</a:t>
            </a:r>
          </a:p>
          <a:p>
            <a:pPr eaLnBrk="1" hangingPunct="1">
              <a:spcBef>
                <a:spcPct val="50000"/>
              </a:spcBef>
              <a:buFontTx/>
              <a:buNone/>
            </a:pPr>
            <a:r>
              <a:rPr lang="en-US" altLang="ja-JP" sz="1200"/>
              <a:t>ρ </a:t>
            </a:r>
            <a:r>
              <a:rPr lang="ja-JP" altLang="en-US" sz="1200"/>
              <a:t>： 流体の密度 </a:t>
            </a:r>
            <a:r>
              <a:rPr lang="en-US" altLang="ja-JP" sz="1200"/>
              <a:t>(kg/m³)</a:t>
            </a:r>
            <a:r>
              <a:rPr lang="ja-JP" altLang="en-US" sz="1200"/>
              <a:t>　（一般に大気は</a:t>
            </a:r>
            <a:r>
              <a:rPr lang="en-US" altLang="ja-JP" sz="1200"/>
              <a:t>1.203 kg/m³)</a:t>
            </a:r>
          </a:p>
        </p:txBody>
      </p:sp>
      <p:sp>
        <p:nvSpPr>
          <p:cNvPr id="115719" name="Text Box 12"/>
          <p:cNvSpPr txBox="1">
            <a:spLocks noChangeArrowheads="1"/>
          </p:cNvSpPr>
          <p:nvPr/>
        </p:nvSpPr>
        <p:spPr bwMode="auto">
          <a:xfrm>
            <a:off x="107950" y="2755900"/>
            <a:ext cx="40322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2400"/>
              <a:t>レイノルズ数とは、、、</a:t>
            </a:r>
          </a:p>
        </p:txBody>
      </p:sp>
      <p:sp>
        <p:nvSpPr>
          <p:cNvPr id="115720" name="Text Box 13"/>
          <p:cNvSpPr txBox="1">
            <a:spLocks noChangeArrowheads="1"/>
          </p:cNvSpPr>
          <p:nvPr/>
        </p:nvSpPr>
        <p:spPr bwMode="auto">
          <a:xfrm>
            <a:off x="2617788" y="187325"/>
            <a:ext cx="46085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2400"/>
              <a:t>慣性力（流れの勢いが支配的）</a:t>
            </a:r>
          </a:p>
        </p:txBody>
      </p:sp>
      <p:sp>
        <p:nvSpPr>
          <p:cNvPr id="115721" name="Line 14"/>
          <p:cNvSpPr>
            <a:spLocks noChangeShapeType="1"/>
          </p:cNvSpPr>
          <p:nvPr/>
        </p:nvSpPr>
        <p:spPr bwMode="auto">
          <a:xfrm flipH="1">
            <a:off x="2112963" y="476250"/>
            <a:ext cx="433387"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15722" name="Line 15"/>
          <p:cNvSpPr>
            <a:spLocks noChangeShapeType="1"/>
          </p:cNvSpPr>
          <p:nvPr/>
        </p:nvSpPr>
        <p:spPr bwMode="auto">
          <a:xfrm flipH="1">
            <a:off x="2122488" y="1122363"/>
            <a:ext cx="433387"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15723" name="Text Box 16"/>
          <p:cNvSpPr txBox="1">
            <a:spLocks noChangeArrowheads="1"/>
          </p:cNvSpPr>
          <p:nvPr/>
        </p:nvSpPr>
        <p:spPr bwMode="auto">
          <a:xfrm>
            <a:off x="2627313" y="835025"/>
            <a:ext cx="46085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2400"/>
              <a:t>粘性力（流れの粘り気が支配的）</a:t>
            </a:r>
          </a:p>
        </p:txBody>
      </p:sp>
      <p:grpSp>
        <p:nvGrpSpPr>
          <p:cNvPr id="115724" name="Group 17"/>
          <p:cNvGrpSpPr>
            <a:grpSpLocks/>
          </p:cNvGrpSpPr>
          <p:nvPr/>
        </p:nvGrpSpPr>
        <p:grpSpPr bwMode="auto">
          <a:xfrm>
            <a:off x="1258888" y="1773238"/>
            <a:ext cx="1874837" cy="346075"/>
            <a:chOff x="-2246" y="2614"/>
            <a:chExt cx="1951" cy="359"/>
          </a:xfrm>
        </p:grpSpPr>
        <p:sp>
          <p:nvSpPr>
            <p:cNvPr id="115771" name="Freeform 18"/>
            <p:cNvSpPr>
              <a:spLocks/>
            </p:cNvSpPr>
            <p:nvPr/>
          </p:nvSpPr>
          <p:spPr bwMode="auto">
            <a:xfrm>
              <a:off x="-2113" y="2618"/>
              <a:ext cx="1818" cy="262"/>
            </a:xfrm>
            <a:custGeom>
              <a:avLst/>
              <a:gdLst>
                <a:gd name="T0" fmla="*/ 404 w 1818"/>
                <a:gd name="T1" fmla="*/ 255 h 262"/>
                <a:gd name="T2" fmla="*/ 750 w 1818"/>
                <a:gd name="T3" fmla="*/ 247 h 262"/>
                <a:gd name="T4" fmla="*/ 1077 w 1818"/>
                <a:gd name="T5" fmla="*/ 240 h 262"/>
                <a:gd name="T6" fmla="*/ 1385 w 1818"/>
                <a:gd name="T7" fmla="*/ 231 h 262"/>
                <a:gd name="T8" fmla="*/ 1818 w 1818"/>
                <a:gd name="T9" fmla="*/ 222 h 262"/>
                <a:gd name="T10" fmla="*/ 1682 w 1818"/>
                <a:gd name="T11" fmla="*/ 162 h 262"/>
                <a:gd name="T12" fmla="*/ 1562 w 1818"/>
                <a:gd name="T13" fmla="*/ 121 h 262"/>
                <a:gd name="T14" fmla="*/ 1428 w 1818"/>
                <a:gd name="T15" fmla="*/ 93 h 262"/>
                <a:gd name="T16" fmla="*/ 1206 w 1818"/>
                <a:gd name="T17" fmla="*/ 52 h 262"/>
                <a:gd name="T18" fmla="*/ 983 w 1818"/>
                <a:gd name="T19" fmla="*/ 24 h 262"/>
                <a:gd name="T20" fmla="*/ 773 w 1818"/>
                <a:gd name="T21" fmla="*/ 9 h 262"/>
                <a:gd name="T22" fmla="*/ 561 w 1818"/>
                <a:gd name="T23" fmla="*/ 0 h 262"/>
                <a:gd name="T24" fmla="*/ 309 w 1818"/>
                <a:gd name="T25" fmla="*/ 1 h 262"/>
                <a:gd name="T26" fmla="*/ 3 w 1818"/>
                <a:gd name="T27" fmla="*/ 132 h 262"/>
                <a:gd name="T28" fmla="*/ 0 w 1818"/>
                <a:gd name="T29" fmla="*/ 198 h 262"/>
                <a:gd name="T30" fmla="*/ 44 w 1818"/>
                <a:gd name="T31" fmla="*/ 262 h 262"/>
                <a:gd name="T32" fmla="*/ 203 w 1818"/>
                <a:gd name="T33" fmla="*/ 259 h 262"/>
                <a:gd name="T34" fmla="*/ 404 w 1818"/>
                <a:gd name="T35" fmla="*/ 255 h 2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818"/>
                <a:gd name="T55" fmla="*/ 0 h 262"/>
                <a:gd name="T56" fmla="*/ 1818 w 1818"/>
                <a:gd name="T57" fmla="*/ 262 h 26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818" h="262">
                  <a:moveTo>
                    <a:pt x="404" y="255"/>
                  </a:moveTo>
                  <a:lnTo>
                    <a:pt x="750" y="247"/>
                  </a:lnTo>
                  <a:lnTo>
                    <a:pt x="1077" y="240"/>
                  </a:lnTo>
                  <a:lnTo>
                    <a:pt x="1385" y="231"/>
                  </a:lnTo>
                  <a:lnTo>
                    <a:pt x="1818" y="222"/>
                  </a:lnTo>
                  <a:lnTo>
                    <a:pt x="1682" y="162"/>
                  </a:lnTo>
                  <a:lnTo>
                    <a:pt x="1562" y="121"/>
                  </a:lnTo>
                  <a:lnTo>
                    <a:pt x="1428" y="93"/>
                  </a:lnTo>
                  <a:lnTo>
                    <a:pt x="1206" y="52"/>
                  </a:lnTo>
                  <a:lnTo>
                    <a:pt x="983" y="24"/>
                  </a:lnTo>
                  <a:lnTo>
                    <a:pt x="773" y="9"/>
                  </a:lnTo>
                  <a:lnTo>
                    <a:pt x="561" y="0"/>
                  </a:lnTo>
                  <a:lnTo>
                    <a:pt x="309" y="1"/>
                  </a:lnTo>
                  <a:lnTo>
                    <a:pt x="3" y="132"/>
                  </a:lnTo>
                  <a:lnTo>
                    <a:pt x="0" y="198"/>
                  </a:lnTo>
                  <a:lnTo>
                    <a:pt x="44" y="262"/>
                  </a:lnTo>
                  <a:lnTo>
                    <a:pt x="203" y="259"/>
                  </a:lnTo>
                  <a:lnTo>
                    <a:pt x="404" y="255"/>
                  </a:lnTo>
                  <a:close/>
                </a:path>
              </a:pathLst>
            </a:custGeom>
            <a:solidFill>
              <a:srgbClr val="808080"/>
            </a:solidFill>
            <a:ln>
              <a:noFill/>
            </a:ln>
            <a:extLst>
              <a:ext uri="{91240B29-F687-4F45-9708-019B960494DF}">
                <a14:hiddenLine xmlns:a14="http://schemas.microsoft.com/office/drawing/2010/main" w="22225">
                  <a:solidFill>
                    <a:srgbClr val="000000"/>
                  </a:solidFill>
                  <a:round/>
                  <a:headEnd/>
                  <a:tailEnd/>
                </a14:hiddenLine>
              </a:ext>
            </a:extLst>
          </p:spPr>
          <p:txBody>
            <a:bodyPr/>
            <a:lstStyle/>
            <a:p>
              <a:endParaRPr lang="ja-JP" altLang="en-US"/>
            </a:p>
          </p:txBody>
        </p:sp>
        <p:sp>
          <p:nvSpPr>
            <p:cNvPr id="115772" name="Arc 19"/>
            <p:cNvSpPr>
              <a:spLocks/>
            </p:cNvSpPr>
            <p:nvPr/>
          </p:nvSpPr>
          <p:spPr bwMode="auto">
            <a:xfrm flipH="1">
              <a:off x="-2246" y="2614"/>
              <a:ext cx="454" cy="22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rgbClr val="808080"/>
            </a:solidFill>
            <a:ln w="22225">
              <a:solidFill>
                <a:schemeClr val="tx1"/>
              </a:solidFill>
              <a:round/>
              <a:headEnd/>
              <a:tailEnd/>
            </a:ln>
          </p:spPr>
          <p:txBody>
            <a:bodyPr wrap="none" anchor="ctr"/>
            <a:lstStyle/>
            <a:p>
              <a:endParaRPr lang="ja-JP" altLang="en-US"/>
            </a:p>
          </p:txBody>
        </p:sp>
        <p:sp>
          <p:nvSpPr>
            <p:cNvPr id="115773" name="Arc 20"/>
            <p:cNvSpPr>
              <a:spLocks/>
            </p:cNvSpPr>
            <p:nvPr/>
          </p:nvSpPr>
          <p:spPr bwMode="auto">
            <a:xfrm>
              <a:off x="-1792" y="2614"/>
              <a:ext cx="1489" cy="359"/>
            </a:xfrm>
            <a:custGeom>
              <a:avLst/>
              <a:gdLst>
                <a:gd name="T0" fmla="*/ 0 w 21399"/>
                <a:gd name="T1" fmla="*/ 0 h 21600"/>
                <a:gd name="T2" fmla="*/ 0 w 21399"/>
                <a:gd name="T3" fmla="*/ 0 h 21600"/>
                <a:gd name="T4" fmla="*/ 0 w 21399"/>
                <a:gd name="T5" fmla="*/ 0 h 21600"/>
                <a:gd name="T6" fmla="*/ 0 60000 65536"/>
                <a:gd name="T7" fmla="*/ 0 60000 65536"/>
                <a:gd name="T8" fmla="*/ 0 60000 65536"/>
                <a:gd name="T9" fmla="*/ 0 w 21399"/>
                <a:gd name="T10" fmla="*/ 0 h 21600"/>
                <a:gd name="T11" fmla="*/ 21399 w 21399"/>
                <a:gd name="T12" fmla="*/ 21600 h 21600"/>
              </a:gdLst>
              <a:ahLst/>
              <a:cxnLst>
                <a:cxn ang="T6">
                  <a:pos x="T0" y="T1"/>
                </a:cxn>
                <a:cxn ang="T7">
                  <a:pos x="T2" y="T3"/>
                </a:cxn>
                <a:cxn ang="T8">
                  <a:pos x="T4" y="T5"/>
                </a:cxn>
              </a:cxnLst>
              <a:rect l="T9" t="T10" r="T11" b="T12"/>
              <a:pathLst>
                <a:path w="21399" h="21600" fill="none" extrusionOk="0">
                  <a:moveTo>
                    <a:pt x="0" y="48"/>
                  </a:moveTo>
                  <a:cubicBezTo>
                    <a:pt x="480" y="16"/>
                    <a:pt x="961" y="-1"/>
                    <a:pt x="1443" y="0"/>
                  </a:cubicBezTo>
                  <a:cubicBezTo>
                    <a:pt x="10179" y="0"/>
                    <a:pt x="18055" y="5262"/>
                    <a:pt x="21398" y="13334"/>
                  </a:cubicBezTo>
                </a:path>
                <a:path w="21399" h="21600" stroke="0" extrusionOk="0">
                  <a:moveTo>
                    <a:pt x="0" y="48"/>
                  </a:moveTo>
                  <a:cubicBezTo>
                    <a:pt x="480" y="16"/>
                    <a:pt x="961" y="-1"/>
                    <a:pt x="1443" y="0"/>
                  </a:cubicBezTo>
                  <a:cubicBezTo>
                    <a:pt x="10179" y="0"/>
                    <a:pt x="18055" y="5262"/>
                    <a:pt x="21398" y="13334"/>
                  </a:cubicBezTo>
                  <a:lnTo>
                    <a:pt x="1443" y="21600"/>
                  </a:lnTo>
                  <a:lnTo>
                    <a:pt x="0" y="48"/>
                  </a:lnTo>
                  <a:close/>
                </a:path>
              </a:pathLst>
            </a:custGeom>
            <a:noFill/>
            <a:ln w="222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115774" name="Line 21"/>
            <p:cNvSpPr>
              <a:spLocks noChangeShapeType="1"/>
            </p:cNvSpPr>
            <p:nvPr/>
          </p:nvSpPr>
          <p:spPr bwMode="auto">
            <a:xfrm flipV="1">
              <a:off x="-2080" y="2840"/>
              <a:ext cx="1785" cy="43"/>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5775" name="Arc 22"/>
            <p:cNvSpPr>
              <a:spLocks/>
            </p:cNvSpPr>
            <p:nvPr/>
          </p:nvSpPr>
          <p:spPr bwMode="auto">
            <a:xfrm flipV="1">
              <a:off x="-2244" y="2814"/>
              <a:ext cx="180" cy="69"/>
            </a:xfrm>
            <a:custGeom>
              <a:avLst/>
              <a:gdLst>
                <a:gd name="T0" fmla="*/ 0 w 19648"/>
                <a:gd name="T1" fmla="*/ 0 h 21593"/>
                <a:gd name="T2" fmla="*/ 0 w 19648"/>
                <a:gd name="T3" fmla="*/ 0 h 21593"/>
                <a:gd name="T4" fmla="*/ 0 w 19648"/>
                <a:gd name="T5" fmla="*/ 0 h 21593"/>
                <a:gd name="T6" fmla="*/ 0 60000 65536"/>
                <a:gd name="T7" fmla="*/ 0 60000 65536"/>
                <a:gd name="T8" fmla="*/ 0 60000 65536"/>
                <a:gd name="T9" fmla="*/ 0 w 19648"/>
                <a:gd name="T10" fmla="*/ 0 h 21593"/>
                <a:gd name="T11" fmla="*/ 19648 w 19648"/>
                <a:gd name="T12" fmla="*/ 21593 h 21593"/>
              </a:gdLst>
              <a:ahLst/>
              <a:cxnLst>
                <a:cxn ang="T6">
                  <a:pos x="T0" y="T1"/>
                </a:cxn>
                <a:cxn ang="T7">
                  <a:pos x="T2" y="T3"/>
                </a:cxn>
                <a:cxn ang="T8">
                  <a:pos x="T4" y="T5"/>
                </a:cxn>
              </a:cxnLst>
              <a:rect l="T9" t="T10" r="T11" b="T12"/>
              <a:pathLst>
                <a:path w="19648" h="21593" fill="none" extrusionOk="0">
                  <a:moveTo>
                    <a:pt x="-1" y="12619"/>
                  </a:moveTo>
                  <a:cubicBezTo>
                    <a:pt x="3430" y="5108"/>
                    <a:pt x="10843" y="209"/>
                    <a:pt x="19098" y="-1"/>
                  </a:cubicBezTo>
                </a:path>
                <a:path w="19648" h="21593" stroke="0" extrusionOk="0">
                  <a:moveTo>
                    <a:pt x="-1" y="12619"/>
                  </a:moveTo>
                  <a:cubicBezTo>
                    <a:pt x="3430" y="5108"/>
                    <a:pt x="10843" y="209"/>
                    <a:pt x="19098" y="-1"/>
                  </a:cubicBezTo>
                  <a:lnTo>
                    <a:pt x="19648" y="21593"/>
                  </a:lnTo>
                  <a:lnTo>
                    <a:pt x="-1" y="12619"/>
                  </a:lnTo>
                  <a:close/>
                </a:path>
              </a:pathLst>
            </a:custGeom>
            <a:solidFill>
              <a:srgbClr val="808080"/>
            </a:solidFill>
            <a:ln w="22225">
              <a:solidFill>
                <a:schemeClr val="tx1"/>
              </a:solidFill>
              <a:round/>
              <a:headEnd/>
              <a:tailEnd/>
            </a:ln>
          </p:spPr>
          <p:txBody>
            <a:bodyPr wrap="none" anchor="ctr"/>
            <a:lstStyle/>
            <a:p>
              <a:endParaRPr lang="ja-JP" altLang="en-US"/>
            </a:p>
          </p:txBody>
        </p:sp>
      </p:grpSp>
      <p:sp>
        <p:nvSpPr>
          <p:cNvPr id="115725" name="Line 23"/>
          <p:cNvSpPr>
            <a:spLocks noChangeShapeType="1"/>
          </p:cNvSpPr>
          <p:nvPr/>
        </p:nvSpPr>
        <p:spPr bwMode="auto">
          <a:xfrm>
            <a:off x="1258888" y="2295525"/>
            <a:ext cx="1874837" cy="0"/>
          </a:xfrm>
          <a:prstGeom prst="line">
            <a:avLst/>
          </a:prstGeom>
          <a:noFill/>
          <a:ln w="19050">
            <a:solidFill>
              <a:schemeClr val="tx1"/>
            </a:solidFill>
            <a:round/>
            <a:headEnd type="arrow" w="lg" len="lg"/>
            <a:tailEnd type="arrow" w="lg" len="lg"/>
          </a:ln>
          <a:extLst>
            <a:ext uri="{909E8E84-426E-40DD-AFC4-6F175D3DCCD1}">
              <a14:hiddenFill xmlns:a14="http://schemas.microsoft.com/office/drawing/2010/main">
                <a:noFill/>
              </a14:hiddenFill>
            </a:ext>
          </a:extLst>
        </p:spPr>
        <p:txBody>
          <a:bodyPr/>
          <a:lstStyle/>
          <a:p>
            <a:endParaRPr lang="ja-JP" altLang="en-US"/>
          </a:p>
        </p:txBody>
      </p:sp>
      <p:sp>
        <p:nvSpPr>
          <p:cNvPr id="115726" name="Rectangle 24"/>
          <p:cNvSpPr>
            <a:spLocks noChangeArrowheads="1"/>
          </p:cNvSpPr>
          <p:nvPr/>
        </p:nvSpPr>
        <p:spPr bwMode="auto">
          <a:xfrm>
            <a:off x="1690688" y="2003425"/>
            <a:ext cx="8953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400"/>
              <a:t>c</a:t>
            </a:r>
            <a:r>
              <a:rPr lang="ja-JP" altLang="en-US" sz="1400"/>
              <a:t>：翼弦長</a:t>
            </a:r>
          </a:p>
        </p:txBody>
      </p:sp>
      <p:sp>
        <p:nvSpPr>
          <p:cNvPr id="115727" name="Line 25"/>
          <p:cNvSpPr>
            <a:spLocks noChangeShapeType="1"/>
          </p:cNvSpPr>
          <p:nvPr/>
        </p:nvSpPr>
        <p:spPr bwMode="auto">
          <a:xfrm>
            <a:off x="1258888" y="1935163"/>
            <a:ext cx="0" cy="5048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15728" name="Line 26"/>
          <p:cNvSpPr>
            <a:spLocks noChangeShapeType="1"/>
          </p:cNvSpPr>
          <p:nvPr/>
        </p:nvSpPr>
        <p:spPr bwMode="auto">
          <a:xfrm>
            <a:off x="3133725" y="1935163"/>
            <a:ext cx="0" cy="5048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nvGrpSpPr>
          <p:cNvPr id="115729" name="Group 27"/>
          <p:cNvGrpSpPr>
            <a:grpSpLocks/>
          </p:cNvGrpSpPr>
          <p:nvPr/>
        </p:nvGrpSpPr>
        <p:grpSpPr bwMode="auto">
          <a:xfrm>
            <a:off x="5843588" y="5475288"/>
            <a:ext cx="3384550" cy="1385887"/>
            <a:chOff x="2880" y="663"/>
            <a:chExt cx="2132" cy="873"/>
          </a:xfrm>
        </p:grpSpPr>
        <p:sp>
          <p:nvSpPr>
            <p:cNvPr id="115755" name="Rectangle 28"/>
            <p:cNvSpPr>
              <a:spLocks noChangeArrowheads="1"/>
            </p:cNvSpPr>
            <p:nvPr/>
          </p:nvSpPr>
          <p:spPr bwMode="auto">
            <a:xfrm>
              <a:off x="3582" y="1086"/>
              <a:ext cx="523" cy="336"/>
            </a:xfrm>
            <a:prstGeom prst="rect">
              <a:avLst/>
            </a:prstGeom>
            <a:solidFill>
              <a:schemeClr val="bg1"/>
            </a:solidFill>
            <a:ln w="127000">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56" name="Rectangle 29"/>
            <p:cNvSpPr>
              <a:spLocks noChangeArrowheads="1"/>
            </p:cNvSpPr>
            <p:nvPr/>
          </p:nvSpPr>
          <p:spPr bwMode="auto">
            <a:xfrm>
              <a:off x="4062" y="1083"/>
              <a:ext cx="269" cy="345"/>
            </a:xfrm>
            <a:prstGeom prst="rect">
              <a:avLst/>
            </a:prstGeom>
            <a:solidFill>
              <a:schemeClr val="tx1"/>
            </a:solidFill>
            <a:ln w="76200">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57" name="AutoShape 30"/>
            <p:cNvSpPr>
              <a:spLocks noChangeArrowheads="1"/>
            </p:cNvSpPr>
            <p:nvPr/>
          </p:nvSpPr>
          <p:spPr bwMode="auto">
            <a:xfrm>
              <a:off x="3898" y="663"/>
              <a:ext cx="409" cy="409"/>
            </a:xfrm>
            <a:prstGeom prst="roundRect">
              <a:avLst>
                <a:gd name="adj" fmla="val 32519"/>
              </a:avLst>
            </a:prstGeom>
            <a:solidFill>
              <a:srgbClr val="000000"/>
            </a:solidFill>
            <a:ln w="12700">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58" name="AutoShape 31"/>
            <p:cNvSpPr>
              <a:spLocks noChangeArrowheads="1"/>
            </p:cNvSpPr>
            <p:nvPr/>
          </p:nvSpPr>
          <p:spPr bwMode="auto">
            <a:xfrm>
              <a:off x="4063" y="778"/>
              <a:ext cx="273" cy="202"/>
            </a:xfrm>
            <a:prstGeom prst="roundRect">
              <a:avLst>
                <a:gd name="adj" fmla="val 25435"/>
              </a:avLst>
            </a:prstGeom>
            <a:solidFill>
              <a:schemeClr val="bg1"/>
            </a:solidFill>
            <a:ln w="19050">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59" name="AutoShape 32"/>
            <p:cNvSpPr>
              <a:spLocks noChangeArrowheads="1"/>
            </p:cNvSpPr>
            <p:nvPr/>
          </p:nvSpPr>
          <p:spPr bwMode="auto">
            <a:xfrm flipH="1">
              <a:off x="4343" y="1049"/>
              <a:ext cx="273" cy="375"/>
            </a:xfrm>
            <a:prstGeom prst="flowChartManualInput">
              <a:avLst/>
            </a:prstGeom>
            <a:solidFill>
              <a:srgbClr val="000000"/>
            </a:solidFill>
            <a:ln w="12700">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60" name="AutoShape 33"/>
            <p:cNvSpPr>
              <a:spLocks noChangeArrowheads="1"/>
            </p:cNvSpPr>
            <p:nvPr/>
          </p:nvSpPr>
          <p:spPr bwMode="auto">
            <a:xfrm flipH="1" flipV="1">
              <a:off x="3152" y="1086"/>
              <a:ext cx="425" cy="311"/>
            </a:xfrm>
            <a:prstGeom prst="rtTriangle">
              <a:avLst/>
            </a:prstGeom>
            <a:solidFill>
              <a:schemeClr val="bg1"/>
            </a:solidFill>
            <a:ln w="127000">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61" name="AutoShape 34"/>
            <p:cNvSpPr>
              <a:spLocks noChangeArrowheads="1"/>
            </p:cNvSpPr>
            <p:nvPr/>
          </p:nvSpPr>
          <p:spPr bwMode="auto">
            <a:xfrm rot="5400000">
              <a:off x="4675" y="1075"/>
              <a:ext cx="192" cy="300"/>
            </a:xfrm>
            <a:prstGeom prst="triangle">
              <a:avLst>
                <a:gd name="adj" fmla="val 50000"/>
              </a:avLst>
            </a:prstGeom>
            <a:solidFill>
              <a:srgbClr val="000000"/>
            </a:solidFill>
            <a:ln w="12700">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62" name="Rectangle 35"/>
            <p:cNvSpPr>
              <a:spLocks noChangeArrowheads="1"/>
            </p:cNvSpPr>
            <p:nvPr/>
          </p:nvSpPr>
          <p:spPr bwMode="auto">
            <a:xfrm>
              <a:off x="3821" y="663"/>
              <a:ext cx="64" cy="408"/>
            </a:xfrm>
            <a:prstGeom prst="rect">
              <a:avLst/>
            </a:prstGeom>
            <a:solidFill>
              <a:srgbClr val="000000"/>
            </a:solidFill>
            <a:ln w="12700">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63" name="AutoShape 36"/>
            <p:cNvSpPr>
              <a:spLocks noChangeArrowheads="1"/>
            </p:cNvSpPr>
            <p:nvPr/>
          </p:nvSpPr>
          <p:spPr bwMode="auto">
            <a:xfrm>
              <a:off x="4117" y="1094"/>
              <a:ext cx="408" cy="40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76 w 21600"/>
                <a:gd name="T25" fmla="*/ 3176 h 21600"/>
                <a:gd name="T26" fmla="*/ 18424 w 21600"/>
                <a:gd name="T27" fmla="*/ 1842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494" y="10800"/>
                  </a:moveTo>
                  <a:cubicBezTo>
                    <a:pt x="3494" y="14835"/>
                    <a:pt x="6765" y="18106"/>
                    <a:pt x="10800" y="18106"/>
                  </a:cubicBezTo>
                  <a:cubicBezTo>
                    <a:pt x="14835" y="18106"/>
                    <a:pt x="18106" y="14835"/>
                    <a:pt x="18106" y="10800"/>
                  </a:cubicBezTo>
                  <a:cubicBezTo>
                    <a:pt x="18106" y="6765"/>
                    <a:pt x="14835" y="3494"/>
                    <a:pt x="10800" y="3494"/>
                  </a:cubicBezTo>
                  <a:cubicBezTo>
                    <a:pt x="6765" y="3494"/>
                    <a:pt x="3494" y="6765"/>
                    <a:pt x="3494" y="10800"/>
                  </a:cubicBezTo>
                  <a:close/>
                </a:path>
              </a:pathLst>
            </a:custGeom>
            <a:solidFill>
              <a:srgbClr val="333333"/>
            </a:solidFill>
            <a:ln w="31750">
              <a:solidFill>
                <a:srgbClr val="FFFFFF"/>
              </a:solidFill>
              <a:round/>
              <a:headEnd/>
              <a:tailEnd/>
            </a:ln>
          </p:spPr>
          <p:txBody>
            <a:bodyPr wrap="none" anchor="ctr"/>
            <a:lstStyle/>
            <a:p>
              <a:endParaRPr lang="ja-JP" altLang="en-US"/>
            </a:p>
          </p:txBody>
        </p:sp>
        <p:sp>
          <p:nvSpPr>
            <p:cNvPr id="115764" name="AutoShape 37"/>
            <p:cNvSpPr>
              <a:spLocks noChangeArrowheads="1"/>
            </p:cNvSpPr>
            <p:nvPr/>
          </p:nvSpPr>
          <p:spPr bwMode="auto">
            <a:xfrm flipH="1">
              <a:off x="3243" y="729"/>
              <a:ext cx="559" cy="310"/>
            </a:xfrm>
            <a:prstGeom prst="rtTriangle">
              <a:avLst/>
            </a:prstGeom>
            <a:solidFill>
              <a:schemeClr val="bg1"/>
            </a:solidFill>
            <a:ln w="127000">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65" name="AutoShape 38"/>
            <p:cNvSpPr>
              <a:spLocks noChangeArrowheads="1"/>
            </p:cNvSpPr>
            <p:nvPr/>
          </p:nvSpPr>
          <p:spPr bwMode="auto">
            <a:xfrm>
              <a:off x="3243" y="1049"/>
              <a:ext cx="453" cy="453"/>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47 w 21600"/>
                <a:gd name="T25" fmla="*/ 3147 h 21600"/>
                <a:gd name="T26" fmla="*/ 18453 w 21600"/>
                <a:gd name="T27" fmla="*/ 1845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494" y="10800"/>
                  </a:moveTo>
                  <a:cubicBezTo>
                    <a:pt x="3494" y="14835"/>
                    <a:pt x="6765" y="18106"/>
                    <a:pt x="10800" y="18106"/>
                  </a:cubicBezTo>
                  <a:cubicBezTo>
                    <a:pt x="14835" y="18106"/>
                    <a:pt x="18106" y="14835"/>
                    <a:pt x="18106" y="10800"/>
                  </a:cubicBezTo>
                  <a:cubicBezTo>
                    <a:pt x="18106" y="6765"/>
                    <a:pt x="14835" y="3494"/>
                    <a:pt x="10800" y="3494"/>
                  </a:cubicBezTo>
                  <a:cubicBezTo>
                    <a:pt x="6765" y="3494"/>
                    <a:pt x="3494" y="6765"/>
                    <a:pt x="3494" y="10800"/>
                  </a:cubicBezTo>
                  <a:close/>
                </a:path>
              </a:pathLst>
            </a:custGeom>
            <a:solidFill>
              <a:srgbClr val="333333"/>
            </a:solidFill>
            <a:ln w="31750">
              <a:solidFill>
                <a:srgbClr val="FFFFFF"/>
              </a:solidFill>
              <a:round/>
              <a:headEnd/>
              <a:tailEnd/>
            </a:ln>
          </p:spPr>
          <p:txBody>
            <a:bodyPr wrap="none" anchor="ctr"/>
            <a:lstStyle/>
            <a:p>
              <a:endParaRPr lang="ja-JP" altLang="en-US"/>
            </a:p>
          </p:txBody>
        </p:sp>
        <p:sp>
          <p:nvSpPr>
            <p:cNvPr id="115766" name="AutoShape 39"/>
            <p:cNvSpPr>
              <a:spLocks noChangeArrowheads="1"/>
            </p:cNvSpPr>
            <p:nvPr/>
          </p:nvSpPr>
          <p:spPr bwMode="auto">
            <a:xfrm flipH="1" flipV="1">
              <a:off x="2971" y="692"/>
              <a:ext cx="273" cy="375"/>
            </a:xfrm>
            <a:prstGeom prst="flowChartManualInput">
              <a:avLst/>
            </a:prstGeom>
            <a:solidFill>
              <a:srgbClr val="000000"/>
            </a:solidFill>
            <a:ln w="25400">
              <a:solidFill>
                <a:srgbClr val="FFFFFF"/>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67" name="Oval 40"/>
            <p:cNvSpPr>
              <a:spLocks noChangeArrowheads="1"/>
            </p:cNvSpPr>
            <p:nvPr/>
          </p:nvSpPr>
          <p:spPr bwMode="auto">
            <a:xfrm>
              <a:off x="3328" y="1133"/>
              <a:ext cx="284" cy="284"/>
            </a:xfrm>
            <a:prstGeom prst="ellipse">
              <a:avLst/>
            </a:prstGeom>
            <a:solidFill>
              <a:schemeClr val="bg1"/>
            </a:solidFill>
            <a:ln w="127000">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68" name="Oval 41"/>
            <p:cNvSpPr>
              <a:spLocks noChangeArrowheads="1"/>
            </p:cNvSpPr>
            <p:nvPr/>
          </p:nvSpPr>
          <p:spPr bwMode="auto">
            <a:xfrm>
              <a:off x="4180" y="1157"/>
              <a:ext cx="284" cy="284"/>
            </a:xfrm>
            <a:prstGeom prst="ellipse">
              <a:avLst/>
            </a:prstGeom>
            <a:solidFill>
              <a:schemeClr val="bg1"/>
            </a:solidFill>
            <a:ln w="127000">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69" name="AutoShape 42"/>
            <p:cNvSpPr>
              <a:spLocks noChangeArrowheads="1"/>
            </p:cNvSpPr>
            <p:nvPr/>
          </p:nvSpPr>
          <p:spPr bwMode="auto">
            <a:xfrm flipH="1">
              <a:off x="4648" y="1291"/>
              <a:ext cx="273" cy="149"/>
            </a:xfrm>
            <a:prstGeom prst="flowChartManualInput">
              <a:avLst/>
            </a:prstGeom>
            <a:solidFill>
              <a:srgbClr val="000000"/>
            </a:solidFill>
            <a:ln w="28575">
              <a:solidFill>
                <a:srgbClr val="FFFFFF"/>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70" name="Line 43"/>
            <p:cNvSpPr>
              <a:spLocks noChangeShapeType="1"/>
            </p:cNvSpPr>
            <p:nvPr/>
          </p:nvSpPr>
          <p:spPr bwMode="auto">
            <a:xfrm>
              <a:off x="2880" y="1536"/>
              <a:ext cx="2132" cy="0"/>
            </a:xfrm>
            <a:prstGeom prst="line">
              <a:avLst/>
            </a:prstGeom>
            <a:noFill/>
            <a:ln w="152400">
              <a:solidFill>
                <a:srgbClr val="808080"/>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grpSp>
        <p:nvGrpSpPr>
          <p:cNvPr id="115730" name="Group 44"/>
          <p:cNvGrpSpPr>
            <a:grpSpLocks/>
          </p:cNvGrpSpPr>
          <p:nvPr/>
        </p:nvGrpSpPr>
        <p:grpSpPr bwMode="auto">
          <a:xfrm>
            <a:off x="755650" y="6061075"/>
            <a:ext cx="1655763" cy="677863"/>
            <a:chOff x="748" y="1117"/>
            <a:chExt cx="1043" cy="427"/>
          </a:xfrm>
        </p:grpSpPr>
        <p:sp>
          <p:nvSpPr>
            <p:cNvPr id="115739" name="Rectangle 45"/>
            <p:cNvSpPr>
              <a:spLocks noChangeArrowheads="1"/>
            </p:cNvSpPr>
            <p:nvPr/>
          </p:nvSpPr>
          <p:spPr bwMode="auto">
            <a:xfrm>
              <a:off x="1091" y="1324"/>
              <a:ext cx="256" cy="164"/>
            </a:xfrm>
            <a:prstGeom prst="rect">
              <a:avLst/>
            </a:prstGeom>
            <a:solidFill>
              <a:schemeClr val="bg1"/>
            </a:solidFill>
            <a:ln w="127000">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40" name="Rectangle 46"/>
            <p:cNvSpPr>
              <a:spLocks noChangeArrowheads="1"/>
            </p:cNvSpPr>
            <p:nvPr/>
          </p:nvSpPr>
          <p:spPr bwMode="auto">
            <a:xfrm>
              <a:off x="1326" y="1322"/>
              <a:ext cx="132" cy="169"/>
            </a:xfrm>
            <a:prstGeom prst="rect">
              <a:avLst/>
            </a:prstGeom>
            <a:solidFill>
              <a:schemeClr val="tx1"/>
            </a:solidFill>
            <a:ln w="76200">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41" name="AutoShape 47"/>
            <p:cNvSpPr>
              <a:spLocks noChangeArrowheads="1"/>
            </p:cNvSpPr>
            <p:nvPr/>
          </p:nvSpPr>
          <p:spPr bwMode="auto">
            <a:xfrm>
              <a:off x="1246" y="1117"/>
              <a:ext cx="200" cy="200"/>
            </a:xfrm>
            <a:prstGeom prst="roundRect">
              <a:avLst>
                <a:gd name="adj" fmla="val 32519"/>
              </a:avLst>
            </a:prstGeom>
            <a:solidFill>
              <a:srgbClr val="000000"/>
            </a:solidFill>
            <a:ln w="12700">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42" name="AutoShape 48"/>
            <p:cNvSpPr>
              <a:spLocks noChangeArrowheads="1"/>
            </p:cNvSpPr>
            <p:nvPr/>
          </p:nvSpPr>
          <p:spPr bwMode="auto">
            <a:xfrm>
              <a:off x="1327" y="1173"/>
              <a:ext cx="133" cy="99"/>
            </a:xfrm>
            <a:prstGeom prst="roundRect">
              <a:avLst>
                <a:gd name="adj" fmla="val 25435"/>
              </a:avLst>
            </a:prstGeom>
            <a:solidFill>
              <a:schemeClr val="bg1"/>
            </a:solidFill>
            <a:ln w="19050">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43" name="AutoShape 49"/>
            <p:cNvSpPr>
              <a:spLocks noChangeArrowheads="1"/>
            </p:cNvSpPr>
            <p:nvPr/>
          </p:nvSpPr>
          <p:spPr bwMode="auto">
            <a:xfrm flipH="1">
              <a:off x="1464" y="1306"/>
              <a:ext cx="133" cy="183"/>
            </a:xfrm>
            <a:prstGeom prst="flowChartManualInput">
              <a:avLst/>
            </a:prstGeom>
            <a:solidFill>
              <a:srgbClr val="000000"/>
            </a:solidFill>
            <a:ln w="12700">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44" name="AutoShape 50"/>
            <p:cNvSpPr>
              <a:spLocks noChangeArrowheads="1"/>
            </p:cNvSpPr>
            <p:nvPr/>
          </p:nvSpPr>
          <p:spPr bwMode="auto">
            <a:xfrm flipH="1" flipV="1">
              <a:off x="881" y="1324"/>
              <a:ext cx="208" cy="152"/>
            </a:xfrm>
            <a:prstGeom prst="rtTriangle">
              <a:avLst/>
            </a:prstGeom>
            <a:solidFill>
              <a:schemeClr val="bg1"/>
            </a:solidFill>
            <a:ln w="127000">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45" name="AutoShape 51"/>
            <p:cNvSpPr>
              <a:spLocks noChangeArrowheads="1"/>
            </p:cNvSpPr>
            <p:nvPr/>
          </p:nvSpPr>
          <p:spPr bwMode="auto">
            <a:xfrm rot="5400000">
              <a:off x="1626" y="1319"/>
              <a:ext cx="94" cy="146"/>
            </a:xfrm>
            <a:prstGeom prst="triangle">
              <a:avLst>
                <a:gd name="adj" fmla="val 50000"/>
              </a:avLst>
            </a:prstGeom>
            <a:solidFill>
              <a:srgbClr val="000000"/>
            </a:solidFill>
            <a:ln w="12700">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46" name="Rectangle 52"/>
            <p:cNvSpPr>
              <a:spLocks noChangeArrowheads="1"/>
            </p:cNvSpPr>
            <p:nvPr/>
          </p:nvSpPr>
          <p:spPr bwMode="auto">
            <a:xfrm>
              <a:off x="1208" y="1117"/>
              <a:ext cx="32" cy="200"/>
            </a:xfrm>
            <a:prstGeom prst="rect">
              <a:avLst/>
            </a:prstGeom>
            <a:solidFill>
              <a:srgbClr val="000000"/>
            </a:solidFill>
            <a:ln w="12700">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47" name="AutoShape 53"/>
            <p:cNvSpPr>
              <a:spLocks noChangeArrowheads="1"/>
            </p:cNvSpPr>
            <p:nvPr/>
          </p:nvSpPr>
          <p:spPr bwMode="auto">
            <a:xfrm>
              <a:off x="1353" y="1328"/>
              <a:ext cx="200" cy="19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32 w 21600"/>
                <a:gd name="T25" fmla="*/ 3148 h 21600"/>
                <a:gd name="T26" fmla="*/ 18468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494" y="10800"/>
                  </a:moveTo>
                  <a:cubicBezTo>
                    <a:pt x="3494" y="14835"/>
                    <a:pt x="6765" y="18106"/>
                    <a:pt x="10800" y="18106"/>
                  </a:cubicBezTo>
                  <a:cubicBezTo>
                    <a:pt x="14835" y="18106"/>
                    <a:pt x="18106" y="14835"/>
                    <a:pt x="18106" y="10800"/>
                  </a:cubicBezTo>
                  <a:cubicBezTo>
                    <a:pt x="18106" y="6765"/>
                    <a:pt x="14835" y="3494"/>
                    <a:pt x="10800" y="3494"/>
                  </a:cubicBezTo>
                  <a:cubicBezTo>
                    <a:pt x="6765" y="3494"/>
                    <a:pt x="3494" y="6765"/>
                    <a:pt x="3494" y="10800"/>
                  </a:cubicBezTo>
                  <a:close/>
                </a:path>
              </a:pathLst>
            </a:custGeom>
            <a:solidFill>
              <a:srgbClr val="333333"/>
            </a:solidFill>
            <a:ln w="34925">
              <a:solidFill>
                <a:srgbClr val="FFFFFF"/>
              </a:solidFill>
              <a:round/>
              <a:headEnd/>
              <a:tailEnd/>
            </a:ln>
          </p:spPr>
          <p:txBody>
            <a:bodyPr wrap="none" anchor="ctr"/>
            <a:lstStyle/>
            <a:p>
              <a:endParaRPr lang="ja-JP" altLang="en-US"/>
            </a:p>
          </p:txBody>
        </p:sp>
        <p:sp>
          <p:nvSpPr>
            <p:cNvPr id="115748" name="AutoShape 54"/>
            <p:cNvSpPr>
              <a:spLocks noChangeArrowheads="1"/>
            </p:cNvSpPr>
            <p:nvPr/>
          </p:nvSpPr>
          <p:spPr bwMode="auto">
            <a:xfrm flipH="1">
              <a:off x="926" y="1149"/>
              <a:ext cx="273" cy="152"/>
            </a:xfrm>
            <a:prstGeom prst="rtTriangle">
              <a:avLst/>
            </a:prstGeom>
            <a:solidFill>
              <a:schemeClr val="bg1"/>
            </a:solidFill>
            <a:ln w="88900">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49" name="AutoShape 55"/>
            <p:cNvSpPr>
              <a:spLocks noChangeArrowheads="1"/>
            </p:cNvSpPr>
            <p:nvPr/>
          </p:nvSpPr>
          <p:spPr bwMode="auto">
            <a:xfrm>
              <a:off x="926" y="1306"/>
              <a:ext cx="221" cy="221"/>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28 w 21600"/>
                <a:gd name="T25" fmla="*/ 3128 h 21600"/>
                <a:gd name="T26" fmla="*/ 18472 w 21600"/>
                <a:gd name="T27" fmla="*/ 1847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494" y="10800"/>
                  </a:moveTo>
                  <a:cubicBezTo>
                    <a:pt x="3494" y="14835"/>
                    <a:pt x="6765" y="18106"/>
                    <a:pt x="10800" y="18106"/>
                  </a:cubicBezTo>
                  <a:cubicBezTo>
                    <a:pt x="14835" y="18106"/>
                    <a:pt x="18106" y="14835"/>
                    <a:pt x="18106" y="10800"/>
                  </a:cubicBezTo>
                  <a:cubicBezTo>
                    <a:pt x="18106" y="6765"/>
                    <a:pt x="14835" y="3494"/>
                    <a:pt x="10800" y="3494"/>
                  </a:cubicBezTo>
                  <a:cubicBezTo>
                    <a:pt x="6765" y="3494"/>
                    <a:pt x="3494" y="6765"/>
                    <a:pt x="3494" y="10800"/>
                  </a:cubicBezTo>
                  <a:close/>
                </a:path>
              </a:pathLst>
            </a:custGeom>
            <a:solidFill>
              <a:srgbClr val="333333"/>
            </a:solidFill>
            <a:ln w="31750">
              <a:solidFill>
                <a:srgbClr val="FFFFFF"/>
              </a:solidFill>
              <a:round/>
              <a:headEnd/>
              <a:tailEnd/>
            </a:ln>
          </p:spPr>
          <p:txBody>
            <a:bodyPr wrap="none" anchor="ctr"/>
            <a:lstStyle/>
            <a:p>
              <a:endParaRPr lang="ja-JP" altLang="en-US"/>
            </a:p>
          </p:txBody>
        </p:sp>
        <p:sp>
          <p:nvSpPr>
            <p:cNvPr id="115750" name="AutoShape 56"/>
            <p:cNvSpPr>
              <a:spLocks noChangeArrowheads="1"/>
            </p:cNvSpPr>
            <p:nvPr/>
          </p:nvSpPr>
          <p:spPr bwMode="auto">
            <a:xfrm flipH="1" flipV="1">
              <a:off x="766" y="1131"/>
              <a:ext cx="133" cy="184"/>
            </a:xfrm>
            <a:prstGeom prst="flowChartManualInput">
              <a:avLst/>
            </a:prstGeom>
            <a:solidFill>
              <a:srgbClr val="000000"/>
            </a:solidFill>
            <a:ln w="22225">
              <a:solidFill>
                <a:srgbClr val="FFFFFF"/>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51" name="Oval 57"/>
            <p:cNvSpPr>
              <a:spLocks noChangeArrowheads="1"/>
            </p:cNvSpPr>
            <p:nvPr/>
          </p:nvSpPr>
          <p:spPr bwMode="auto">
            <a:xfrm>
              <a:off x="967" y="1347"/>
              <a:ext cx="139" cy="139"/>
            </a:xfrm>
            <a:prstGeom prst="ellipse">
              <a:avLst/>
            </a:prstGeom>
            <a:solidFill>
              <a:schemeClr val="bg1"/>
            </a:solidFill>
            <a:ln w="127000">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52" name="Oval 58"/>
            <p:cNvSpPr>
              <a:spLocks noChangeArrowheads="1"/>
            </p:cNvSpPr>
            <p:nvPr/>
          </p:nvSpPr>
          <p:spPr bwMode="auto">
            <a:xfrm>
              <a:off x="1384" y="1359"/>
              <a:ext cx="139" cy="139"/>
            </a:xfrm>
            <a:prstGeom prst="ellipse">
              <a:avLst/>
            </a:prstGeom>
            <a:solidFill>
              <a:schemeClr val="bg1"/>
            </a:solidFill>
            <a:ln w="95250">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53" name="AutoShape 59"/>
            <p:cNvSpPr>
              <a:spLocks noChangeArrowheads="1"/>
            </p:cNvSpPr>
            <p:nvPr/>
          </p:nvSpPr>
          <p:spPr bwMode="auto">
            <a:xfrm flipH="1">
              <a:off x="1613" y="1424"/>
              <a:ext cx="133" cy="73"/>
            </a:xfrm>
            <a:prstGeom prst="flowChartManualInput">
              <a:avLst/>
            </a:prstGeom>
            <a:solidFill>
              <a:srgbClr val="000000"/>
            </a:solidFill>
            <a:ln w="28575">
              <a:solidFill>
                <a:srgbClr val="FFFFFF"/>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15754" name="Line 60"/>
            <p:cNvSpPr>
              <a:spLocks noChangeShapeType="1"/>
            </p:cNvSpPr>
            <p:nvPr/>
          </p:nvSpPr>
          <p:spPr bwMode="auto">
            <a:xfrm>
              <a:off x="748" y="1544"/>
              <a:ext cx="1043" cy="0"/>
            </a:xfrm>
            <a:prstGeom prst="line">
              <a:avLst/>
            </a:prstGeom>
            <a:noFill/>
            <a:ln w="76200">
              <a:solidFill>
                <a:srgbClr val="808080"/>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sp>
        <p:nvSpPr>
          <p:cNvPr id="115731" name="Text Box 61"/>
          <p:cNvSpPr txBox="1">
            <a:spLocks noChangeArrowheads="1"/>
          </p:cNvSpPr>
          <p:nvPr/>
        </p:nvSpPr>
        <p:spPr bwMode="auto">
          <a:xfrm>
            <a:off x="34925" y="6092825"/>
            <a:ext cx="13684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模型</a:t>
            </a:r>
          </a:p>
        </p:txBody>
      </p:sp>
      <p:sp>
        <p:nvSpPr>
          <p:cNvPr id="115732" name="Text Box 62"/>
          <p:cNvSpPr txBox="1">
            <a:spLocks noChangeArrowheads="1"/>
          </p:cNvSpPr>
          <p:nvPr/>
        </p:nvSpPr>
        <p:spPr bwMode="auto">
          <a:xfrm>
            <a:off x="5003800" y="5876925"/>
            <a:ext cx="18002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a:t>実物</a:t>
            </a:r>
          </a:p>
        </p:txBody>
      </p:sp>
      <p:sp>
        <p:nvSpPr>
          <p:cNvPr id="115733" name="AutoShape 63"/>
          <p:cNvSpPr>
            <a:spLocks noChangeArrowheads="1"/>
          </p:cNvSpPr>
          <p:nvPr/>
        </p:nvSpPr>
        <p:spPr bwMode="auto">
          <a:xfrm>
            <a:off x="827088" y="1484313"/>
            <a:ext cx="2665412" cy="1081087"/>
          </a:xfrm>
          <a:prstGeom prst="wedgeRectCallout">
            <a:avLst>
              <a:gd name="adj1" fmla="val 62389"/>
              <a:gd name="adj2" fmla="val -26944"/>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endParaRPr lang="ja-JP" altLang="ja-JP" sz="1800"/>
          </a:p>
        </p:txBody>
      </p:sp>
      <p:sp>
        <p:nvSpPr>
          <p:cNvPr id="115734" name="Freeform 64"/>
          <p:cNvSpPr>
            <a:spLocks/>
          </p:cNvSpPr>
          <p:nvPr/>
        </p:nvSpPr>
        <p:spPr bwMode="auto">
          <a:xfrm>
            <a:off x="395288" y="5853113"/>
            <a:ext cx="2447925" cy="336550"/>
          </a:xfrm>
          <a:custGeom>
            <a:avLst/>
            <a:gdLst>
              <a:gd name="T0" fmla="*/ 2147483646 w 1542"/>
              <a:gd name="T1" fmla="*/ 2147483646 h 212"/>
              <a:gd name="T2" fmla="*/ 2147483646 w 1542"/>
              <a:gd name="T3" fmla="*/ 2147483646 h 212"/>
              <a:gd name="T4" fmla="*/ 2147483646 w 1542"/>
              <a:gd name="T5" fmla="*/ 2147483646 h 212"/>
              <a:gd name="T6" fmla="*/ 2147483646 w 1542"/>
              <a:gd name="T7" fmla="*/ 2147483646 h 212"/>
              <a:gd name="T8" fmla="*/ 2147483646 w 1542"/>
              <a:gd name="T9" fmla="*/ 2147483646 h 212"/>
              <a:gd name="T10" fmla="*/ 2147483646 w 1542"/>
              <a:gd name="T11" fmla="*/ 2147483646 h 212"/>
              <a:gd name="T12" fmla="*/ 2147483646 w 1542"/>
              <a:gd name="T13" fmla="*/ 2147483646 h 212"/>
              <a:gd name="T14" fmla="*/ 2147483646 w 1542"/>
              <a:gd name="T15" fmla="*/ 2147483646 h 212"/>
              <a:gd name="T16" fmla="*/ 0 w 1542"/>
              <a:gd name="T17" fmla="*/ 2147483646 h 2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42"/>
              <a:gd name="T28" fmla="*/ 0 h 212"/>
              <a:gd name="T29" fmla="*/ 1542 w 1542"/>
              <a:gd name="T30" fmla="*/ 212 h 2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42" h="212">
                <a:moveTo>
                  <a:pt x="1542" y="197"/>
                </a:moveTo>
                <a:cubicBezTo>
                  <a:pt x="1387" y="204"/>
                  <a:pt x="1232" y="212"/>
                  <a:pt x="1134" y="197"/>
                </a:cubicBezTo>
                <a:cubicBezTo>
                  <a:pt x="1036" y="182"/>
                  <a:pt x="998" y="129"/>
                  <a:pt x="953" y="106"/>
                </a:cubicBezTo>
                <a:cubicBezTo>
                  <a:pt x="908" y="83"/>
                  <a:pt x="915" y="76"/>
                  <a:pt x="862" y="61"/>
                </a:cubicBezTo>
                <a:cubicBezTo>
                  <a:pt x="809" y="46"/>
                  <a:pt x="703" y="0"/>
                  <a:pt x="635" y="15"/>
                </a:cubicBezTo>
                <a:cubicBezTo>
                  <a:pt x="567" y="30"/>
                  <a:pt x="507" y="136"/>
                  <a:pt x="454" y="151"/>
                </a:cubicBezTo>
                <a:cubicBezTo>
                  <a:pt x="401" y="166"/>
                  <a:pt x="378" y="121"/>
                  <a:pt x="318" y="106"/>
                </a:cubicBezTo>
                <a:cubicBezTo>
                  <a:pt x="258" y="91"/>
                  <a:pt x="144" y="68"/>
                  <a:pt x="91" y="61"/>
                </a:cubicBezTo>
                <a:cubicBezTo>
                  <a:pt x="38" y="54"/>
                  <a:pt x="19" y="57"/>
                  <a:pt x="0" y="61"/>
                </a:cubicBez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15735" name="Freeform 65"/>
          <p:cNvSpPr>
            <a:spLocks/>
          </p:cNvSpPr>
          <p:nvPr/>
        </p:nvSpPr>
        <p:spPr bwMode="auto">
          <a:xfrm>
            <a:off x="395288" y="5762625"/>
            <a:ext cx="2447925" cy="336550"/>
          </a:xfrm>
          <a:custGeom>
            <a:avLst/>
            <a:gdLst>
              <a:gd name="T0" fmla="*/ 2147483646 w 1542"/>
              <a:gd name="T1" fmla="*/ 2147483646 h 212"/>
              <a:gd name="T2" fmla="*/ 2147483646 w 1542"/>
              <a:gd name="T3" fmla="*/ 2147483646 h 212"/>
              <a:gd name="T4" fmla="*/ 2147483646 w 1542"/>
              <a:gd name="T5" fmla="*/ 2147483646 h 212"/>
              <a:gd name="T6" fmla="*/ 2147483646 w 1542"/>
              <a:gd name="T7" fmla="*/ 2147483646 h 212"/>
              <a:gd name="T8" fmla="*/ 2147483646 w 1542"/>
              <a:gd name="T9" fmla="*/ 2147483646 h 212"/>
              <a:gd name="T10" fmla="*/ 2147483646 w 1542"/>
              <a:gd name="T11" fmla="*/ 2147483646 h 212"/>
              <a:gd name="T12" fmla="*/ 2147483646 w 1542"/>
              <a:gd name="T13" fmla="*/ 2147483646 h 212"/>
              <a:gd name="T14" fmla="*/ 2147483646 w 1542"/>
              <a:gd name="T15" fmla="*/ 2147483646 h 212"/>
              <a:gd name="T16" fmla="*/ 0 w 1542"/>
              <a:gd name="T17" fmla="*/ 2147483646 h 2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42"/>
              <a:gd name="T28" fmla="*/ 0 h 212"/>
              <a:gd name="T29" fmla="*/ 1542 w 1542"/>
              <a:gd name="T30" fmla="*/ 212 h 2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42" h="212">
                <a:moveTo>
                  <a:pt x="1542" y="197"/>
                </a:moveTo>
                <a:cubicBezTo>
                  <a:pt x="1387" y="204"/>
                  <a:pt x="1232" y="212"/>
                  <a:pt x="1134" y="197"/>
                </a:cubicBezTo>
                <a:cubicBezTo>
                  <a:pt x="1036" y="182"/>
                  <a:pt x="998" y="129"/>
                  <a:pt x="953" y="106"/>
                </a:cubicBezTo>
                <a:cubicBezTo>
                  <a:pt x="908" y="83"/>
                  <a:pt x="915" y="76"/>
                  <a:pt x="862" y="61"/>
                </a:cubicBezTo>
                <a:cubicBezTo>
                  <a:pt x="809" y="46"/>
                  <a:pt x="703" y="0"/>
                  <a:pt x="635" y="15"/>
                </a:cubicBezTo>
                <a:cubicBezTo>
                  <a:pt x="567" y="30"/>
                  <a:pt x="507" y="136"/>
                  <a:pt x="454" y="151"/>
                </a:cubicBezTo>
                <a:cubicBezTo>
                  <a:pt x="401" y="166"/>
                  <a:pt x="378" y="121"/>
                  <a:pt x="318" y="106"/>
                </a:cubicBezTo>
                <a:cubicBezTo>
                  <a:pt x="258" y="91"/>
                  <a:pt x="144" y="68"/>
                  <a:pt x="91" y="61"/>
                </a:cubicBezTo>
                <a:cubicBezTo>
                  <a:pt x="38" y="54"/>
                  <a:pt x="19" y="57"/>
                  <a:pt x="0" y="61"/>
                </a:cubicBez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15736" name="Freeform 66"/>
          <p:cNvSpPr>
            <a:spLocks/>
          </p:cNvSpPr>
          <p:nvPr/>
        </p:nvSpPr>
        <p:spPr bwMode="auto">
          <a:xfrm>
            <a:off x="5719763" y="5267325"/>
            <a:ext cx="3821112" cy="485775"/>
          </a:xfrm>
          <a:custGeom>
            <a:avLst/>
            <a:gdLst>
              <a:gd name="T0" fmla="*/ 2147483646 w 1542"/>
              <a:gd name="T1" fmla="*/ 2147483646 h 212"/>
              <a:gd name="T2" fmla="*/ 2147483646 w 1542"/>
              <a:gd name="T3" fmla="*/ 2147483646 h 212"/>
              <a:gd name="T4" fmla="*/ 2147483646 w 1542"/>
              <a:gd name="T5" fmla="*/ 2147483646 h 212"/>
              <a:gd name="T6" fmla="*/ 2147483646 w 1542"/>
              <a:gd name="T7" fmla="*/ 2147483646 h 212"/>
              <a:gd name="T8" fmla="*/ 2147483646 w 1542"/>
              <a:gd name="T9" fmla="*/ 2147483646 h 212"/>
              <a:gd name="T10" fmla="*/ 2147483646 w 1542"/>
              <a:gd name="T11" fmla="*/ 2147483646 h 212"/>
              <a:gd name="T12" fmla="*/ 2147483646 w 1542"/>
              <a:gd name="T13" fmla="*/ 2147483646 h 212"/>
              <a:gd name="T14" fmla="*/ 2147483646 w 1542"/>
              <a:gd name="T15" fmla="*/ 2147483646 h 212"/>
              <a:gd name="T16" fmla="*/ 0 w 1542"/>
              <a:gd name="T17" fmla="*/ 2147483646 h 2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42"/>
              <a:gd name="T28" fmla="*/ 0 h 212"/>
              <a:gd name="T29" fmla="*/ 1542 w 1542"/>
              <a:gd name="T30" fmla="*/ 212 h 2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42" h="212">
                <a:moveTo>
                  <a:pt x="1542" y="197"/>
                </a:moveTo>
                <a:cubicBezTo>
                  <a:pt x="1387" y="204"/>
                  <a:pt x="1232" y="212"/>
                  <a:pt x="1134" y="197"/>
                </a:cubicBezTo>
                <a:cubicBezTo>
                  <a:pt x="1036" y="182"/>
                  <a:pt x="998" y="129"/>
                  <a:pt x="953" y="106"/>
                </a:cubicBezTo>
                <a:cubicBezTo>
                  <a:pt x="908" y="83"/>
                  <a:pt x="915" y="76"/>
                  <a:pt x="862" y="61"/>
                </a:cubicBezTo>
                <a:cubicBezTo>
                  <a:pt x="809" y="46"/>
                  <a:pt x="703" y="0"/>
                  <a:pt x="635" y="15"/>
                </a:cubicBezTo>
                <a:cubicBezTo>
                  <a:pt x="567" y="30"/>
                  <a:pt x="507" y="136"/>
                  <a:pt x="454" y="151"/>
                </a:cubicBezTo>
                <a:cubicBezTo>
                  <a:pt x="401" y="166"/>
                  <a:pt x="378" y="121"/>
                  <a:pt x="318" y="106"/>
                </a:cubicBezTo>
                <a:cubicBezTo>
                  <a:pt x="258" y="91"/>
                  <a:pt x="144" y="68"/>
                  <a:pt x="91" y="61"/>
                </a:cubicBezTo>
                <a:cubicBezTo>
                  <a:pt x="38" y="54"/>
                  <a:pt x="19" y="57"/>
                  <a:pt x="0" y="61"/>
                </a:cubicBez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15737" name="Freeform 67"/>
          <p:cNvSpPr>
            <a:spLocks/>
          </p:cNvSpPr>
          <p:nvPr/>
        </p:nvSpPr>
        <p:spPr bwMode="auto">
          <a:xfrm>
            <a:off x="5724525" y="5137150"/>
            <a:ext cx="3816350" cy="485775"/>
          </a:xfrm>
          <a:custGeom>
            <a:avLst/>
            <a:gdLst>
              <a:gd name="T0" fmla="*/ 2147483646 w 1542"/>
              <a:gd name="T1" fmla="*/ 2147483646 h 212"/>
              <a:gd name="T2" fmla="*/ 2147483646 w 1542"/>
              <a:gd name="T3" fmla="*/ 2147483646 h 212"/>
              <a:gd name="T4" fmla="*/ 2147483646 w 1542"/>
              <a:gd name="T5" fmla="*/ 2147483646 h 212"/>
              <a:gd name="T6" fmla="*/ 2147483646 w 1542"/>
              <a:gd name="T7" fmla="*/ 2147483646 h 212"/>
              <a:gd name="T8" fmla="*/ 2147483646 w 1542"/>
              <a:gd name="T9" fmla="*/ 2147483646 h 212"/>
              <a:gd name="T10" fmla="*/ 2147483646 w 1542"/>
              <a:gd name="T11" fmla="*/ 2147483646 h 212"/>
              <a:gd name="T12" fmla="*/ 2147483646 w 1542"/>
              <a:gd name="T13" fmla="*/ 2147483646 h 212"/>
              <a:gd name="T14" fmla="*/ 2147483646 w 1542"/>
              <a:gd name="T15" fmla="*/ 2147483646 h 212"/>
              <a:gd name="T16" fmla="*/ 0 w 1542"/>
              <a:gd name="T17" fmla="*/ 2147483646 h 2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42"/>
              <a:gd name="T28" fmla="*/ 0 h 212"/>
              <a:gd name="T29" fmla="*/ 1542 w 1542"/>
              <a:gd name="T30" fmla="*/ 212 h 2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42" h="212">
                <a:moveTo>
                  <a:pt x="1542" y="197"/>
                </a:moveTo>
                <a:cubicBezTo>
                  <a:pt x="1387" y="204"/>
                  <a:pt x="1232" y="212"/>
                  <a:pt x="1134" y="197"/>
                </a:cubicBezTo>
                <a:cubicBezTo>
                  <a:pt x="1036" y="182"/>
                  <a:pt x="998" y="129"/>
                  <a:pt x="953" y="106"/>
                </a:cubicBezTo>
                <a:cubicBezTo>
                  <a:pt x="908" y="83"/>
                  <a:pt x="915" y="76"/>
                  <a:pt x="862" y="61"/>
                </a:cubicBezTo>
                <a:cubicBezTo>
                  <a:pt x="809" y="46"/>
                  <a:pt x="703" y="0"/>
                  <a:pt x="635" y="15"/>
                </a:cubicBezTo>
                <a:cubicBezTo>
                  <a:pt x="567" y="30"/>
                  <a:pt x="507" y="136"/>
                  <a:pt x="454" y="151"/>
                </a:cubicBezTo>
                <a:cubicBezTo>
                  <a:pt x="401" y="166"/>
                  <a:pt x="378" y="121"/>
                  <a:pt x="318" y="106"/>
                </a:cubicBezTo>
                <a:cubicBezTo>
                  <a:pt x="258" y="91"/>
                  <a:pt x="144" y="68"/>
                  <a:pt x="91" y="61"/>
                </a:cubicBezTo>
                <a:cubicBezTo>
                  <a:pt x="38" y="54"/>
                  <a:pt x="19" y="57"/>
                  <a:pt x="0" y="61"/>
                </a:cubicBez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115738" name="Text Box 68"/>
          <p:cNvSpPr txBox="1">
            <a:spLocks noChangeArrowheads="1"/>
          </p:cNvSpPr>
          <p:nvPr/>
        </p:nvSpPr>
        <p:spPr bwMode="auto">
          <a:xfrm>
            <a:off x="3203575" y="5516563"/>
            <a:ext cx="1584325" cy="119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pPr>
            <a:r>
              <a:rPr lang="en-US" altLang="ja-JP" sz="1800"/>
              <a:t>Re</a:t>
            </a:r>
            <a:r>
              <a:rPr lang="ja-JP" altLang="en-US" sz="1800"/>
              <a:t>数が一緒</a:t>
            </a:r>
          </a:p>
          <a:p>
            <a:pPr algn="ctr" eaLnBrk="1" hangingPunct="1">
              <a:spcBef>
                <a:spcPct val="50000"/>
              </a:spcBef>
              <a:buFontTx/>
              <a:buNone/>
            </a:pPr>
            <a:r>
              <a:rPr lang="ja-JP" altLang="en-US" sz="1800"/>
              <a:t>なら</a:t>
            </a:r>
          </a:p>
          <a:p>
            <a:pPr algn="ctr" eaLnBrk="1" hangingPunct="1">
              <a:spcBef>
                <a:spcPct val="50000"/>
              </a:spcBef>
              <a:buFontTx/>
              <a:buNone/>
            </a:pPr>
            <a:r>
              <a:rPr lang="ja-JP" altLang="en-US" sz="1800"/>
              <a:t>流れ方も一緒</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ja-JP" altLang="en-US" smtClean="0"/>
              <a:t>風車の主要な各部名称</a:t>
            </a:r>
          </a:p>
        </p:txBody>
      </p:sp>
      <p:sp>
        <p:nvSpPr>
          <p:cNvPr id="12291" name="Rectangle 3"/>
          <p:cNvSpPr>
            <a:spLocks noGrp="1" noChangeArrowheads="1"/>
          </p:cNvSpPr>
          <p:nvPr>
            <p:ph type="body" idx="1"/>
          </p:nvPr>
        </p:nvSpPr>
        <p:spPr>
          <a:xfrm>
            <a:off x="179388" y="1600200"/>
            <a:ext cx="8229600" cy="4525963"/>
          </a:xfrm>
        </p:spPr>
        <p:txBody>
          <a:bodyPr/>
          <a:lstStyle/>
          <a:p>
            <a:pPr eaLnBrk="1" hangingPunct="1"/>
            <a:r>
              <a:rPr lang="ja-JP" altLang="en-US" sz="2800" smtClean="0"/>
              <a:t>翼型（</a:t>
            </a:r>
            <a:r>
              <a:rPr lang="en-US" altLang="ja-JP" sz="2800" smtClean="0"/>
              <a:t>airfoil</a:t>
            </a:r>
            <a:r>
              <a:rPr lang="ja-JP" altLang="en-US" sz="2800" smtClean="0"/>
              <a:t>）</a:t>
            </a:r>
          </a:p>
          <a:p>
            <a:pPr eaLnBrk="1" hangingPunct="1"/>
            <a:r>
              <a:rPr lang="ja-JP" altLang="en-US" sz="2800" smtClean="0"/>
              <a:t>（ローター）ブレード　（翼型が並んでいる）</a:t>
            </a:r>
          </a:p>
          <a:p>
            <a:pPr eaLnBrk="1" hangingPunct="1"/>
            <a:r>
              <a:rPr lang="ja-JP" altLang="en-US" sz="2800" smtClean="0"/>
              <a:t>ナセル</a:t>
            </a:r>
          </a:p>
          <a:p>
            <a:pPr eaLnBrk="1" hangingPunct="1"/>
            <a:r>
              <a:rPr lang="ja-JP" altLang="en-US" sz="2800" smtClean="0"/>
              <a:t>ハブ（ブレードの根元）</a:t>
            </a:r>
          </a:p>
          <a:p>
            <a:pPr eaLnBrk="1" hangingPunct="1"/>
            <a:r>
              <a:rPr lang="ja-JP" altLang="en-US" sz="2800" smtClean="0"/>
              <a:t>スピナーキャップ</a:t>
            </a:r>
          </a:p>
          <a:p>
            <a:pPr eaLnBrk="1" hangingPunct="1"/>
            <a:r>
              <a:rPr lang="ja-JP" altLang="en-US" sz="2800" smtClean="0"/>
              <a:t>タワー</a:t>
            </a:r>
          </a:p>
        </p:txBody>
      </p:sp>
      <p:pic>
        <p:nvPicPr>
          <p:cNvPr id="12292" name="Picture 6"/>
          <p:cNvPicPr>
            <a:picLocks noChangeAspect="1" noChangeArrowheads="1"/>
          </p:cNvPicPr>
          <p:nvPr/>
        </p:nvPicPr>
        <p:blipFill>
          <a:blip r:embed="rId3">
            <a:extLst>
              <a:ext uri="{28A0092B-C50C-407E-A947-70E740481C1C}">
                <a14:useLocalDpi xmlns:a14="http://schemas.microsoft.com/office/drawing/2010/main" val="0"/>
              </a:ext>
            </a:extLst>
          </a:blip>
          <a:srcRect l="3616" r="6136" b="1950"/>
          <a:stretch>
            <a:fillRect/>
          </a:stretch>
        </p:blipFill>
        <p:spPr bwMode="auto">
          <a:xfrm>
            <a:off x="3995738" y="3025775"/>
            <a:ext cx="2530475" cy="371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3" name="Text Box 7"/>
          <p:cNvSpPr txBox="1">
            <a:spLocks noChangeArrowheads="1"/>
          </p:cNvSpPr>
          <p:nvPr/>
        </p:nvSpPr>
        <p:spPr bwMode="auto">
          <a:xfrm>
            <a:off x="4068763" y="3390900"/>
            <a:ext cx="1098550"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spcBef>
                <a:spcPct val="0"/>
              </a:spcBef>
              <a:buFontTx/>
              <a:buNone/>
            </a:pPr>
            <a:r>
              <a:rPr lang="ja-JP" altLang="en-US" sz="1600" b="1">
                <a:solidFill>
                  <a:schemeClr val="bg1"/>
                </a:solidFill>
                <a:latin typeface="ＭＳ ゴシック" panose="020B0609070205080204" pitchFamily="49" charset="-128"/>
                <a:ea typeface="ＭＳ ゴシック" panose="020B0609070205080204" pitchFamily="49" charset="-128"/>
              </a:rPr>
              <a:t>ブレード</a:t>
            </a:r>
            <a:endParaRPr lang="ja-JP" altLang="en-US" sz="1600">
              <a:solidFill>
                <a:schemeClr val="bg1"/>
              </a:solidFill>
            </a:endParaRPr>
          </a:p>
        </p:txBody>
      </p:sp>
      <p:sp>
        <p:nvSpPr>
          <p:cNvPr id="12294" name="Text Box 8"/>
          <p:cNvSpPr txBox="1">
            <a:spLocks noChangeArrowheads="1"/>
          </p:cNvSpPr>
          <p:nvPr/>
        </p:nvSpPr>
        <p:spPr bwMode="auto">
          <a:xfrm>
            <a:off x="5540375" y="4365625"/>
            <a:ext cx="97631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spcBef>
                <a:spcPct val="0"/>
              </a:spcBef>
              <a:buFontTx/>
              <a:buNone/>
            </a:pPr>
            <a:r>
              <a:rPr lang="ja-JP" altLang="en-US" sz="1600" b="1">
                <a:solidFill>
                  <a:schemeClr val="bg1"/>
                </a:solidFill>
                <a:latin typeface="ＭＳ ゴシック" panose="020B0609070205080204" pitchFamily="49" charset="-128"/>
                <a:ea typeface="ＭＳ ゴシック" panose="020B0609070205080204" pitchFamily="49" charset="-128"/>
              </a:rPr>
              <a:t>ナセル</a:t>
            </a:r>
            <a:endParaRPr lang="ja-JP" altLang="en-US" sz="1600">
              <a:solidFill>
                <a:schemeClr val="bg1"/>
              </a:solidFill>
            </a:endParaRPr>
          </a:p>
        </p:txBody>
      </p:sp>
      <p:sp>
        <p:nvSpPr>
          <p:cNvPr id="12295" name="Text Box 9"/>
          <p:cNvSpPr txBox="1">
            <a:spLocks noChangeArrowheads="1"/>
          </p:cNvSpPr>
          <p:nvPr/>
        </p:nvSpPr>
        <p:spPr bwMode="auto">
          <a:xfrm>
            <a:off x="4356100" y="6238875"/>
            <a:ext cx="973138" cy="18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spcBef>
                <a:spcPct val="0"/>
              </a:spcBef>
              <a:buFontTx/>
              <a:buNone/>
            </a:pPr>
            <a:r>
              <a:rPr lang="ja-JP" altLang="en-US" sz="1600" b="1">
                <a:solidFill>
                  <a:schemeClr val="bg1"/>
                </a:solidFill>
                <a:latin typeface="ＭＳ ゴシック" panose="020B0609070205080204" pitchFamily="49" charset="-128"/>
                <a:ea typeface="ＭＳ ゴシック" panose="020B0609070205080204" pitchFamily="49" charset="-128"/>
              </a:rPr>
              <a:t>タワー</a:t>
            </a:r>
            <a:endParaRPr lang="ja-JP" altLang="en-US" sz="1600">
              <a:solidFill>
                <a:schemeClr val="bg1"/>
              </a:solidFill>
            </a:endParaRPr>
          </a:p>
        </p:txBody>
      </p:sp>
      <p:sp>
        <p:nvSpPr>
          <p:cNvPr id="12296" name="Text Box 10"/>
          <p:cNvSpPr txBox="1">
            <a:spLocks noChangeArrowheads="1"/>
          </p:cNvSpPr>
          <p:nvPr/>
        </p:nvSpPr>
        <p:spPr bwMode="auto">
          <a:xfrm>
            <a:off x="3995738" y="4438650"/>
            <a:ext cx="1331912"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spcBef>
                <a:spcPct val="0"/>
              </a:spcBef>
              <a:buFontTx/>
              <a:buNone/>
            </a:pPr>
            <a:r>
              <a:rPr lang="ja-JP" altLang="en-US" sz="1600" b="1">
                <a:solidFill>
                  <a:schemeClr val="bg1"/>
                </a:solidFill>
                <a:latin typeface="ＭＳ ゴシック" panose="020B0609070205080204" pitchFamily="49" charset="-128"/>
                <a:ea typeface="ＭＳ ゴシック" panose="020B0609070205080204" pitchFamily="49" charset="-128"/>
              </a:rPr>
              <a:t>スピナー</a:t>
            </a:r>
          </a:p>
          <a:p>
            <a:pPr algn="just" eaLnBrk="1" hangingPunct="1">
              <a:spcBef>
                <a:spcPct val="0"/>
              </a:spcBef>
              <a:buFontTx/>
              <a:buNone/>
            </a:pPr>
            <a:r>
              <a:rPr lang="ja-JP" altLang="en-US" sz="1600" b="1">
                <a:solidFill>
                  <a:schemeClr val="bg1"/>
                </a:solidFill>
                <a:latin typeface="ＭＳ ゴシック" panose="020B0609070205080204" pitchFamily="49" charset="-128"/>
                <a:ea typeface="ＭＳ ゴシック" panose="020B0609070205080204" pitchFamily="49" charset="-128"/>
              </a:rPr>
              <a:t>キャップ</a:t>
            </a:r>
            <a:endParaRPr lang="ja-JP" altLang="en-US" sz="1600">
              <a:solidFill>
                <a:schemeClr val="bg1"/>
              </a:solidFill>
            </a:endParaRPr>
          </a:p>
        </p:txBody>
      </p:sp>
      <p:sp>
        <p:nvSpPr>
          <p:cNvPr id="12297" name="Text Box 11"/>
          <p:cNvSpPr txBox="1">
            <a:spLocks noChangeArrowheads="1"/>
          </p:cNvSpPr>
          <p:nvPr/>
        </p:nvSpPr>
        <p:spPr bwMode="auto">
          <a:xfrm>
            <a:off x="4140200" y="5561013"/>
            <a:ext cx="13319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spcBef>
                <a:spcPct val="0"/>
              </a:spcBef>
              <a:buFontTx/>
              <a:buNone/>
            </a:pPr>
            <a:r>
              <a:rPr lang="ja-JP" altLang="en-US" sz="1600" b="1">
                <a:solidFill>
                  <a:schemeClr val="bg1"/>
                </a:solidFill>
                <a:latin typeface="ＭＳ ゴシック" panose="020B0609070205080204" pitchFamily="49" charset="-128"/>
                <a:ea typeface="ＭＳ ゴシック" panose="020B0609070205080204" pitchFamily="49" charset="-128"/>
              </a:rPr>
              <a:t>中（ハブ）</a:t>
            </a:r>
            <a:endParaRPr lang="ja-JP" altLang="en-US" sz="1600">
              <a:solidFill>
                <a:schemeClr val="bg1"/>
              </a:solidFill>
            </a:endParaRPr>
          </a:p>
        </p:txBody>
      </p:sp>
      <p:sp>
        <p:nvSpPr>
          <p:cNvPr id="12298" name="Line 12"/>
          <p:cNvSpPr>
            <a:spLocks noChangeShapeType="1"/>
          </p:cNvSpPr>
          <p:nvPr/>
        </p:nvSpPr>
        <p:spPr bwMode="auto">
          <a:xfrm flipV="1">
            <a:off x="4932363" y="5086350"/>
            <a:ext cx="144462" cy="431800"/>
          </a:xfrm>
          <a:prstGeom prst="line">
            <a:avLst/>
          </a:prstGeom>
          <a:noFill/>
          <a:ln w="9525">
            <a:solidFill>
              <a:srgbClr val="00FFFF"/>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2299" name="Line 13"/>
          <p:cNvSpPr>
            <a:spLocks noChangeShapeType="1"/>
          </p:cNvSpPr>
          <p:nvPr/>
        </p:nvSpPr>
        <p:spPr bwMode="auto">
          <a:xfrm flipV="1">
            <a:off x="5654675" y="5538788"/>
            <a:ext cx="214313" cy="123825"/>
          </a:xfrm>
          <a:prstGeom prst="line">
            <a:avLst/>
          </a:prstGeom>
          <a:noFill/>
          <a:ln w="19050">
            <a:solidFill>
              <a:srgbClr val="00FFFF"/>
            </a:solidFill>
            <a:round/>
            <a:headEnd/>
            <a:tailEnd/>
          </a:ln>
          <a:extLst>
            <a:ext uri="{909E8E84-426E-40DD-AFC4-6F175D3DCCD1}">
              <a14:hiddenFill xmlns:a14="http://schemas.microsoft.com/office/drawing/2010/main">
                <a:noFill/>
              </a14:hiddenFill>
            </a:ext>
          </a:extLst>
        </p:spPr>
        <p:txBody>
          <a:bodyPr lIns="74295" tIns="8890" rIns="74295" bIns="8890"/>
          <a:lstStyle/>
          <a:p>
            <a:endParaRPr lang="ja-JP" altLang="en-US"/>
          </a:p>
        </p:txBody>
      </p:sp>
      <p:sp>
        <p:nvSpPr>
          <p:cNvPr id="12300" name="AutoShape 14"/>
          <p:cNvSpPr>
            <a:spLocks noChangeArrowheads="1"/>
          </p:cNvSpPr>
          <p:nvPr/>
        </p:nvSpPr>
        <p:spPr bwMode="auto">
          <a:xfrm>
            <a:off x="6805613" y="4654550"/>
            <a:ext cx="2232025" cy="1543050"/>
          </a:xfrm>
          <a:prstGeom prst="wedgeRectCallout">
            <a:avLst>
              <a:gd name="adj1" fmla="val -91037"/>
              <a:gd name="adj2" fmla="val 6380"/>
            </a:avLst>
          </a:prstGeom>
          <a:solidFill>
            <a:srgbClr val="FFFFFF"/>
          </a:solidFill>
          <a:ln w="9525">
            <a:solidFill>
              <a:srgbClr val="000000"/>
            </a:solidFill>
            <a:miter lim="800000"/>
            <a:headEnd/>
            <a:tailEnd/>
          </a:ln>
        </p:spPr>
        <p:txBody>
          <a:bodyPr lIns="74295" tIns="8890" rIns="74295" bIns="889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pic>
        <p:nvPicPr>
          <p:cNvPr id="12301"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26250" y="4708525"/>
            <a:ext cx="2208213"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02" name="Text Box 16"/>
          <p:cNvSpPr txBox="1">
            <a:spLocks noChangeArrowheads="1"/>
          </p:cNvSpPr>
          <p:nvPr/>
        </p:nvSpPr>
        <p:spPr bwMode="auto">
          <a:xfrm>
            <a:off x="6837363" y="4725988"/>
            <a:ext cx="97631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eaLnBrk="1" hangingPunct="1">
              <a:spcBef>
                <a:spcPct val="0"/>
              </a:spcBef>
              <a:buFontTx/>
              <a:buNone/>
            </a:pPr>
            <a:r>
              <a:rPr lang="ja-JP" altLang="en-US" sz="1600" b="1">
                <a:solidFill>
                  <a:schemeClr val="bg1"/>
                </a:solidFill>
                <a:latin typeface="ＭＳ ゴシック" panose="020B0609070205080204" pitchFamily="49" charset="-128"/>
                <a:ea typeface="ＭＳ ゴシック" panose="020B0609070205080204" pitchFamily="49" charset="-128"/>
              </a:rPr>
              <a:t>翼型</a:t>
            </a:r>
            <a:endParaRPr lang="ja-JP" altLang="en-US" sz="1600">
              <a:solidFill>
                <a:schemeClr val="bg1"/>
              </a:solidFill>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6738" name="Group 2"/>
          <p:cNvGrpSpPr>
            <a:grpSpLocks/>
          </p:cNvGrpSpPr>
          <p:nvPr/>
        </p:nvGrpSpPr>
        <p:grpSpPr bwMode="auto">
          <a:xfrm>
            <a:off x="1547813" y="5083175"/>
            <a:ext cx="1617662" cy="1730375"/>
            <a:chOff x="3646" y="1327"/>
            <a:chExt cx="11634" cy="12972"/>
          </a:xfrm>
        </p:grpSpPr>
        <p:sp>
          <p:nvSpPr>
            <p:cNvPr id="263171" name="AutoShape 3"/>
            <p:cNvSpPr>
              <a:spLocks noChangeArrowheads="1"/>
            </p:cNvSpPr>
            <p:nvPr/>
          </p:nvSpPr>
          <p:spPr bwMode="auto">
            <a:xfrm flipV="1">
              <a:off x="8590" y="8277"/>
              <a:ext cx="1747" cy="6022"/>
            </a:xfrm>
            <a:custGeom>
              <a:avLst/>
              <a:gdLst>
                <a:gd name="G0" fmla="+- 7175 0 0"/>
                <a:gd name="G1" fmla="+- 21600 0 7175"/>
                <a:gd name="G2" fmla="*/ 7175 1 2"/>
                <a:gd name="G3" fmla="+- 21600 0 G2"/>
                <a:gd name="G4" fmla="+/ 7175 21600 2"/>
                <a:gd name="G5" fmla="+/ G1 0 2"/>
                <a:gd name="G6" fmla="*/ 21600 21600 7175"/>
                <a:gd name="G7" fmla="*/ G6 1 2"/>
                <a:gd name="G8" fmla="+- 21600 0 G7"/>
                <a:gd name="G9" fmla="*/ 21600 1 2"/>
                <a:gd name="G10" fmla="+- 7175 0 G9"/>
                <a:gd name="G11" fmla="?: G10 G8 0"/>
                <a:gd name="G12" fmla="?: G10 G7 21600"/>
                <a:gd name="T0" fmla="*/ 18012 w 21600"/>
                <a:gd name="T1" fmla="*/ 10800 h 21600"/>
                <a:gd name="T2" fmla="*/ 10800 w 21600"/>
                <a:gd name="T3" fmla="*/ 21600 h 21600"/>
                <a:gd name="T4" fmla="*/ 3588 w 21600"/>
                <a:gd name="T5" fmla="*/ 10800 h 21600"/>
                <a:gd name="T6" fmla="*/ 10800 w 21600"/>
                <a:gd name="T7" fmla="*/ 0 h 21600"/>
                <a:gd name="T8" fmla="*/ 5388 w 21600"/>
                <a:gd name="T9" fmla="*/ 5388 h 21600"/>
                <a:gd name="T10" fmla="*/ 16212 w 21600"/>
                <a:gd name="T11" fmla="*/ 16212 h 21600"/>
              </a:gdLst>
              <a:ahLst/>
              <a:cxnLst>
                <a:cxn ang="0">
                  <a:pos x="T0" y="T1"/>
                </a:cxn>
                <a:cxn ang="0">
                  <a:pos x="T2" y="T3"/>
                </a:cxn>
                <a:cxn ang="0">
                  <a:pos x="T4" y="T5"/>
                </a:cxn>
                <a:cxn ang="0">
                  <a:pos x="T6" y="T7"/>
                </a:cxn>
              </a:cxnLst>
              <a:rect l="T8" t="T9" r="T10" b="T11"/>
              <a:pathLst>
                <a:path w="21600" h="21600">
                  <a:moveTo>
                    <a:pt x="0" y="0"/>
                  </a:moveTo>
                  <a:lnTo>
                    <a:pt x="7175" y="21600"/>
                  </a:lnTo>
                  <a:lnTo>
                    <a:pt x="14425" y="21600"/>
                  </a:lnTo>
                  <a:lnTo>
                    <a:pt x="21600" y="0"/>
                  </a:lnTo>
                  <a:close/>
                </a:path>
              </a:pathLst>
            </a:custGeom>
            <a:gradFill rotWithShape="1">
              <a:gsLst>
                <a:gs pos="0">
                  <a:schemeClr val="bg1">
                    <a:gamma/>
                    <a:shade val="76471"/>
                    <a:invGamma/>
                  </a:schemeClr>
                </a:gs>
                <a:gs pos="50000">
                  <a:schemeClr val="bg1">
                    <a:alpha val="50000"/>
                  </a:schemeClr>
                </a:gs>
                <a:gs pos="100000">
                  <a:schemeClr val="bg1">
                    <a:gamma/>
                    <a:shade val="76471"/>
                    <a:invGamma/>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263172" name="Oval 4"/>
            <p:cNvSpPr>
              <a:spLocks noChangeArrowheads="1"/>
            </p:cNvSpPr>
            <p:nvPr/>
          </p:nvSpPr>
          <p:spPr bwMode="auto">
            <a:xfrm>
              <a:off x="8510" y="6599"/>
              <a:ext cx="1895" cy="1904"/>
            </a:xfrm>
            <a:prstGeom prst="ellipse">
              <a:avLst/>
            </a:prstGeom>
            <a:gradFill rotWithShape="1">
              <a:gsLst>
                <a:gs pos="0">
                  <a:schemeClr val="bg1">
                    <a:alpha val="50000"/>
                  </a:schemeClr>
                </a:gs>
                <a:gs pos="100000">
                  <a:schemeClr val="bg1">
                    <a:gamma/>
                    <a:shade val="85882"/>
                    <a:invGamma/>
                  </a:schemeClr>
                </a:gs>
              </a:gsLst>
              <a:path path="shape">
                <a:fillToRect l="50000" t="50000" r="50000" b="50000"/>
              </a:path>
            </a:gradFill>
            <a:ln w="9525">
              <a:solidFill>
                <a:srgbClr val="808080"/>
              </a:solidFill>
              <a:round/>
              <a:headEnd/>
              <a:tailEnd/>
            </a:ln>
            <a:effectLst/>
          </p:spPr>
          <p:txBody>
            <a:bodyPr wrap="none" anchor="ctr"/>
            <a:lstStyle/>
            <a:p>
              <a:pPr eaLnBrk="1" hangingPunct="1">
                <a:defRPr/>
              </a:pPr>
              <a:endParaRPr lang="ja-JP" altLang="en-US">
                <a:latin typeface="Arial" charset="0"/>
              </a:endParaRPr>
            </a:p>
          </p:txBody>
        </p:sp>
        <p:sp>
          <p:nvSpPr>
            <p:cNvPr id="263173" name="AutoShape 5"/>
            <p:cNvSpPr>
              <a:spLocks noChangeArrowheads="1"/>
            </p:cNvSpPr>
            <p:nvPr/>
          </p:nvSpPr>
          <p:spPr bwMode="auto">
            <a:xfrm flipV="1">
              <a:off x="8555" y="1327"/>
              <a:ext cx="1758" cy="5141"/>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263174" name="AutoShape 6"/>
            <p:cNvSpPr>
              <a:spLocks noChangeArrowheads="1"/>
            </p:cNvSpPr>
            <p:nvPr/>
          </p:nvSpPr>
          <p:spPr bwMode="auto">
            <a:xfrm rot="7200000" flipV="1">
              <a:off x="11836"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263175" name="AutoShape 7"/>
            <p:cNvSpPr>
              <a:spLocks noChangeArrowheads="1"/>
            </p:cNvSpPr>
            <p:nvPr/>
          </p:nvSpPr>
          <p:spPr bwMode="auto">
            <a:xfrm rot="14400000" flipV="1">
              <a:off x="5340" y="6690"/>
              <a:ext cx="1749"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grpSp>
      <p:grpSp>
        <p:nvGrpSpPr>
          <p:cNvPr id="116739" name="Group 8"/>
          <p:cNvGrpSpPr>
            <a:grpSpLocks/>
          </p:cNvGrpSpPr>
          <p:nvPr/>
        </p:nvGrpSpPr>
        <p:grpSpPr bwMode="auto">
          <a:xfrm>
            <a:off x="5003800" y="2994025"/>
            <a:ext cx="3570288" cy="3819525"/>
            <a:chOff x="3646" y="1327"/>
            <a:chExt cx="11634" cy="12972"/>
          </a:xfrm>
        </p:grpSpPr>
        <p:sp>
          <p:nvSpPr>
            <p:cNvPr id="263177" name="AutoShape 9"/>
            <p:cNvSpPr>
              <a:spLocks noChangeArrowheads="1"/>
            </p:cNvSpPr>
            <p:nvPr/>
          </p:nvSpPr>
          <p:spPr bwMode="auto">
            <a:xfrm flipV="1">
              <a:off x="8586" y="8277"/>
              <a:ext cx="1754" cy="6022"/>
            </a:xfrm>
            <a:custGeom>
              <a:avLst/>
              <a:gdLst>
                <a:gd name="G0" fmla="+- 7175 0 0"/>
                <a:gd name="G1" fmla="+- 21600 0 7175"/>
                <a:gd name="G2" fmla="*/ 7175 1 2"/>
                <a:gd name="G3" fmla="+- 21600 0 G2"/>
                <a:gd name="G4" fmla="+/ 7175 21600 2"/>
                <a:gd name="G5" fmla="+/ G1 0 2"/>
                <a:gd name="G6" fmla="*/ 21600 21600 7175"/>
                <a:gd name="G7" fmla="*/ G6 1 2"/>
                <a:gd name="G8" fmla="+- 21600 0 G7"/>
                <a:gd name="G9" fmla="*/ 21600 1 2"/>
                <a:gd name="G10" fmla="+- 7175 0 G9"/>
                <a:gd name="G11" fmla="?: G10 G8 0"/>
                <a:gd name="G12" fmla="?: G10 G7 21600"/>
                <a:gd name="T0" fmla="*/ 18012 w 21600"/>
                <a:gd name="T1" fmla="*/ 10800 h 21600"/>
                <a:gd name="T2" fmla="*/ 10800 w 21600"/>
                <a:gd name="T3" fmla="*/ 21600 h 21600"/>
                <a:gd name="T4" fmla="*/ 3588 w 21600"/>
                <a:gd name="T5" fmla="*/ 10800 h 21600"/>
                <a:gd name="T6" fmla="*/ 10800 w 21600"/>
                <a:gd name="T7" fmla="*/ 0 h 21600"/>
                <a:gd name="T8" fmla="*/ 5388 w 21600"/>
                <a:gd name="T9" fmla="*/ 5388 h 21600"/>
                <a:gd name="T10" fmla="*/ 16212 w 21600"/>
                <a:gd name="T11" fmla="*/ 16212 h 21600"/>
              </a:gdLst>
              <a:ahLst/>
              <a:cxnLst>
                <a:cxn ang="0">
                  <a:pos x="T0" y="T1"/>
                </a:cxn>
                <a:cxn ang="0">
                  <a:pos x="T2" y="T3"/>
                </a:cxn>
                <a:cxn ang="0">
                  <a:pos x="T4" y="T5"/>
                </a:cxn>
                <a:cxn ang="0">
                  <a:pos x="T6" y="T7"/>
                </a:cxn>
              </a:cxnLst>
              <a:rect l="T8" t="T9" r="T10" b="T11"/>
              <a:pathLst>
                <a:path w="21600" h="21600">
                  <a:moveTo>
                    <a:pt x="0" y="0"/>
                  </a:moveTo>
                  <a:lnTo>
                    <a:pt x="7175" y="21600"/>
                  </a:lnTo>
                  <a:lnTo>
                    <a:pt x="14425" y="21600"/>
                  </a:lnTo>
                  <a:lnTo>
                    <a:pt x="21600" y="0"/>
                  </a:lnTo>
                  <a:close/>
                </a:path>
              </a:pathLst>
            </a:custGeom>
            <a:gradFill rotWithShape="1">
              <a:gsLst>
                <a:gs pos="0">
                  <a:schemeClr val="bg1">
                    <a:gamma/>
                    <a:shade val="76471"/>
                    <a:invGamma/>
                  </a:schemeClr>
                </a:gs>
                <a:gs pos="50000">
                  <a:schemeClr val="bg1">
                    <a:alpha val="50000"/>
                  </a:schemeClr>
                </a:gs>
                <a:gs pos="100000">
                  <a:schemeClr val="bg1">
                    <a:gamma/>
                    <a:shade val="76471"/>
                    <a:invGamma/>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263178" name="Oval 10"/>
            <p:cNvSpPr>
              <a:spLocks noChangeArrowheads="1"/>
            </p:cNvSpPr>
            <p:nvPr/>
          </p:nvSpPr>
          <p:spPr bwMode="auto">
            <a:xfrm>
              <a:off x="8503" y="6600"/>
              <a:ext cx="1909" cy="1903"/>
            </a:xfrm>
            <a:prstGeom prst="ellipse">
              <a:avLst/>
            </a:prstGeom>
            <a:gradFill rotWithShape="1">
              <a:gsLst>
                <a:gs pos="0">
                  <a:schemeClr val="bg1">
                    <a:alpha val="50000"/>
                  </a:schemeClr>
                </a:gs>
                <a:gs pos="100000">
                  <a:schemeClr val="bg1">
                    <a:gamma/>
                    <a:shade val="85882"/>
                    <a:invGamma/>
                  </a:schemeClr>
                </a:gs>
              </a:gsLst>
              <a:path path="shape">
                <a:fillToRect l="50000" t="50000" r="50000" b="50000"/>
              </a:path>
            </a:gradFill>
            <a:ln w="9525">
              <a:solidFill>
                <a:srgbClr val="808080"/>
              </a:solidFill>
              <a:round/>
              <a:headEnd/>
              <a:tailEnd/>
            </a:ln>
            <a:effectLst/>
          </p:spPr>
          <p:txBody>
            <a:bodyPr wrap="none" anchor="ctr"/>
            <a:lstStyle/>
            <a:p>
              <a:pPr eaLnBrk="1" hangingPunct="1">
                <a:defRPr/>
              </a:pPr>
              <a:endParaRPr lang="ja-JP" altLang="en-US">
                <a:latin typeface="Arial" charset="0"/>
              </a:endParaRPr>
            </a:p>
          </p:txBody>
        </p:sp>
        <p:sp>
          <p:nvSpPr>
            <p:cNvPr id="263179" name="AutoShape 11"/>
            <p:cNvSpPr>
              <a:spLocks noChangeArrowheads="1"/>
            </p:cNvSpPr>
            <p:nvPr/>
          </p:nvSpPr>
          <p:spPr bwMode="auto">
            <a:xfrm flipV="1">
              <a:off x="8555" y="1327"/>
              <a:ext cx="1754" cy="5138"/>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263180" name="AutoShape 12"/>
            <p:cNvSpPr>
              <a:spLocks noChangeArrowheads="1"/>
            </p:cNvSpPr>
            <p:nvPr/>
          </p:nvSpPr>
          <p:spPr bwMode="auto">
            <a:xfrm rot="7200000" flipV="1">
              <a:off x="11835" y="6692"/>
              <a:ext cx="1752" cy="5137"/>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sp>
          <p:nvSpPr>
            <p:cNvPr id="263181" name="AutoShape 13"/>
            <p:cNvSpPr>
              <a:spLocks noChangeArrowheads="1"/>
            </p:cNvSpPr>
            <p:nvPr/>
          </p:nvSpPr>
          <p:spPr bwMode="auto">
            <a:xfrm rot="14400000" flipV="1">
              <a:off x="5338" y="6692"/>
              <a:ext cx="1752" cy="5137"/>
            </a:xfrm>
            <a:custGeom>
              <a:avLst/>
              <a:gdLst>
                <a:gd name="G0" fmla="+- 7532 0 0"/>
                <a:gd name="G1" fmla="+- 21600 0 7532"/>
                <a:gd name="G2" fmla="*/ 7532 1 2"/>
                <a:gd name="G3" fmla="+- 21600 0 G2"/>
                <a:gd name="G4" fmla="+/ 7532 21600 2"/>
                <a:gd name="G5" fmla="+/ G1 0 2"/>
                <a:gd name="G6" fmla="*/ 21600 21600 7532"/>
                <a:gd name="G7" fmla="*/ G6 1 2"/>
                <a:gd name="G8" fmla="+- 21600 0 G7"/>
                <a:gd name="G9" fmla="*/ 21600 1 2"/>
                <a:gd name="G10" fmla="+- 7532 0 G9"/>
                <a:gd name="G11" fmla="?: G10 G8 0"/>
                <a:gd name="G12" fmla="?: G10 G7 21600"/>
                <a:gd name="T0" fmla="*/ 17834 w 21600"/>
                <a:gd name="T1" fmla="*/ 10800 h 21600"/>
                <a:gd name="T2" fmla="*/ 10800 w 21600"/>
                <a:gd name="T3" fmla="*/ 21600 h 21600"/>
                <a:gd name="T4" fmla="*/ 3766 w 21600"/>
                <a:gd name="T5" fmla="*/ 10800 h 21600"/>
                <a:gd name="T6" fmla="*/ 10800 w 21600"/>
                <a:gd name="T7" fmla="*/ 0 h 21600"/>
                <a:gd name="T8" fmla="*/ 5566 w 21600"/>
                <a:gd name="T9" fmla="*/ 5566 h 21600"/>
                <a:gd name="T10" fmla="*/ 16034 w 21600"/>
                <a:gd name="T11" fmla="*/ 16034 h 21600"/>
              </a:gdLst>
              <a:ahLst/>
              <a:cxnLst>
                <a:cxn ang="0">
                  <a:pos x="T0" y="T1"/>
                </a:cxn>
                <a:cxn ang="0">
                  <a:pos x="T2" y="T3"/>
                </a:cxn>
                <a:cxn ang="0">
                  <a:pos x="T4" y="T5"/>
                </a:cxn>
                <a:cxn ang="0">
                  <a:pos x="T6" y="T7"/>
                </a:cxn>
              </a:cxnLst>
              <a:rect l="T8" t="T9" r="T10" b="T11"/>
              <a:pathLst>
                <a:path w="21600" h="21600">
                  <a:moveTo>
                    <a:pt x="0" y="0"/>
                  </a:moveTo>
                  <a:lnTo>
                    <a:pt x="7532" y="21600"/>
                  </a:lnTo>
                  <a:lnTo>
                    <a:pt x="14068" y="21600"/>
                  </a:lnTo>
                  <a:lnTo>
                    <a:pt x="21600" y="0"/>
                  </a:lnTo>
                  <a:close/>
                </a:path>
              </a:pathLst>
            </a:custGeom>
            <a:gradFill rotWithShape="1">
              <a:gsLst>
                <a:gs pos="0">
                  <a:schemeClr val="bg1">
                    <a:gamma/>
                    <a:shade val="86275"/>
                    <a:invGamma/>
                  </a:schemeClr>
                </a:gs>
                <a:gs pos="100000">
                  <a:schemeClr val="bg1">
                    <a:alpha val="50000"/>
                  </a:schemeClr>
                </a:gs>
              </a:gsLst>
              <a:lin ang="0" scaled="1"/>
            </a:gradFill>
            <a:ln w="9525">
              <a:solidFill>
                <a:srgbClr val="808080"/>
              </a:solidFill>
              <a:miter lim="800000"/>
              <a:headEnd/>
              <a:tailEnd/>
            </a:ln>
            <a:effectLst/>
          </p:spPr>
          <p:txBody>
            <a:bodyPr wrap="none" anchor="ctr"/>
            <a:lstStyle/>
            <a:p>
              <a:pPr eaLnBrk="1" hangingPunct="1">
                <a:defRPr/>
              </a:pPr>
              <a:endParaRPr lang="ja-JP" altLang="en-US">
                <a:latin typeface="Arial" charset="0"/>
              </a:endParaRPr>
            </a:p>
          </p:txBody>
        </p:sp>
      </p:grpSp>
      <p:graphicFrame>
        <p:nvGraphicFramePr>
          <p:cNvPr id="116740" name="Object 78"/>
          <p:cNvGraphicFramePr>
            <a:graphicFrameLocks noChangeAspect="1"/>
          </p:cNvGraphicFramePr>
          <p:nvPr/>
        </p:nvGraphicFramePr>
        <p:xfrm>
          <a:off x="1152525" y="1773238"/>
          <a:ext cx="1871663" cy="1349375"/>
        </p:xfrm>
        <a:graphic>
          <a:graphicData uri="http://schemas.openxmlformats.org/presentationml/2006/ole">
            <mc:AlternateContent xmlns:mc="http://schemas.openxmlformats.org/markup-compatibility/2006">
              <mc:Choice xmlns:v="urn:schemas-microsoft-com:vml" Requires="v">
                <p:oleObj spid="_x0000_s116768" name="数式" r:id="rId3" imgW="545863" imgH="393529" progId="Equation.3">
                  <p:embed/>
                </p:oleObj>
              </mc:Choice>
              <mc:Fallback>
                <p:oleObj name="数式" r:id="rId3" imgW="545863" imgH="393529" progId="Equation.3">
                  <p:embed/>
                  <p:pic>
                    <p:nvPicPr>
                      <p:cNvPr id="0" name="Object 7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2525" y="1773238"/>
                        <a:ext cx="1871663" cy="134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6741" name="Text Box 79"/>
          <p:cNvSpPr txBox="1">
            <a:spLocks noChangeArrowheads="1"/>
          </p:cNvSpPr>
          <p:nvPr/>
        </p:nvSpPr>
        <p:spPr bwMode="auto">
          <a:xfrm>
            <a:off x="34925" y="44450"/>
            <a:ext cx="5256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2400"/>
              <a:t>レイノルズ数を合わせるとは、、、</a:t>
            </a:r>
          </a:p>
        </p:txBody>
      </p:sp>
      <p:sp>
        <p:nvSpPr>
          <p:cNvPr id="116742" name="Text Box 81"/>
          <p:cNvSpPr txBox="1">
            <a:spLocks noChangeArrowheads="1"/>
          </p:cNvSpPr>
          <p:nvPr/>
        </p:nvSpPr>
        <p:spPr bwMode="auto">
          <a:xfrm>
            <a:off x="0" y="927100"/>
            <a:ext cx="47529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流れの</a:t>
            </a:r>
            <a:r>
              <a:rPr lang="ja-JP" altLang="en-US" sz="1800" b="1" u="sng"/>
              <a:t>速度を上げる</a:t>
            </a:r>
            <a:r>
              <a:rPr lang="ja-JP" altLang="en-US" sz="1800"/>
              <a:t>、模型（翼弦長）が</a:t>
            </a:r>
            <a:r>
              <a:rPr lang="ja-JP" altLang="en-US" sz="1800" b="1" u="sng"/>
              <a:t>小さい</a:t>
            </a:r>
          </a:p>
        </p:txBody>
      </p:sp>
      <p:graphicFrame>
        <p:nvGraphicFramePr>
          <p:cNvPr id="116743" name="Object 82"/>
          <p:cNvGraphicFramePr>
            <a:graphicFrameLocks noChangeAspect="1"/>
          </p:cNvGraphicFramePr>
          <p:nvPr/>
        </p:nvGraphicFramePr>
        <p:xfrm>
          <a:off x="5724525" y="1773238"/>
          <a:ext cx="1871663" cy="1349375"/>
        </p:xfrm>
        <a:graphic>
          <a:graphicData uri="http://schemas.openxmlformats.org/presentationml/2006/ole">
            <mc:AlternateContent xmlns:mc="http://schemas.openxmlformats.org/markup-compatibility/2006">
              <mc:Choice xmlns:v="urn:schemas-microsoft-com:vml" Requires="v">
                <p:oleObj spid="_x0000_s116769" name="数式" r:id="rId5" imgW="545863" imgH="393529" progId="Equation.3">
                  <p:embed/>
                </p:oleObj>
              </mc:Choice>
              <mc:Fallback>
                <p:oleObj name="数式" r:id="rId5" imgW="545863" imgH="393529" progId="Equation.3">
                  <p:embed/>
                  <p:pic>
                    <p:nvPicPr>
                      <p:cNvPr id="0" name="Object 8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24525" y="1773238"/>
                        <a:ext cx="1871663" cy="134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6744" name="Text Box 83"/>
          <p:cNvSpPr txBox="1">
            <a:spLocks noChangeArrowheads="1"/>
          </p:cNvSpPr>
          <p:nvPr/>
        </p:nvSpPr>
        <p:spPr bwMode="auto">
          <a:xfrm>
            <a:off x="4572000" y="927100"/>
            <a:ext cx="47529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流れの</a:t>
            </a:r>
            <a:r>
              <a:rPr lang="ja-JP" altLang="en-US" sz="1800" b="1" u="sng"/>
              <a:t>速度を下げる</a:t>
            </a:r>
            <a:r>
              <a:rPr lang="ja-JP" altLang="en-US" sz="1800"/>
              <a:t>、模型（翼弦長）が</a:t>
            </a:r>
            <a:r>
              <a:rPr lang="ja-JP" altLang="en-US" sz="1800" b="1" u="sng"/>
              <a:t>大きい</a:t>
            </a:r>
          </a:p>
        </p:txBody>
      </p:sp>
      <p:sp>
        <p:nvSpPr>
          <p:cNvPr id="116745" name="Line 84"/>
          <p:cNvSpPr>
            <a:spLocks noChangeShapeType="1"/>
          </p:cNvSpPr>
          <p:nvPr/>
        </p:nvSpPr>
        <p:spPr bwMode="auto">
          <a:xfrm>
            <a:off x="1187450" y="1341438"/>
            <a:ext cx="1152525"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16746" name="Line 85"/>
          <p:cNvSpPr>
            <a:spLocks noChangeShapeType="1"/>
          </p:cNvSpPr>
          <p:nvPr/>
        </p:nvSpPr>
        <p:spPr bwMode="auto">
          <a:xfrm>
            <a:off x="5724525" y="1412875"/>
            <a:ext cx="1152525"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16747" name="Line 86"/>
          <p:cNvSpPr>
            <a:spLocks noChangeShapeType="1"/>
          </p:cNvSpPr>
          <p:nvPr/>
        </p:nvSpPr>
        <p:spPr bwMode="auto">
          <a:xfrm flipH="1">
            <a:off x="2914650" y="1341438"/>
            <a:ext cx="43180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16748" name="Line 87"/>
          <p:cNvSpPr>
            <a:spLocks noChangeShapeType="1"/>
          </p:cNvSpPr>
          <p:nvPr/>
        </p:nvSpPr>
        <p:spPr bwMode="auto">
          <a:xfrm flipH="1">
            <a:off x="7451725" y="1341438"/>
            <a:ext cx="504825" cy="5032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16749" name="Text Box 88"/>
          <p:cNvSpPr txBox="1">
            <a:spLocks noChangeArrowheads="1"/>
          </p:cNvSpPr>
          <p:nvPr/>
        </p:nvSpPr>
        <p:spPr bwMode="auto">
          <a:xfrm>
            <a:off x="3349625" y="2781300"/>
            <a:ext cx="23749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大気の動粘性係数はそのまま</a:t>
            </a:r>
          </a:p>
        </p:txBody>
      </p:sp>
      <p:sp>
        <p:nvSpPr>
          <p:cNvPr id="116750" name="Line 89"/>
          <p:cNvSpPr>
            <a:spLocks noChangeShapeType="1"/>
          </p:cNvSpPr>
          <p:nvPr/>
        </p:nvSpPr>
        <p:spPr bwMode="auto">
          <a:xfrm flipH="1" flipV="1">
            <a:off x="2843213" y="2997200"/>
            <a:ext cx="504825" cy="1444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16751" name="Line 90"/>
          <p:cNvSpPr>
            <a:spLocks noChangeShapeType="1"/>
          </p:cNvSpPr>
          <p:nvPr/>
        </p:nvSpPr>
        <p:spPr bwMode="auto">
          <a:xfrm flipV="1">
            <a:off x="5724525" y="2852738"/>
            <a:ext cx="1223963" cy="1444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16752" name="Text Box 91"/>
          <p:cNvSpPr txBox="1">
            <a:spLocks noChangeArrowheads="1"/>
          </p:cNvSpPr>
          <p:nvPr/>
        </p:nvSpPr>
        <p:spPr bwMode="auto">
          <a:xfrm>
            <a:off x="34925" y="549275"/>
            <a:ext cx="13684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800"/>
              <a:t>模型</a:t>
            </a:r>
          </a:p>
        </p:txBody>
      </p:sp>
      <p:sp>
        <p:nvSpPr>
          <p:cNvPr id="116753" name="Text Box 92"/>
          <p:cNvSpPr txBox="1">
            <a:spLocks noChangeArrowheads="1"/>
          </p:cNvSpPr>
          <p:nvPr/>
        </p:nvSpPr>
        <p:spPr bwMode="auto">
          <a:xfrm>
            <a:off x="4716463" y="404813"/>
            <a:ext cx="180022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a:t>実物</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4"/>
          <p:cNvSpPr>
            <a:spLocks noGrp="1" noChangeArrowheads="1"/>
          </p:cNvSpPr>
          <p:nvPr>
            <p:ph type="ctrTitle"/>
          </p:nvPr>
        </p:nvSpPr>
        <p:spPr>
          <a:xfrm>
            <a:off x="250825" y="2130425"/>
            <a:ext cx="8569325" cy="1470025"/>
          </a:xfrm>
        </p:spPr>
        <p:txBody>
          <a:bodyPr/>
          <a:lstStyle/>
          <a:p>
            <a:pPr eaLnBrk="1" hangingPunct="1"/>
            <a:r>
              <a:rPr lang="ja-JP" altLang="en-US" sz="4000" smtClean="0"/>
              <a:t>さて、ペーパークラフト風車と</a:t>
            </a:r>
            <a:r>
              <a:rPr lang="en-US" altLang="ja-JP" sz="4000" smtClean="0"/>
              <a:t>QBlade</a:t>
            </a:r>
            <a:r>
              <a:rPr lang="ja-JP" altLang="en-US" sz="4000" smtClean="0"/>
              <a:t>による解析を通して、翼型解析と風車用ブレードの開発をしてみよう！</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34925" y="2130425"/>
            <a:ext cx="9144000" cy="1470025"/>
          </a:xfrm>
        </p:spPr>
        <p:txBody>
          <a:bodyPr/>
          <a:lstStyle/>
          <a:p>
            <a:pPr eaLnBrk="1" hangingPunct="1"/>
            <a:r>
              <a:rPr lang="zh-TW" altLang="en-US" smtClean="0"/>
              <a:t>揚力型水平軸風車</a:t>
            </a:r>
            <a:r>
              <a:rPr lang="ja-JP" altLang="en-US" smtClean="0"/>
              <a:t>が回転する仕組み</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ctrTitle"/>
          </p:nvPr>
        </p:nvSpPr>
        <p:spPr>
          <a:xfrm>
            <a:off x="685800" y="836613"/>
            <a:ext cx="7772400" cy="1470025"/>
          </a:xfrm>
        </p:spPr>
        <p:txBody>
          <a:bodyPr/>
          <a:lstStyle/>
          <a:p>
            <a:pPr eaLnBrk="1" hangingPunct="1"/>
            <a:r>
              <a:rPr lang="ja-JP" altLang="en-US" smtClean="0"/>
              <a:t>その前に、、、</a:t>
            </a:r>
          </a:p>
        </p:txBody>
      </p:sp>
      <p:sp>
        <p:nvSpPr>
          <p:cNvPr id="16387" name="Rectangle 5"/>
          <p:cNvSpPr>
            <a:spLocks noGrp="1" noChangeArrowheads="1"/>
          </p:cNvSpPr>
          <p:nvPr>
            <p:ph type="subTitle" idx="1"/>
          </p:nvPr>
        </p:nvSpPr>
        <p:spPr>
          <a:xfrm>
            <a:off x="1371600" y="2592388"/>
            <a:ext cx="6400800" cy="1752600"/>
          </a:xfrm>
        </p:spPr>
        <p:txBody>
          <a:bodyPr/>
          <a:lstStyle/>
          <a:p>
            <a:pPr eaLnBrk="1" hangingPunct="1"/>
            <a:r>
              <a:rPr lang="ja-JP" altLang="en-US" smtClean="0"/>
              <a:t>流体力学と翼型（翼素理論）の基礎</a:t>
            </a:r>
          </a:p>
        </p:txBody>
      </p:sp>
      <p:sp>
        <p:nvSpPr>
          <p:cNvPr id="16388" name="Rectangle 7"/>
          <p:cNvSpPr>
            <a:spLocks noChangeArrowheads="1"/>
          </p:cNvSpPr>
          <p:nvPr/>
        </p:nvSpPr>
        <p:spPr bwMode="auto">
          <a:xfrm>
            <a:off x="53975" y="6297613"/>
            <a:ext cx="602932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NASA:Incorrect Lift Theory </a:t>
            </a:r>
            <a:r>
              <a:rPr lang="ja-JP" altLang="en-US" sz="1200"/>
              <a:t>　</a:t>
            </a:r>
            <a:r>
              <a:rPr lang="en-US" altLang="ja-JP" sz="1200"/>
              <a:t>http://www.grc.nasa.gov/WWW/k-12/airplane/wrong1.html</a:t>
            </a:r>
          </a:p>
        </p:txBody>
      </p:sp>
      <p:sp>
        <p:nvSpPr>
          <p:cNvPr id="16389" name="Rectangle 8"/>
          <p:cNvSpPr>
            <a:spLocks noChangeArrowheads="1"/>
          </p:cNvSpPr>
          <p:nvPr/>
        </p:nvSpPr>
        <p:spPr bwMode="auto">
          <a:xfrm>
            <a:off x="49213" y="6564313"/>
            <a:ext cx="6240462"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NASA:Incorrect Lift Theory #2 </a:t>
            </a:r>
            <a:r>
              <a:rPr lang="ja-JP" altLang="en-US" sz="1200"/>
              <a:t>　</a:t>
            </a:r>
            <a:r>
              <a:rPr lang="en-US" altLang="ja-JP" sz="1200"/>
              <a:t>http://www.grc.nasa.gov/WWW/k-12/airplane/wrong2.html</a:t>
            </a:r>
          </a:p>
        </p:txBody>
      </p:sp>
      <p:sp>
        <p:nvSpPr>
          <p:cNvPr id="16390" name="Rectangle 9"/>
          <p:cNvSpPr>
            <a:spLocks noChangeArrowheads="1"/>
          </p:cNvSpPr>
          <p:nvPr/>
        </p:nvSpPr>
        <p:spPr bwMode="auto">
          <a:xfrm>
            <a:off x="5715000" y="5700713"/>
            <a:ext cx="34290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http://jein.jp/jifs/scientific-topics/887-topic49.html</a:t>
            </a:r>
          </a:p>
        </p:txBody>
      </p:sp>
      <p:sp>
        <p:nvSpPr>
          <p:cNvPr id="16391" name="Rectangle 10"/>
          <p:cNvSpPr>
            <a:spLocks noChangeArrowheads="1"/>
          </p:cNvSpPr>
          <p:nvPr/>
        </p:nvSpPr>
        <p:spPr bwMode="auto">
          <a:xfrm>
            <a:off x="53975" y="5483225"/>
            <a:ext cx="641985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a:t>飛行機はなぜ飛ぶかのかまだ分からない</a:t>
            </a:r>
            <a:r>
              <a:rPr lang="en-US" altLang="ja-JP" sz="1200"/>
              <a:t>?? - NPO</a:t>
            </a:r>
            <a:r>
              <a:rPr lang="ja-JP" altLang="en-US" sz="1200"/>
              <a:t>法人 知的人材ネットワーク・あいんしゅたいん </a:t>
            </a:r>
          </a:p>
        </p:txBody>
      </p:sp>
      <p:sp>
        <p:nvSpPr>
          <p:cNvPr id="16392" name="Rectangle 13"/>
          <p:cNvSpPr>
            <a:spLocks noChangeArrowheads="1"/>
          </p:cNvSpPr>
          <p:nvPr/>
        </p:nvSpPr>
        <p:spPr bwMode="auto">
          <a:xfrm>
            <a:off x="52388" y="4797425"/>
            <a:ext cx="53308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b="1"/>
              <a:t>より正確な流体力学と翼型（翼素理論）の情報は以下を参照</a:t>
            </a:r>
          </a:p>
        </p:txBody>
      </p:sp>
      <p:sp>
        <p:nvSpPr>
          <p:cNvPr id="16393" name="Rectangle 14"/>
          <p:cNvSpPr>
            <a:spLocks noChangeArrowheads="1"/>
          </p:cNvSpPr>
          <p:nvPr/>
        </p:nvSpPr>
        <p:spPr bwMode="auto">
          <a:xfrm>
            <a:off x="44450" y="5184775"/>
            <a:ext cx="69373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a:t>日本機械学会　流体工学部門：活動内容：楽しい流れの実験教室 　</a:t>
            </a:r>
            <a:r>
              <a:rPr lang="en-US" altLang="ja-JP" sz="1200"/>
              <a:t>http://www.jsme-fed.org/experiment/</a:t>
            </a:r>
          </a:p>
        </p:txBody>
      </p:sp>
      <p:sp>
        <p:nvSpPr>
          <p:cNvPr id="16394" name="Rectangle 10"/>
          <p:cNvSpPr>
            <a:spLocks noChangeArrowheads="1"/>
          </p:cNvSpPr>
          <p:nvPr/>
        </p:nvSpPr>
        <p:spPr bwMode="auto">
          <a:xfrm>
            <a:off x="34925" y="6021388"/>
            <a:ext cx="88931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800"/>
              <a:t>http://ja.wikipedia.org/wiki/%E3%83%99%E3%83%AB%E3%83%8C%E3%83%BC%E3%82%A4%E3%81%AE%E5%AE%9A%E7%90%86#.E6.8F.9A.E5.8A.9B.E3.81.A8.E3.83.99.E3.83.AB.E3.83.8C.E3.83.BC.E3.82.A4.E3.81.AE.E5.AE.9A.E7.90.86</a:t>
            </a:r>
            <a:endParaRPr lang="ja-JP" altLang="en-US" sz="800"/>
          </a:p>
        </p:txBody>
      </p:sp>
      <p:sp>
        <p:nvSpPr>
          <p:cNvPr id="16395" name="Rectangle 11"/>
          <p:cNvSpPr>
            <a:spLocks noChangeArrowheads="1"/>
          </p:cNvSpPr>
          <p:nvPr/>
        </p:nvSpPr>
        <p:spPr bwMode="auto">
          <a:xfrm>
            <a:off x="53975" y="5734050"/>
            <a:ext cx="4373563"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latin typeface="ＭＳ Ｐゴシック" panose="020B0600070205080204" pitchFamily="50" charset="-128"/>
              </a:rPr>
              <a:t>Wikipedia</a:t>
            </a:r>
            <a:r>
              <a:rPr lang="ja-JP" altLang="en-US" sz="1200">
                <a:latin typeface="ＭＳ Ｐゴシック" panose="020B0600070205080204" pitchFamily="50" charset="-128"/>
              </a:rPr>
              <a:t>：揚力とベルヌーイの定理</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4338</TotalTime>
  <Words>3090</Words>
  <Application>Microsoft Office PowerPoint</Application>
  <PresentationFormat>画面に合わせる (4:3)</PresentationFormat>
  <Paragraphs>589</Paragraphs>
  <Slides>71</Slides>
  <Notes>42</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71</vt:i4>
      </vt:variant>
    </vt:vector>
  </HeadingPairs>
  <TitlesOfParts>
    <vt:vector size="79" baseType="lpstr">
      <vt:lpstr>ＭＳ Ｐゴシック</vt:lpstr>
      <vt:lpstr>ＭＳ Ｐ明朝</vt:lpstr>
      <vt:lpstr>ＭＳ ゴシック</vt:lpstr>
      <vt:lpstr>Arial</vt:lpstr>
      <vt:lpstr>Century</vt:lpstr>
      <vt:lpstr>Impact</vt:lpstr>
      <vt:lpstr>標準デザイン</vt:lpstr>
      <vt:lpstr>数式</vt:lpstr>
      <vt:lpstr>揚力型水平軸風車（風力タービン）が 回転する仕組み超入門 （β版）</vt:lpstr>
      <vt:lpstr>内容</vt:lpstr>
      <vt:lpstr>揚力型水平軸風車 （風力タービン）の種類</vt:lpstr>
      <vt:lpstr>揚力型水平軸風車（風力タービン）の中で  アップウィンド型・ダウンウィンド型  がある</vt:lpstr>
      <vt:lpstr>PowerPoint プレゼンテーション</vt:lpstr>
      <vt:lpstr>メリット・デメリットがある</vt:lpstr>
      <vt:lpstr>風車の主要な各部名称</vt:lpstr>
      <vt:lpstr>揚力型水平軸風車が回転する仕組み</vt:lpstr>
      <vt:lpstr>その前に、、、</vt:lpstr>
      <vt:lpstr>揚力・抗力とは？</vt:lpstr>
      <vt:lpstr>ちなみに、状況は同じです</vt:lpstr>
      <vt:lpstr>連続の法則　（流量（Q)一定の法則）</vt:lpstr>
      <vt:lpstr>翼型の周りでは何が起こっているのか？（＝なぜ飛行機が飛ぶのか？） ＝上面の方が空気の流れが速い</vt:lpstr>
      <vt:lpstr>ベルヌーイの定理（流体のエネルギ保存則）</vt:lpstr>
      <vt:lpstr>PowerPoint プレゼンテーション</vt:lpstr>
      <vt:lpstr>PowerPoint プレゼンテーション</vt:lpstr>
      <vt:lpstr>翼型ごとに揚力を大きくかつ抗力を小さく発生 する最適な角度がある</vt:lpstr>
      <vt:lpstr>翼型ごとに揚力を大きくかつ抗力を小さく発生 する最適な角度がある</vt:lpstr>
      <vt:lpstr>迎角（α）　はどこ？</vt:lpstr>
      <vt:lpstr>揚力を発生する最適な角度がある</vt:lpstr>
      <vt:lpstr>角度を上げると揚力（Ｌ）が上がるが抗力（Ｄ）も大きくなる</vt:lpstr>
      <vt:lpstr>揚力を発生する最適な角度がある</vt:lpstr>
      <vt:lpstr>角度を上げすぎると失速（Ｓｔａｌｌ）する</vt:lpstr>
      <vt:lpstr>最適な角度　  “揚抗比　L/D”　が大きい  迎角（α）を保つのが理想！</vt:lpstr>
      <vt:lpstr>PowerPoint プレゼンテーション</vt:lpstr>
      <vt:lpstr>PowerPoint プレゼンテーション</vt:lpstr>
      <vt:lpstr>ようやく 揚力型水平軸風車が回転する仕組みの話</vt:lpstr>
      <vt:lpstr>PowerPoint プレゼンテーション</vt:lpstr>
      <vt:lpstr>揚力をどのように風車の回転力にしている？</vt:lpstr>
      <vt:lpstr>つまり、、、</vt:lpstr>
      <vt:lpstr>風と周速度の合成ベクトル速度で風車が回っていることがわかると、、</vt:lpstr>
      <vt:lpstr>ブレードはなぜねじれている？</vt:lpstr>
      <vt:lpstr>翼型の半径方向の位置が変化したら、、、</vt:lpstr>
      <vt:lpstr>翼型の半径方向の位置が変化したら、、、</vt:lpstr>
      <vt:lpstr>翼型の半径方向の位置が変化したら、、、</vt:lpstr>
      <vt:lpstr>連続してみてみると、、、</vt:lpstr>
      <vt:lpstr>翼型の半径方向の位置が変化したら、、、</vt:lpstr>
      <vt:lpstr>翼型の半径方向の位置が変化したら、、、</vt:lpstr>
      <vt:lpstr>翼型の半径方向の位置が変化したら、、、</vt:lpstr>
      <vt:lpstr>翼型の半径方向の位置が変化したら、、、</vt:lpstr>
      <vt:lpstr>翼型の半径方向の位置が変化したら、、、</vt:lpstr>
      <vt:lpstr>翼型の半径方向の位置が変化したら、、、</vt:lpstr>
      <vt:lpstr>翼型の半径方向の位置が変化したら、、、</vt:lpstr>
      <vt:lpstr>翼型の半径方向の位置が変化したら、、、</vt:lpstr>
      <vt:lpstr>翼型の半径方向の位置の変化とともに、、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翼型の半径方向の位置が変化したら、、、</vt:lpstr>
      <vt:lpstr>風車の回転が止まっていたら、、、</vt:lpstr>
      <vt:lpstr>風車の回転が止まっていたら、、、</vt:lpstr>
      <vt:lpstr>風車の回転が止まっていたら、、、</vt:lpstr>
      <vt:lpstr>風が吹いていないのに風車が回っている場合は、このように待ち構えている！</vt:lpstr>
      <vt:lpstr>風の速度が変化した場合は？</vt:lpstr>
      <vt:lpstr>風速が変化したら、、、</vt:lpstr>
      <vt:lpstr>風速が変化したら、、、</vt:lpstr>
      <vt:lpstr>風速が変化したら、、、</vt:lpstr>
      <vt:lpstr>風速が変化したら、、、</vt:lpstr>
      <vt:lpstr>風速が変化したら、、、</vt:lpstr>
      <vt:lpstr>風速が変化したら、、、</vt:lpstr>
      <vt:lpstr>風の速度が変化した場合は？</vt:lpstr>
      <vt:lpstr>PowerPoint プレゼンテーション</vt:lpstr>
      <vt:lpstr>PowerPoint プレゼンテーション</vt:lpstr>
      <vt:lpstr>PowerPoint プレゼンテーション</vt:lpstr>
      <vt:lpstr>レイノルズ数（Re）とは？</vt:lpstr>
      <vt:lpstr>PowerPoint プレゼンテーション</vt:lpstr>
      <vt:lpstr>PowerPoint プレゼンテーション</vt:lpstr>
      <vt:lpstr>さて、ペーパークラフト風車とQBladeによる解析を通して、翼型解析と風車用ブレードの開発をしてみよう！</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UNITY公開講座</dc:title>
  <dc:creator>waseda</dc:creator>
  <cp:lastModifiedBy>waseda</cp:lastModifiedBy>
  <cp:revision>55</cp:revision>
  <dcterms:created xsi:type="dcterms:W3CDTF">2012-01-19T00:44:49Z</dcterms:created>
  <dcterms:modified xsi:type="dcterms:W3CDTF">2017-07-11T09:25:05Z</dcterms:modified>
</cp:coreProperties>
</file>