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270" r:id="rId3"/>
    <p:sldId id="275" r:id="rId4"/>
    <p:sldId id="321" r:id="rId5"/>
    <p:sldId id="304" r:id="rId6"/>
    <p:sldId id="279" r:id="rId7"/>
    <p:sldId id="365" r:id="rId8"/>
    <p:sldId id="366" r:id="rId9"/>
    <p:sldId id="264" r:id="rId10"/>
    <p:sldId id="383" r:id="rId11"/>
    <p:sldId id="263" r:id="rId12"/>
    <p:sldId id="268" r:id="rId13"/>
    <p:sldId id="305" r:id="rId14"/>
    <p:sldId id="306" r:id="rId15"/>
    <p:sldId id="371" r:id="rId16"/>
    <p:sldId id="277" r:id="rId17"/>
    <p:sldId id="387" r:id="rId18"/>
    <p:sldId id="310" r:id="rId19"/>
    <p:sldId id="388" r:id="rId20"/>
    <p:sldId id="311" r:id="rId21"/>
    <p:sldId id="389" r:id="rId22"/>
    <p:sldId id="312" r:id="rId23"/>
    <p:sldId id="314" r:id="rId24"/>
    <p:sldId id="379" r:id="rId25"/>
    <p:sldId id="385" r:id="rId26"/>
    <p:sldId id="287" r:id="rId27"/>
    <p:sldId id="360" r:id="rId28"/>
    <p:sldId id="276" r:id="rId29"/>
    <p:sldId id="375" r:id="rId30"/>
    <p:sldId id="361" r:id="rId31"/>
    <p:sldId id="278" r:id="rId32"/>
    <p:sldId id="330" r:id="rId33"/>
    <p:sldId id="332" r:id="rId34"/>
    <p:sldId id="331" r:id="rId35"/>
    <p:sldId id="342" r:id="rId36"/>
    <p:sldId id="336" r:id="rId37"/>
    <p:sldId id="338" r:id="rId38"/>
    <p:sldId id="339" r:id="rId39"/>
    <p:sldId id="335" r:id="rId40"/>
    <p:sldId id="340" r:id="rId41"/>
    <p:sldId id="337" r:id="rId42"/>
    <p:sldId id="341" r:id="rId43"/>
    <p:sldId id="333" r:id="rId44"/>
    <p:sldId id="343" r:id="rId45"/>
    <p:sldId id="344" r:id="rId46"/>
    <p:sldId id="345" r:id="rId47"/>
    <p:sldId id="346" r:id="rId48"/>
    <p:sldId id="347" r:id="rId49"/>
    <p:sldId id="348" r:id="rId50"/>
    <p:sldId id="349" r:id="rId51"/>
    <p:sldId id="334" r:id="rId52"/>
    <p:sldId id="373" r:id="rId53"/>
    <p:sldId id="324" r:id="rId54"/>
    <p:sldId id="352" r:id="rId55"/>
    <p:sldId id="351" r:id="rId56"/>
    <p:sldId id="353" r:id="rId57"/>
    <p:sldId id="350" r:id="rId58"/>
    <p:sldId id="354" r:id="rId59"/>
    <p:sldId id="358" r:id="rId60"/>
    <p:sldId id="356" r:id="rId61"/>
    <p:sldId id="355" r:id="rId62"/>
    <p:sldId id="359" r:id="rId63"/>
    <p:sldId id="357" r:id="rId64"/>
    <p:sldId id="386" r:id="rId65"/>
    <p:sldId id="376" r:id="rId66"/>
    <p:sldId id="390" r:id="rId67"/>
    <p:sldId id="380" r:id="rId68"/>
    <p:sldId id="381" r:id="rId69"/>
    <p:sldId id="382" r:id="rId70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7F7F7F"/>
    <a:srgbClr val="00CC00"/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1" autoAdjust="0"/>
    <p:restoredTop sz="94794" autoAdjust="0"/>
  </p:normalViewPr>
  <p:slideViewPr>
    <p:cSldViewPr showGuides="1">
      <p:cViewPr>
        <p:scale>
          <a:sx n="100" d="100"/>
          <a:sy n="100" d="100"/>
        </p:scale>
        <p:origin x="68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BCF7C9-DA35-40C9-9F46-6B92D0DF8A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0801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42233A7-9EE4-405A-940A-2DA51675253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215931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E8082D7-5F59-4F49-BC25-60AB21674150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369644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9B86099-2070-4CDE-9927-21A6BDB4853A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212451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BA63547-B0B6-41ED-AC37-187B2A31F8B8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398381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A3754E6-D7AF-4363-9D7B-7E1732D50D11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430687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DB94554-2A44-42DD-9497-BCD3EB0DF912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0818339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40050FC-F384-48DB-ABE5-6EEB6B92DCD1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25138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28FDB95-2076-44A7-9172-39200690DBF4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7802150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0575DCA-3C47-446A-98D7-EFAF5BFF0919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456985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34D355A-9A72-40DA-A75B-BA12B8FD3B59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422295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9561C3D-0E24-438A-A652-C14624D4280B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25116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D127F13-6EBE-47D5-B475-8E8AC7AE5989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4682062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432F896-3C3B-4CAD-824F-C5D836F0D2BD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977693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4AE8B45-AC23-40E0-AFD0-39E6DA14CEA8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530015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0CC99E7-8396-4328-AA6C-3176E3732146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035046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11D47F-5FD3-452A-8D7B-646816365A1D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7667587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4599FAF-0E80-41AF-AC09-C69516940DE1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096668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09D5B33-B22F-4BFF-AFD6-E4783B489A83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006421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856C908-2DBB-435D-AA49-DEBA6F0F97DE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90043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AF702DE-E634-463D-8CC8-0A0DA7B3A647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684258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82D8D34-0F18-46B0-A750-2AE43BFFB1B7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1935500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749BC19-0450-4AC0-9AB1-F681299519AD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876117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1A4526C-E665-4594-B943-23F45A7B7AFD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41545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67C61B5-BB74-445E-A1EE-FD63ABED988A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5358770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7F8436E-3304-4223-AC3A-DCAF62CC2C66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5323591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41915BA-1E65-4E25-9422-C487C5839CCF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82453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2259945-6785-4326-A6FE-261C1A48D94E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7791238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AE9D77C-0208-44E5-871E-BBEA431584B4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4706559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33836AF-B417-4ADA-BB98-1410C91CAEDF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856140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0751D5B-3B07-491F-A31F-C930BE869FD6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42744701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7AB4207-9441-4D9E-8E3C-1AF7BE4AE2D9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8823584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84DC61F-5BF7-4111-9E77-4B0178101FC6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50358196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CCCAFA4-F003-443E-A36B-BDDE3BFFB942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493292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1F0E14A-0E49-45F5-92EB-B0F50DBE7F7E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1513871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13783EC-E9ED-40D0-AEC5-2F12206AB356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3135222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F2B67DE-1489-4E87-8EF2-D0923995F863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3288207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F91AFD3-68D9-413E-8D0B-C1EF70475172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601735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5187BDE-DA1A-41C3-96C2-E7C9031BF2CD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73469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DCCD957-E763-496D-83A1-576DD5FD6A85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866757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4765544-59EA-48AF-A6D6-E20DFE52936C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185773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62CD3453-8D59-49C6-9204-EDF87552D991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894623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34FC9E7-7D6D-4855-BBF2-4480FE73B179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335925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181C8-A6E1-43E2-995B-0C99A46B3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601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BC297-64A3-4ADF-9964-D4BF66E95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490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206F-4CE3-40CF-8811-D3D67601DB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1646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44AA5-D29D-4CD5-8D9C-D4E8A5D346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896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3EB33-FD88-433B-981A-2B15ADD2E8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329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6ABC8-E22C-4B86-8206-2EFF2BD23C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886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FC137-06AB-4C2F-AD61-FF9891404D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025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D7173-5766-4174-8AC4-05426F0A2A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281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74948-4105-4525-8895-20EEBBED6A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436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7CD7A-10CB-4158-B512-B0D44A0E2F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362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4CAC3-9217-4875-8220-324098A908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484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35701-4733-47D1-B54A-306AC5A0D1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294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ADE51-D398-48E5-A61C-3BD98F6021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644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9B07329-7B5F-469D-A770-CEF2DCF864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kobe-kosen.ac.jp/~waseda/wtgpapermodel/index-e.html" TargetMode="External"/><Relationship Id="rId5" Type="http://schemas.openxmlformats.org/officeDocument/2006/relationships/hyperlink" Target="http://creativecommons.org/licenses/by-sa/4.0/" TargetMode="External"/><Relationship Id="rId4" Type="http://schemas.openxmlformats.org/officeDocument/2006/relationships/hyperlink" Target="http://www.kobe-kosen.ac.jp/~waseda/index-e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060575"/>
            <a:ext cx="8350250" cy="1470025"/>
          </a:xfrm>
        </p:spPr>
        <p:txBody>
          <a:bodyPr anchor="ctr"/>
          <a:lstStyle/>
          <a:p>
            <a:pPr eaLnBrk="1" hangingPunct="1"/>
            <a:r>
              <a:rPr lang="en-US" altLang="zh-TW" sz="4000" dirty="0" smtClean="0"/>
              <a:t>Introduction of horizontal axis wind turbine rotation mechanism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 smtClean="0"/>
              <a:t>(Beta Ver.</a:t>
            </a:r>
            <a:r>
              <a:rPr lang="ja-JP" altLang="en-US" sz="4000" dirty="0" smtClean="0"/>
              <a:t>ｘｘ</a:t>
            </a:r>
            <a:r>
              <a:rPr lang="en-US" altLang="ja-JP" sz="4000" dirty="0" smtClean="0"/>
              <a:t>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5661025"/>
            <a:ext cx="8928100" cy="36036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ja-JP" sz="2000" b="1" smtClean="0"/>
              <a:t>About Creative Commons License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96188" y="188913"/>
            <a:ext cx="1287462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/>
              <a:t>2017/Feb./</a:t>
            </a:r>
          </a:p>
        </p:txBody>
      </p:sp>
      <p:pic>
        <p:nvPicPr>
          <p:cNvPr id="3077" name="Picture 340" descr="C:\Users\student\Desktop\88x3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6394450"/>
            <a:ext cx="1131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4925" y="6062663"/>
            <a:ext cx="10369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/>
              <a:t>Wind Turbine Generator Paper Model by </a:t>
            </a:r>
            <a:r>
              <a:rPr lang="en-US" altLang="ja-JP" sz="1200">
                <a:hlinkClick r:id="rId4"/>
              </a:rPr>
              <a:t>Kazuyoshi WASEDA</a:t>
            </a:r>
            <a:r>
              <a:rPr lang="en-US" altLang="ja-JP" sz="1200"/>
              <a:t> is licensed under a </a:t>
            </a:r>
            <a:r>
              <a:rPr lang="en-US" altLang="ja-JP" sz="1200">
                <a:hlinkClick r:id="rId5"/>
              </a:rPr>
              <a:t>Creative Commons </a:t>
            </a:r>
            <a:r>
              <a:rPr lang="ja-JP" altLang="en-US" sz="1200">
                <a:hlinkClick r:id="rId5"/>
              </a:rPr>
              <a:t>表示 </a:t>
            </a:r>
            <a:r>
              <a:rPr lang="en-US" altLang="ja-JP" sz="1200">
                <a:hlinkClick r:id="rId5"/>
              </a:rPr>
              <a:t>- </a:t>
            </a:r>
            <a:r>
              <a:rPr lang="ja-JP" altLang="en-US" sz="1200">
                <a:hlinkClick r:id="rId5"/>
              </a:rPr>
              <a:t>継承 </a:t>
            </a:r>
            <a:r>
              <a:rPr lang="en-US" altLang="ja-JP" sz="1200">
                <a:hlinkClick r:id="rId5"/>
              </a:rPr>
              <a:t>4.0 </a:t>
            </a:r>
            <a:r>
              <a:rPr lang="ja-JP" altLang="en-US" sz="1200">
                <a:hlinkClick r:id="rId5"/>
              </a:rPr>
              <a:t>国際 </a:t>
            </a:r>
            <a:r>
              <a:rPr lang="en-US" altLang="ja-JP" sz="1200">
                <a:hlinkClick r:id="rId5"/>
              </a:rPr>
              <a:t>License</a:t>
            </a:r>
            <a:r>
              <a:rPr lang="en-US" altLang="ja-JP" sz="1200"/>
              <a:t>.</a:t>
            </a:r>
            <a:br>
              <a:rPr lang="en-US" altLang="ja-JP" sz="1200"/>
            </a:br>
            <a:r>
              <a:rPr lang="en-US" altLang="ja-JP" sz="1200"/>
              <a:t>Refer to the production released in </a:t>
            </a:r>
            <a:r>
              <a:rPr lang="en-US" altLang="ja-JP" sz="1200">
                <a:hlinkClick r:id="rId6"/>
              </a:rPr>
              <a:t>http://www.kobe-kosen.ac.jp/~waseda/wtgpapermodel/index-e.html</a:t>
            </a:r>
            <a:r>
              <a:rPr lang="en-US" altLang="ja-JP" sz="1200"/>
              <a:t/>
            </a:r>
            <a:br>
              <a:rPr lang="en-US" altLang="ja-JP" sz="1200"/>
            </a:br>
            <a:r>
              <a:rPr lang="en-US" altLang="ja-JP" sz="1200"/>
              <a:t>Check the following adress for the additional use of the files that is not permitted by the license. </a:t>
            </a:r>
            <a:r>
              <a:rPr lang="en-US" altLang="ja-JP" sz="1200">
                <a:hlinkClick r:id="rId6"/>
              </a:rPr>
              <a:t>http://www.kobe-kosen.ac.jp/~waseda/wtgpapermodel/index-e.html</a:t>
            </a:r>
            <a:r>
              <a:rPr lang="en-US" altLang="ja-JP" sz="1200"/>
              <a:t>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331913" y="4365625"/>
            <a:ext cx="648017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/>
              <a:t>Some fluid dynamics expression is barren of accuracy, because these files aims are for beginners. </a:t>
            </a:r>
          </a:p>
        </p:txBody>
      </p:sp>
      <p:sp>
        <p:nvSpPr>
          <p:cNvPr id="3081" name="Rectangle 205"/>
          <p:cNvSpPr>
            <a:spLocks noChangeArrowheads="1"/>
          </p:cNvSpPr>
          <p:nvPr/>
        </p:nvSpPr>
        <p:spPr bwMode="auto">
          <a:xfrm>
            <a:off x="0" y="404813"/>
            <a:ext cx="1844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800">
                <a:solidFill>
                  <a:srgbClr val="990033"/>
                </a:solidFill>
                <a:latin typeface="Impact" panose="020B0806030902050204" pitchFamily="34" charset="0"/>
              </a:rPr>
              <a:t>http://www.kobe-kosen.ac.jp/~waseda/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6783" y="66565"/>
            <a:ext cx="1374035" cy="3572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647700"/>
          </a:xfrm>
        </p:spPr>
        <p:txBody>
          <a:bodyPr/>
          <a:lstStyle/>
          <a:p>
            <a:pPr eaLnBrk="1" hangingPunct="1"/>
            <a:r>
              <a:rPr lang="en-US" altLang="ja-JP" sz="4000" smtClean="0">
                <a:solidFill>
                  <a:schemeClr val="tx1"/>
                </a:solidFill>
              </a:rPr>
              <a:t>It’s relatively same state!</a:t>
            </a:r>
          </a:p>
        </p:txBody>
      </p:sp>
      <p:grpSp>
        <p:nvGrpSpPr>
          <p:cNvPr id="19459" name="Group 5"/>
          <p:cNvGrpSpPr>
            <a:grpSpLocks/>
          </p:cNvGrpSpPr>
          <p:nvPr/>
        </p:nvGrpSpPr>
        <p:grpSpPr bwMode="auto">
          <a:xfrm>
            <a:off x="3203575" y="2447925"/>
            <a:ext cx="3097213" cy="569913"/>
            <a:chOff x="-2246" y="2614"/>
            <a:chExt cx="1951" cy="359"/>
          </a:xfrm>
        </p:grpSpPr>
        <p:sp>
          <p:nvSpPr>
            <p:cNvPr id="19489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0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91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92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93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9460" name="Line 11"/>
          <p:cNvSpPr>
            <a:spLocks noChangeShapeType="1"/>
          </p:cNvSpPr>
          <p:nvPr/>
        </p:nvSpPr>
        <p:spPr bwMode="auto">
          <a:xfrm>
            <a:off x="441325" y="2819400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1" name="AutoShape 12"/>
          <p:cNvSpPr>
            <a:spLocks noChangeArrowheads="1"/>
          </p:cNvSpPr>
          <p:nvPr/>
        </p:nvSpPr>
        <p:spPr bwMode="auto">
          <a:xfrm>
            <a:off x="1403350" y="1824038"/>
            <a:ext cx="1800225" cy="2016125"/>
          </a:xfrm>
          <a:prstGeom prst="rightArrow">
            <a:avLst>
              <a:gd name="adj1" fmla="val 59685"/>
              <a:gd name="adj2" fmla="val 3677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62" name="AutoShape 13"/>
          <p:cNvSpPr>
            <a:spLocks noChangeArrowheads="1"/>
          </p:cNvSpPr>
          <p:nvPr/>
        </p:nvSpPr>
        <p:spPr bwMode="auto">
          <a:xfrm>
            <a:off x="3924300" y="1152525"/>
            <a:ext cx="431800" cy="1655763"/>
          </a:xfrm>
          <a:prstGeom prst="upArrow">
            <a:avLst>
              <a:gd name="adj1" fmla="val 50000"/>
              <a:gd name="adj2" fmla="val 95864"/>
            </a:avLst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63" name="AutoShape 14"/>
          <p:cNvSpPr>
            <a:spLocks noChangeArrowheads="1"/>
          </p:cNvSpPr>
          <p:nvPr/>
        </p:nvSpPr>
        <p:spPr bwMode="auto">
          <a:xfrm>
            <a:off x="4140200" y="2592388"/>
            <a:ext cx="431800" cy="431800"/>
          </a:xfrm>
          <a:prstGeom prst="rightArrow">
            <a:avLst>
              <a:gd name="adj1" fmla="val 50000"/>
              <a:gd name="adj2" fmla="val 41176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64" name="Text Box 15"/>
          <p:cNvSpPr txBox="1">
            <a:spLocks noChangeArrowheads="1"/>
          </p:cNvSpPr>
          <p:nvPr/>
        </p:nvSpPr>
        <p:spPr bwMode="auto">
          <a:xfrm>
            <a:off x="1547813" y="2489200"/>
            <a:ext cx="12969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/>
              <a:t>Flow</a:t>
            </a:r>
          </a:p>
        </p:txBody>
      </p:sp>
      <p:sp>
        <p:nvSpPr>
          <p:cNvPr id="19465" name="AutoShape 16"/>
          <p:cNvSpPr>
            <a:spLocks noChangeArrowheads="1"/>
          </p:cNvSpPr>
          <p:nvPr/>
        </p:nvSpPr>
        <p:spPr bwMode="auto">
          <a:xfrm>
            <a:off x="6659563" y="1871663"/>
            <a:ext cx="1008062" cy="431800"/>
          </a:xfrm>
          <a:prstGeom prst="wedgeRectCallout">
            <a:avLst>
              <a:gd name="adj1" fmla="val -119292"/>
              <a:gd name="adj2" fmla="val 14963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airfoil</a:t>
            </a:r>
          </a:p>
        </p:txBody>
      </p:sp>
      <p:sp>
        <p:nvSpPr>
          <p:cNvPr id="19466" name="Line 18"/>
          <p:cNvSpPr>
            <a:spLocks noChangeShapeType="1"/>
          </p:cNvSpPr>
          <p:nvPr/>
        </p:nvSpPr>
        <p:spPr bwMode="auto">
          <a:xfrm rot="-5400000">
            <a:off x="2916237" y="2205038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7" name="AutoShape 19"/>
          <p:cNvSpPr>
            <a:spLocks noChangeArrowheads="1"/>
          </p:cNvSpPr>
          <p:nvPr/>
        </p:nvSpPr>
        <p:spPr bwMode="auto">
          <a:xfrm>
            <a:off x="4859338" y="1223963"/>
            <a:ext cx="1944687" cy="431800"/>
          </a:xfrm>
          <a:prstGeom prst="wedgeRectCallout">
            <a:avLst>
              <a:gd name="adj1" fmla="val -84611"/>
              <a:gd name="adj2" fmla="val 7757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L</a:t>
            </a:r>
            <a:r>
              <a:rPr lang="ja-JP" altLang="en-US" sz="2400">
                <a:solidFill>
                  <a:srgbClr val="FF0000"/>
                </a:solidFill>
              </a:rPr>
              <a:t>：</a:t>
            </a:r>
            <a:r>
              <a:rPr lang="en-US" altLang="ja-JP" sz="2400">
                <a:solidFill>
                  <a:srgbClr val="FF0000"/>
                </a:solidFill>
              </a:rPr>
              <a:t>Lift</a:t>
            </a:r>
          </a:p>
        </p:txBody>
      </p:sp>
      <p:sp>
        <p:nvSpPr>
          <p:cNvPr id="19468" name="AutoShape 20"/>
          <p:cNvSpPr>
            <a:spLocks noChangeArrowheads="1"/>
          </p:cNvSpPr>
          <p:nvPr/>
        </p:nvSpPr>
        <p:spPr bwMode="auto">
          <a:xfrm>
            <a:off x="4572000" y="2997200"/>
            <a:ext cx="2160588" cy="431800"/>
          </a:xfrm>
          <a:prstGeom prst="wedgeRectCallout">
            <a:avLst>
              <a:gd name="adj1" fmla="val -53745"/>
              <a:gd name="adj2" fmla="val -7132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folHlink"/>
                </a:solidFill>
              </a:rPr>
              <a:t>D</a:t>
            </a:r>
            <a:r>
              <a:rPr lang="ja-JP" altLang="en-US" sz="2400">
                <a:solidFill>
                  <a:schemeClr val="folHlink"/>
                </a:solidFill>
              </a:rPr>
              <a:t>：</a:t>
            </a:r>
            <a:r>
              <a:rPr lang="en-US" altLang="ja-JP" sz="2400">
                <a:solidFill>
                  <a:schemeClr val="folHlink"/>
                </a:solidFill>
              </a:rPr>
              <a:t>Drag</a:t>
            </a:r>
          </a:p>
        </p:txBody>
      </p:sp>
      <p:grpSp>
        <p:nvGrpSpPr>
          <p:cNvPr id="19469" name="Group 22"/>
          <p:cNvGrpSpPr>
            <a:grpSpLocks/>
          </p:cNvGrpSpPr>
          <p:nvPr/>
        </p:nvGrpSpPr>
        <p:grpSpPr bwMode="auto">
          <a:xfrm>
            <a:off x="3203575" y="5654675"/>
            <a:ext cx="3097213" cy="569913"/>
            <a:chOff x="-2246" y="2614"/>
            <a:chExt cx="1951" cy="359"/>
          </a:xfrm>
        </p:grpSpPr>
        <p:sp>
          <p:nvSpPr>
            <p:cNvPr id="19484" name="Freeform 23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85" name="Arc 24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6" name="Arc 25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487" name="Line 26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88" name="Arc 27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9470" name="Line 28"/>
          <p:cNvSpPr>
            <a:spLocks noChangeShapeType="1"/>
          </p:cNvSpPr>
          <p:nvPr/>
        </p:nvSpPr>
        <p:spPr bwMode="auto">
          <a:xfrm>
            <a:off x="441325" y="6026150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1" name="AutoShape 29"/>
          <p:cNvSpPr>
            <a:spLocks noChangeArrowheads="1"/>
          </p:cNvSpPr>
          <p:nvPr/>
        </p:nvSpPr>
        <p:spPr bwMode="auto">
          <a:xfrm flipH="1">
            <a:off x="1403350" y="5630863"/>
            <a:ext cx="1800225" cy="742950"/>
          </a:xfrm>
          <a:prstGeom prst="rightArrow">
            <a:avLst>
              <a:gd name="adj1" fmla="val 24361"/>
              <a:gd name="adj2" fmla="val 64750"/>
            </a:avLst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72" name="AutoShape 30"/>
          <p:cNvSpPr>
            <a:spLocks noChangeArrowheads="1"/>
          </p:cNvSpPr>
          <p:nvPr/>
        </p:nvSpPr>
        <p:spPr bwMode="auto">
          <a:xfrm>
            <a:off x="3924300" y="4359275"/>
            <a:ext cx="431800" cy="1655763"/>
          </a:xfrm>
          <a:prstGeom prst="upArrow">
            <a:avLst>
              <a:gd name="adj1" fmla="val 50000"/>
              <a:gd name="adj2" fmla="val 95864"/>
            </a:avLst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73" name="AutoShape 31"/>
          <p:cNvSpPr>
            <a:spLocks noChangeArrowheads="1"/>
          </p:cNvSpPr>
          <p:nvPr/>
        </p:nvSpPr>
        <p:spPr bwMode="auto">
          <a:xfrm>
            <a:off x="4140200" y="5799138"/>
            <a:ext cx="431800" cy="431800"/>
          </a:xfrm>
          <a:prstGeom prst="rightArrow">
            <a:avLst>
              <a:gd name="adj1" fmla="val 50000"/>
              <a:gd name="adj2" fmla="val 41176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74" name="Text Box 32"/>
          <p:cNvSpPr txBox="1">
            <a:spLocks noChangeArrowheads="1"/>
          </p:cNvSpPr>
          <p:nvPr/>
        </p:nvSpPr>
        <p:spPr bwMode="auto">
          <a:xfrm>
            <a:off x="250825" y="5583238"/>
            <a:ext cx="15128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No Flow</a:t>
            </a:r>
          </a:p>
        </p:txBody>
      </p:sp>
      <p:sp>
        <p:nvSpPr>
          <p:cNvPr id="19475" name="AutoShape 33"/>
          <p:cNvSpPr>
            <a:spLocks noChangeArrowheads="1"/>
          </p:cNvSpPr>
          <p:nvPr/>
        </p:nvSpPr>
        <p:spPr bwMode="auto">
          <a:xfrm>
            <a:off x="6659563" y="5078413"/>
            <a:ext cx="1008062" cy="431800"/>
          </a:xfrm>
          <a:prstGeom prst="wedgeRectCallout">
            <a:avLst>
              <a:gd name="adj1" fmla="val -119292"/>
              <a:gd name="adj2" fmla="val 14963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airfoil</a:t>
            </a:r>
          </a:p>
        </p:txBody>
      </p:sp>
      <p:sp>
        <p:nvSpPr>
          <p:cNvPr id="19476" name="Line 34"/>
          <p:cNvSpPr>
            <a:spLocks noChangeShapeType="1"/>
          </p:cNvSpPr>
          <p:nvPr/>
        </p:nvSpPr>
        <p:spPr bwMode="auto">
          <a:xfrm rot="-5400000">
            <a:off x="2866231" y="5461794"/>
            <a:ext cx="2547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7" name="AutoShape 35"/>
          <p:cNvSpPr>
            <a:spLocks noChangeArrowheads="1"/>
          </p:cNvSpPr>
          <p:nvPr/>
        </p:nvSpPr>
        <p:spPr bwMode="auto">
          <a:xfrm>
            <a:off x="4859338" y="4430713"/>
            <a:ext cx="1944687" cy="431800"/>
          </a:xfrm>
          <a:prstGeom prst="wedgeRectCallout">
            <a:avLst>
              <a:gd name="adj1" fmla="val -84611"/>
              <a:gd name="adj2" fmla="val 7757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L</a:t>
            </a:r>
            <a:r>
              <a:rPr lang="ja-JP" altLang="en-US" sz="2400">
                <a:solidFill>
                  <a:srgbClr val="FF0000"/>
                </a:solidFill>
              </a:rPr>
              <a:t>：</a:t>
            </a:r>
            <a:r>
              <a:rPr lang="en-US" altLang="ja-JP" sz="2400">
                <a:solidFill>
                  <a:srgbClr val="FF0000"/>
                </a:solidFill>
              </a:rPr>
              <a:t>Lift</a:t>
            </a:r>
          </a:p>
        </p:txBody>
      </p:sp>
      <p:sp>
        <p:nvSpPr>
          <p:cNvPr id="19478" name="AutoShape 36"/>
          <p:cNvSpPr>
            <a:spLocks noChangeArrowheads="1"/>
          </p:cNvSpPr>
          <p:nvPr/>
        </p:nvSpPr>
        <p:spPr bwMode="auto">
          <a:xfrm>
            <a:off x="4572000" y="6303963"/>
            <a:ext cx="2160588" cy="431800"/>
          </a:xfrm>
          <a:prstGeom prst="wedgeRectCallout">
            <a:avLst>
              <a:gd name="adj1" fmla="val -53745"/>
              <a:gd name="adj2" fmla="val -94486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folHlink"/>
                </a:solidFill>
              </a:rPr>
              <a:t>D</a:t>
            </a:r>
            <a:r>
              <a:rPr lang="ja-JP" altLang="en-US" sz="2400">
                <a:solidFill>
                  <a:schemeClr val="folHlink"/>
                </a:solidFill>
              </a:rPr>
              <a:t>：</a:t>
            </a:r>
            <a:r>
              <a:rPr lang="en-US" altLang="ja-JP" sz="2400">
                <a:solidFill>
                  <a:schemeClr val="folHlink"/>
                </a:solidFill>
              </a:rPr>
              <a:t>Drag</a:t>
            </a:r>
          </a:p>
        </p:txBody>
      </p:sp>
      <p:sp>
        <p:nvSpPr>
          <p:cNvPr id="19479" name="Text Box 37"/>
          <p:cNvSpPr txBox="1">
            <a:spLocks noChangeArrowheads="1"/>
          </p:cNvSpPr>
          <p:nvPr/>
        </p:nvSpPr>
        <p:spPr bwMode="auto">
          <a:xfrm>
            <a:off x="1116013" y="644683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tx2"/>
                </a:solidFill>
              </a:rPr>
              <a:t>Move forward [airfoil]</a:t>
            </a:r>
          </a:p>
        </p:txBody>
      </p:sp>
      <p:sp>
        <p:nvSpPr>
          <p:cNvPr id="19480" name="Line 38"/>
          <p:cNvSpPr>
            <a:spLocks noChangeShapeType="1"/>
          </p:cNvSpPr>
          <p:nvPr/>
        </p:nvSpPr>
        <p:spPr bwMode="auto">
          <a:xfrm>
            <a:off x="0" y="3851275"/>
            <a:ext cx="96853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1" name="AutoShape 39"/>
          <p:cNvSpPr>
            <a:spLocks noChangeArrowheads="1"/>
          </p:cNvSpPr>
          <p:nvPr/>
        </p:nvSpPr>
        <p:spPr bwMode="auto">
          <a:xfrm>
            <a:off x="3094038" y="3500438"/>
            <a:ext cx="2087562" cy="792162"/>
          </a:xfrm>
          <a:prstGeom prst="upDownArrow">
            <a:avLst>
              <a:gd name="adj1" fmla="val 60759"/>
              <a:gd name="adj2" fmla="val 30662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19482" name="Text Box 40"/>
          <p:cNvSpPr txBox="1">
            <a:spLocks noChangeArrowheads="1"/>
          </p:cNvSpPr>
          <p:nvPr/>
        </p:nvSpPr>
        <p:spPr bwMode="auto">
          <a:xfrm>
            <a:off x="3500438" y="3575050"/>
            <a:ext cx="18732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Relatively   same state</a:t>
            </a:r>
          </a:p>
        </p:txBody>
      </p:sp>
      <p:sp>
        <p:nvSpPr>
          <p:cNvPr id="19483" name="Rectangle 43"/>
          <p:cNvSpPr>
            <a:spLocks noChangeArrowheads="1"/>
          </p:cNvSpPr>
          <p:nvPr/>
        </p:nvSpPr>
        <p:spPr bwMode="auto">
          <a:xfrm>
            <a:off x="0" y="620713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Put an airfoil into the air flow = Move forward an airfoil in the (no flow) 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4450"/>
            <a:ext cx="8831263" cy="1143000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Law of continuity (Flow rate)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79525"/>
            <a:ext cx="878522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ja-JP" sz="3600" smtClean="0"/>
              <a:t>Q[m</a:t>
            </a:r>
            <a:r>
              <a:rPr lang="en-US" altLang="ja-JP" sz="3600" baseline="30000" smtClean="0"/>
              <a:t>3</a:t>
            </a:r>
            <a:r>
              <a:rPr lang="en-US" altLang="ja-JP" sz="3600" smtClean="0"/>
              <a:t>/s]=A[m</a:t>
            </a:r>
            <a:r>
              <a:rPr lang="en-US" altLang="ja-JP" sz="3600" baseline="30000" smtClean="0"/>
              <a:t>2</a:t>
            </a:r>
            <a:r>
              <a:rPr lang="en-US" altLang="ja-JP" sz="3600" smtClean="0"/>
              <a:t>]V[m/s]</a:t>
            </a:r>
            <a:r>
              <a:rPr lang="ja-JP" altLang="en-US" sz="3600" smtClean="0"/>
              <a:t>＝</a:t>
            </a:r>
            <a:r>
              <a:rPr lang="en-US" altLang="ja-JP" sz="3600" smtClean="0"/>
              <a:t>constant</a:t>
            </a:r>
          </a:p>
          <a:p>
            <a:pPr eaLnBrk="1" hangingPunct="1">
              <a:buFontTx/>
              <a:buNone/>
            </a:pPr>
            <a:endParaRPr lang="en-US" altLang="ja-JP" smtClean="0"/>
          </a:p>
          <a:p>
            <a:pPr eaLnBrk="1" hangingPunct="1">
              <a:buFontTx/>
              <a:buNone/>
            </a:pPr>
            <a:endParaRPr lang="en-US" altLang="ja-JP" smtClean="0"/>
          </a:p>
          <a:p>
            <a:pPr eaLnBrk="1" hangingPunct="1">
              <a:buFontTx/>
              <a:buNone/>
            </a:pPr>
            <a:endParaRPr lang="en-US" altLang="ja-JP" smtClean="0"/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0" y="587375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/>
              <a:t>Flow Rate Q[m</a:t>
            </a:r>
            <a:r>
              <a:rPr lang="en-US" altLang="ja-JP" baseline="30000"/>
              <a:t>3</a:t>
            </a:r>
            <a:r>
              <a:rPr lang="en-US" altLang="ja-JP"/>
              <a:t>/s]=</a:t>
            </a:r>
            <a:r>
              <a:rPr lang="en-US" altLang="en-US"/>
              <a:t>A</a:t>
            </a:r>
            <a:r>
              <a:rPr lang="en-US" altLang="ja-JP" baseline="-25000"/>
              <a:t>1</a:t>
            </a:r>
            <a:r>
              <a:rPr lang="en-US" altLang="en-US"/>
              <a:t>V</a:t>
            </a:r>
            <a:r>
              <a:rPr lang="en-US" altLang="ja-JP" baseline="-25000"/>
              <a:t>1</a:t>
            </a:r>
            <a:r>
              <a:rPr lang="en-US" altLang="ja-JP"/>
              <a:t>=A</a:t>
            </a:r>
            <a:r>
              <a:rPr lang="en-US" altLang="ja-JP" baseline="-25000"/>
              <a:t>2</a:t>
            </a:r>
            <a:r>
              <a:rPr lang="en-US" altLang="ja-JP"/>
              <a:t>V</a:t>
            </a:r>
            <a:r>
              <a:rPr lang="en-US" altLang="ja-JP" baseline="-25000"/>
              <a:t>2</a:t>
            </a:r>
            <a:r>
              <a:rPr lang="en-US" altLang="ja-JP"/>
              <a:t>=Constant</a:t>
            </a: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724525" y="1844675"/>
            <a:ext cx="38163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ctr" hangingPunct="1">
              <a:spcBef>
                <a:spcPct val="50000"/>
              </a:spcBef>
              <a:buFontTx/>
              <a:buNone/>
            </a:pPr>
            <a:r>
              <a:rPr lang="en-US" altLang="ja-JP" sz="2000"/>
              <a:t>Q: flow rate[m</a:t>
            </a:r>
            <a:r>
              <a:rPr lang="en-US" altLang="ja-JP" sz="2000" baseline="30000"/>
              <a:t>3</a:t>
            </a:r>
            <a:r>
              <a:rPr lang="en-US" altLang="ja-JP" sz="2000"/>
              <a:t>/s]</a:t>
            </a:r>
          </a:p>
          <a:p>
            <a:pPr eaLnBrk="1" fontAlgn="ctr" hangingPunct="1">
              <a:spcBef>
                <a:spcPct val="50000"/>
              </a:spcBef>
              <a:buFontTx/>
              <a:buNone/>
            </a:pPr>
            <a:r>
              <a:rPr lang="en-US" altLang="ja-JP" sz="2000"/>
              <a:t>A</a:t>
            </a:r>
            <a:r>
              <a:rPr lang="ja-JP" altLang="en-US" sz="2000"/>
              <a:t>：</a:t>
            </a:r>
            <a:r>
              <a:rPr lang="en-US" altLang="ja-JP" sz="2000"/>
              <a:t>Cross section of flow [m</a:t>
            </a:r>
            <a:r>
              <a:rPr lang="en-US" altLang="ja-JP" sz="2000" baseline="30000"/>
              <a:t>2</a:t>
            </a:r>
            <a:r>
              <a:rPr lang="en-US" altLang="ja-JP" sz="2000"/>
              <a:t>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/>
              <a:t>V</a:t>
            </a:r>
            <a:r>
              <a:rPr lang="ja-JP" altLang="en-US" sz="2000"/>
              <a:t>：</a:t>
            </a:r>
            <a:r>
              <a:rPr lang="en-US" altLang="ja-JP" sz="2000"/>
              <a:t>Flow velocity [m/s]</a:t>
            </a:r>
          </a:p>
        </p:txBody>
      </p:sp>
      <p:grpSp>
        <p:nvGrpSpPr>
          <p:cNvPr id="21510" name="Group 17"/>
          <p:cNvGrpSpPr>
            <a:grpSpLocks/>
          </p:cNvGrpSpPr>
          <p:nvPr/>
        </p:nvGrpSpPr>
        <p:grpSpPr bwMode="auto">
          <a:xfrm>
            <a:off x="5464175" y="3919538"/>
            <a:ext cx="3284538" cy="782637"/>
            <a:chOff x="2562" y="3164"/>
            <a:chExt cx="2069" cy="493"/>
          </a:xfrm>
        </p:grpSpPr>
        <p:sp>
          <p:nvSpPr>
            <p:cNvPr id="21534" name="AutoShape 5"/>
            <p:cNvSpPr>
              <a:spLocks noChangeArrowheads="1"/>
            </p:cNvSpPr>
            <p:nvPr/>
          </p:nvSpPr>
          <p:spPr bwMode="auto">
            <a:xfrm rot="6528803">
              <a:off x="3779" y="2804"/>
              <a:ext cx="272" cy="1433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grpSp>
          <p:nvGrpSpPr>
            <p:cNvPr id="21535" name="Group 11"/>
            <p:cNvGrpSpPr>
              <a:grpSpLocks/>
            </p:cNvGrpSpPr>
            <p:nvPr/>
          </p:nvGrpSpPr>
          <p:grpSpPr bwMode="auto">
            <a:xfrm>
              <a:off x="2562" y="3164"/>
              <a:ext cx="726" cy="393"/>
              <a:chOff x="2517" y="3052"/>
              <a:chExt cx="726" cy="393"/>
            </a:xfrm>
          </p:grpSpPr>
          <p:sp>
            <p:nvSpPr>
              <p:cNvPr id="21537" name="Freeform 9"/>
              <p:cNvSpPr>
                <a:spLocks/>
              </p:cNvSpPr>
              <p:nvPr/>
            </p:nvSpPr>
            <p:spPr bwMode="auto">
              <a:xfrm>
                <a:off x="2517" y="3052"/>
                <a:ext cx="726" cy="151"/>
              </a:xfrm>
              <a:custGeom>
                <a:avLst/>
                <a:gdLst>
                  <a:gd name="T0" fmla="*/ 0 w 726"/>
                  <a:gd name="T1" fmla="*/ 15 h 151"/>
                  <a:gd name="T2" fmla="*/ 363 w 726"/>
                  <a:gd name="T3" fmla="*/ 15 h 151"/>
                  <a:gd name="T4" fmla="*/ 544 w 726"/>
                  <a:gd name="T5" fmla="*/ 106 h 151"/>
                  <a:gd name="T6" fmla="*/ 726 w 726"/>
                  <a:gd name="T7" fmla="*/ 151 h 1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6" h="151">
                    <a:moveTo>
                      <a:pt x="0" y="15"/>
                    </a:moveTo>
                    <a:cubicBezTo>
                      <a:pt x="136" y="7"/>
                      <a:pt x="272" y="0"/>
                      <a:pt x="363" y="15"/>
                    </a:cubicBezTo>
                    <a:cubicBezTo>
                      <a:pt x="454" y="30"/>
                      <a:pt x="483" y="83"/>
                      <a:pt x="544" y="106"/>
                    </a:cubicBezTo>
                    <a:cubicBezTo>
                      <a:pt x="605" y="129"/>
                      <a:pt x="665" y="140"/>
                      <a:pt x="726" y="151"/>
                    </a:cubicBezTo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38" name="Freeform 10"/>
              <p:cNvSpPr>
                <a:spLocks/>
              </p:cNvSpPr>
              <p:nvPr/>
            </p:nvSpPr>
            <p:spPr bwMode="auto">
              <a:xfrm flipV="1">
                <a:off x="2517" y="3294"/>
                <a:ext cx="726" cy="151"/>
              </a:xfrm>
              <a:custGeom>
                <a:avLst/>
                <a:gdLst>
                  <a:gd name="T0" fmla="*/ 0 w 726"/>
                  <a:gd name="T1" fmla="*/ 15 h 151"/>
                  <a:gd name="T2" fmla="*/ 363 w 726"/>
                  <a:gd name="T3" fmla="*/ 15 h 151"/>
                  <a:gd name="T4" fmla="*/ 544 w 726"/>
                  <a:gd name="T5" fmla="*/ 106 h 151"/>
                  <a:gd name="T6" fmla="*/ 726 w 726"/>
                  <a:gd name="T7" fmla="*/ 151 h 1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6" h="151">
                    <a:moveTo>
                      <a:pt x="0" y="15"/>
                    </a:moveTo>
                    <a:cubicBezTo>
                      <a:pt x="136" y="7"/>
                      <a:pt x="272" y="0"/>
                      <a:pt x="363" y="15"/>
                    </a:cubicBezTo>
                    <a:cubicBezTo>
                      <a:pt x="454" y="30"/>
                      <a:pt x="483" y="83"/>
                      <a:pt x="544" y="106"/>
                    </a:cubicBezTo>
                    <a:cubicBezTo>
                      <a:pt x="605" y="129"/>
                      <a:pt x="665" y="140"/>
                      <a:pt x="726" y="151"/>
                    </a:cubicBezTo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1536" name="AutoShape 12"/>
            <p:cNvSpPr>
              <a:spLocks noChangeArrowheads="1"/>
            </p:cNvSpPr>
            <p:nvPr/>
          </p:nvSpPr>
          <p:spPr bwMode="auto">
            <a:xfrm rot="-5400000">
              <a:off x="2753" y="2999"/>
              <a:ext cx="356" cy="7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6067 w 21600"/>
                <a:gd name="T13" fmla="*/ 6069 h 21600"/>
                <a:gd name="T14" fmla="*/ 15533 w 21600"/>
                <a:gd name="T15" fmla="*/ 155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8555" y="21600"/>
                  </a:lnTo>
                  <a:lnTo>
                    <a:pt x="13045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1511" name="Group 16"/>
          <p:cNvGrpSpPr>
            <a:grpSpLocks/>
          </p:cNvGrpSpPr>
          <p:nvPr/>
        </p:nvGrpSpPr>
        <p:grpSpPr bwMode="auto">
          <a:xfrm>
            <a:off x="1044575" y="3843338"/>
            <a:ext cx="1938338" cy="2236787"/>
            <a:chOff x="875" y="3215"/>
            <a:chExt cx="1221" cy="1409"/>
          </a:xfrm>
        </p:grpSpPr>
        <p:grpSp>
          <p:nvGrpSpPr>
            <p:cNvPr id="21529" name="Group 15"/>
            <p:cNvGrpSpPr>
              <a:grpSpLocks/>
            </p:cNvGrpSpPr>
            <p:nvPr/>
          </p:nvGrpSpPr>
          <p:grpSpPr bwMode="auto">
            <a:xfrm>
              <a:off x="928" y="3215"/>
              <a:ext cx="1168" cy="1409"/>
              <a:chOff x="1587" y="3226"/>
              <a:chExt cx="804" cy="970"/>
            </a:xfrm>
          </p:grpSpPr>
          <p:sp>
            <p:nvSpPr>
              <p:cNvPr id="21532" name="AutoShape 4"/>
              <p:cNvSpPr>
                <a:spLocks noChangeArrowheads="1"/>
              </p:cNvSpPr>
              <p:nvPr/>
            </p:nvSpPr>
            <p:spPr bwMode="auto">
              <a:xfrm rot="2734091">
                <a:off x="1519" y="3294"/>
                <a:ext cx="907" cy="771"/>
              </a:xfrm>
              <a:custGeom>
                <a:avLst/>
                <a:gdLst>
                  <a:gd name="T0" fmla="*/ 1 w 21600"/>
                  <a:gd name="T1" fmla="*/ 0 h 21600"/>
                  <a:gd name="T2" fmla="*/ 0 w 21600"/>
                  <a:gd name="T3" fmla="*/ 0 h 21600"/>
                  <a:gd name="T4" fmla="*/ 1 w 21600"/>
                  <a:gd name="T5" fmla="*/ 0 h 21600"/>
                  <a:gd name="T6" fmla="*/ 1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262 w 21600"/>
                  <a:gd name="T13" fmla="*/ 0 h 21600"/>
                  <a:gd name="T14" fmla="*/ 19338 w 21600"/>
                  <a:gd name="T15" fmla="*/ 773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7543" y="6960"/>
                    </a:moveTo>
                    <a:cubicBezTo>
                      <a:pt x="8452" y="6188"/>
                      <a:pt x="9607" y="5765"/>
                      <a:pt x="10800" y="5765"/>
                    </a:cubicBezTo>
                    <a:cubicBezTo>
                      <a:pt x="11992" y="5765"/>
                      <a:pt x="13147" y="6188"/>
                      <a:pt x="14056" y="6960"/>
                    </a:cubicBezTo>
                    <a:lnTo>
                      <a:pt x="17785" y="2563"/>
                    </a:lnTo>
                    <a:cubicBezTo>
                      <a:pt x="15834" y="908"/>
                      <a:pt x="13358" y="0"/>
                      <a:pt x="10799" y="0"/>
                    </a:cubicBezTo>
                    <a:cubicBezTo>
                      <a:pt x="8241" y="0"/>
                      <a:pt x="5765" y="908"/>
                      <a:pt x="3814" y="2563"/>
                    </a:cubicBezTo>
                    <a:lnTo>
                      <a:pt x="7543" y="696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1533" name="AutoShape 6"/>
              <p:cNvSpPr>
                <a:spLocks noChangeArrowheads="1"/>
              </p:cNvSpPr>
              <p:nvPr/>
            </p:nvSpPr>
            <p:spPr bwMode="auto">
              <a:xfrm rot="5177157">
                <a:off x="1552" y="3357"/>
                <a:ext cx="907" cy="771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0 h 21600"/>
                  <a:gd name="T4" fmla="*/ 1 w 21600"/>
                  <a:gd name="T5" fmla="*/ 0 h 21600"/>
                  <a:gd name="T6" fmla="*/ 1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811 w 21600"/>
                  <a:gd name="T13" fmla="*/ 0 h 21600"/>
                  <a:gd name="T14" fmla="*/ 15789 w 21600"/>
                  <a:gd name="T15" fmla="*/ 647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9324" y="6142"/>
                    </a:moveTo>
                    <a:cubicBezTo>
                      <a:pt x="9801" y="5990"/>
                      <a:pt x="10299" y="5914"/>
                      <a:pt x="10800" y="5914"/>
                    </a:cubicBezTo>
                    <a:cubicBezTo>
                      <a:pt x="11300" y="5914"/>
                      <a:pt x="11798" y="5990"/>
                      <a:pt x="12275" y="6142"/>
                    </a:cubicBezTo>
                    <a:lnTo>
                      <a:pt x="14062" y="504"/>
                    </a:lnTo>
                    <a:cubicBezTo>
                      <a:pt x="13007" y="170"/>
                      <a:pt x="11906" y="0"/>
                      <a:pt x="10799" y="0"/>
                    </a:cubicBezTo>
                    <a:cubicBezTo>
                      <a:pt x="9693" y="0"/>
                      <a:pt x="8592" y="170"/>
                      <a:pt x="7537" y="504"/>
                    </a:cubicBezTo>
                    <a:lnTo>
                      <a:pt x="9324" y="614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1530" name="Rectangle 13"/>
            <p:cNvSpPr>
              <a:spLocks noChangeArrowheads="1"/>
            </p:cNvSpPr>
            <p:nvPr/>
          </p:nvSpPr>
          <p:spPr bwMode="auto">
            <a:xfrm>
              <a:off x="884" y="3249"/>
              <a:ext cx="590" cy="363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21531" name="Rectangle 14"/>
            <p:cNvSpPr>
              <a:spLocks noChangeArrowheads="1"/>
            </p:cNvSpPr>
            <p:nvPr/>
          </p:nvSpPr>
          <p:spPr bwMode="auto">
            <a:xfrm>
              <a:off x="875" y="3254"/>
              <a:ext cx="619" cy="3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</p:grpSp>
      <p:sp>
        <p:nvSpPr>
          <p:cNvPr id="21512" name="Oval 18"/>
          <p:cNvSpPr>
            <a:spLocks noChangeArrowheads="1"/>
          </p:cNvSpPr>
          <p:nvPr/>
        </p:nvSpPr>
        <p:spPr bwMode="auto">
          <a:xfrm>
            <a:off x="1758950" y="3929063"/>
            <a:ext cx="504825" cy="504825"/>
          </a:xfrm>
          <a:prstGeom prst="ellipse">
            <a:avLst/>
          </a:prstGeom>
          <a:solidFill>
            <a:srgbClr val="FF99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1513" name="Oval 19"/>
          <p:cNvSpPr>
            <a:spLocks noChangeArrowheads="1"/>
          </p:cNvSpPr>
          <p:nvPr/>
        </p:nvSpPr>
        <p:spPr bwMode="auto">
          <a:xfrm>
            <a:off x="6327775" y="4135438"/>
            <a:ext cx="504825" cy="153987"/>
          </a:xfrm>
          <a:prstGeom prst="ellipse">
            <a:avLst/>
          </a:prstGeom>
          <a:solidFill>
            <a:srgbClr val="FF99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1514" name="Line 20"/>
          <p:cNvSpPr>
            <a:spLocks noChangeShapeType="1"/>
          </p:cNvSpPr>
          <p:nvPr/>
        </p:nvSpPr>
        <p:spPr bwMode="auto">
          <a:xfrm>
            <a:off x="6156325" y="3644900"/>
            <a:ext cx="460375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5" name="Line 21"/>
          <p:cNvSpPr>
            <a:spLocks noChangeShapeType="1"/>
          </p:cNvSpPr>
          <p:nvPr/>
        </p:nvSpPr>
        <p:spPr bwMode="auto">
          <a:xfrm flipH="1">
            <a:off x="2119313" y="3776663"/>
            <a:ext cx="4365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6" name="Rectangle 22"/>
          <p:cNvSpPr>
            <a:spLocks noChangeArrowheads="1"/>
          </p:cNvSpPr>
          <p:nvPr/>
        </p:nvSpPr>
        <p:spPr bwMode="auto">
          <a:xfrm>
            <a:off x="2268538" y="3357563"/>
            <a:ext cx="3930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wide  Cross section  narrow</a:t>
            </a:r>
          </a:p>
        </p:txBody>
      </p:sp>
      <p:sp>
        <p:nvSpPr>
          <p:cNvPr id="21517" name="Rectangle 23"/>
          <p:cNvSpPr>
            <a:spLocks noChangeArrowheads="1"/>
          </p:cNvSpPr>
          <p:nvPr/>
        </p:nvSpPr>
        <p:spPr bwMode="auto">
          <a:xfrm>
            <a:off x="3221038" y="5019675"/>
            <a:ext cx="3773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Slow   Flow velocity    Fast</a:t>
            </a:r>
          </a:p>
        </p:txBody>
      </p:sp>
      <p:sp>
        <p:nvSpPr>
          <p:cNvPr id="21518" name="Line 24"/>
          <p:cNvSpPr>
            <a:spLocks noChangeShapeType="1"/>
          </p:cNvSpPr>
          <p:nvPr/>
        </p:nvSpPr>
        <p:spPr bwMode="auto">
          <a:xfrm flipV="1">
            <a:off x="7164388" y="4927600"/>
            <a:ext cx="936625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9" name="Line 25"/>
          <p:cNvSpPr>
            <a:spLocks noChangeShapeType="1"/>
          </p:cNvSpPr>
          <p:nvPr/>
        </p:nvSpPr>
        <p:spPr bwMode="auto">
          <a:xfrm flipH="1" flipV="1">
            <a:off x="2844800" y="5143500"/>
            <a:ext cx="400050" cy="182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0" name="Rectangle 27"/>
          <p:cNvSpPr>
            <a:spLocks noChangeArrowheads="1"/>
          </p:cNvSpPr>
          <p:nvPr/>
        </p:nvSpPr>
        <p:spPr bwMode="auto">
          <a:xfrm>
            <a:off x="1797050" y="4437063"/>
            <a:ext cx="50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  <a:r>
              <a:rPr lang="en-US" altLang="ja-JP" sz="2400" baseline="-25000"/>
              <a:t>1</a:t>
            </a:r>
          </a:p>
        </p:txBody>
      </p:sp>
      <p:sp>
        <p:nvSpPr>
          <p:cNvPr id="21521" name="Rectangle 28"/>
          <p:cNvSpPr>
            <a:spLocks noChangeArrowheads="1"/>
          </p:cNvSpPr>
          <p:nvPr/>
        </p:nvSpPr>
        <p:spPr bwMode="auto">
          <a:xfrm>
            <a:off x="6592888" y="3705225"/>
            <a:ext cx="500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  <a:r>
              <a:rPr lang="en-US" altLang="ja-JP" sz="2400" baseline="-25000"/>
              <a:t>2</a:t>
            </a:r>
          </a:p>
        </p:txBody>
      </p:sp>
      <p:sp>
        <p:nvSpPr>
          <p:cNvPr id="21522" name="Rectangle 29"/>
          <p:cNvSpPr>
            <a:spLocks noChangeArrowheads="1"/>
          </p:cNvSpPr>
          <p:nvPr/>
        </p:nvSpPr>
        <p:spPr bwMode="auto">
          <a:xfrm>
            <a:off x="2411413" y="5145088"/>
            <a:ext cx="500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V</a:t>
            </a:r>
            <a:r>
              <a:rPr lang="en-US" altLang="ja-JP" sz="2400" baseline="-25000"/>
              <a:t>1</a:t>
            </a:r>
          </a:p>
        </p:txBody>
      </p:sp>
      <p:sp>
        <p:nvSpPr>
          <p:cNvPr id="21523" name="Rectangle 30"/>
          <p:cNvSpPr>
            <a:spLocks noChangeArrowheads="1"/>
          </p:cNvSpPr>
          <p:nvPr/>
        </p:nvSpPr>
        <p:spPr bwMode="auto">
          <a:xfrm>
            <a:off x="7956550" y="4929188"/>
            <a:ext cx="50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V</a:t>
            </a:r>
            <a:r>
              <a:rPr lang="en-US" altLang="ja-JP" sz="2400" baseline="-25000"/>
              <a:t>2</a:t>
            </a:r>
          </a:p>
        </p:txBody>
      </p:sp>
      <p:sp>
        <p:nvSpPr>
          <p:cNvPr id="21524" name="Line 31"/>
          <p:cNvSpPr>
            <a:spLocks noChangeShapeType="1"/>
          </p:cNvSpPr>
          <p:nvPr/>
        </p:nvSpPr>
        <p:spPr bwMode="auto">
          <a:xfrm>
            <a:off x="684213" y="3213100"/>
            <a:ext cx="7191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5" name="Rectangle 32"/>
          <p:cNvSpPr>
            <a:spLocks noChangeArrowheads="1"/>
          </p:cNvSpPr>
          <p:nvPr/>
        </p:nvSpPr>
        <p:spPr bwMode="auto">
          <a:xfrm>
            <a:off x="395288" y="2636838"/>
            <a:ext cx="795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Pipe</a:t>
            </a:r>
          </a:p>
        </p:txBody>
      </p:sp>
      <p:sp>
        <p:nvSpPr>
          <p:cNvPr id="21526" name="Line 33"/>
          <p:cNvSpPr>
            <a:spLocks noChangeShapeType="1"/>
          </p:cNvSpPr>
          <p:nvPr/>
        </p:nvSpPr>
        <p:spPr bwMode="auto">
          <a:xfrm flipV="1">
            <a:off x="5364163" y="4581525"/>
            <a:ext cx="21431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7" name="Rectangle 34"/>
          <p:cNvSpPr>
            <a:spLocks noChangeArrowheads="1"/>
          </p:cNvSpPr>
          <p:nvPr/>
        </p:nvSpPr>
        <p:spPr bwMode="auto">
          <a:xfrm>
            <a:off x="4572000" y="4581525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Pipe</a:t>
            </a:r>
          </a:p>
        </p:txBody>
      </p:sp>
      <p:sp>
        <p:nvSpPr>
          <p:cNvPr id="21528" name="Rectangle 35"/>
          <p:cNvSpPr>
            <a:spLocks noChangeArrowheads="1"/>
          </p:cNvSpPr>
          <p:nvPr/>
        </p:nvSpPr>
        <p:spPr bwMode="auto">
          <a:xfrm>
            <a:off x="2124075" y="2971800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Broad                      Small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3"/>
          <p:cNvSpPr>
            <a:spLocks noChangeArrowheads="1"/>
          </p:cNvSpPr>
          <p:nvPr/>
        </p:nvSpPr>
        <p:spPr bwMode="auto">
          <a:xfrm>
            <a:off x="250825" y="3213100"/>
            <a:ext cx="8569325" cy="1368425"/>
          </a:xfrm>
          <a:prstGeom prst="rect">
            <a:avLst/>
          </a:prstGeom>
          <a:solidFill>
            <a:srgbClr val="CCFF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600" smtClean="0"/>
              <a:t>What’s happened at around the airfoil ? </a:t>
            </a:r>
            <a:br>
              <a:rPr lang="en-US" altLang="ja-JP" sz="3600" smtClean="0"/>
            </a:br>
            <a:r>
              <a:rPr lang="en-US" altLang="ja-JP" sz="3600" smtClean="0"/>
              <a:t>=upper surface flow velocity is higher than lower surface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250825" y="4581525"/>
            <a:ext cx="8569325" cy="1368425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23557" name="Group 6"/>
          <p:cNvGrpSpPr>
            <a:grpSpLocks/>
          </p:cNvGrpSpPr>
          <p:nvPr/>
        </p:nvGrpSpPr>
        <p:grpSpPr bwMode="auto">
          <a:xfrm>
            <a:off x="3203575" y="4221163"/>
            <a:ext cx="3097213" cy="569912"/>
            <a:chOff x="-2246" y="2614"/>
            <a:chExt cx="1951" cy="359"/>
          </a:xfrm>
        </p:grpSpPr>
        <p:sp>
          <p:nvSpPr>
            <p:cNvPr id="23578" name="Freeform 7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9" name="Arc 8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80" name="Arc 9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81" name="Line 10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2" name="Arc 11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3558" name="Line 12"/>
          <p:cNvSpPr>
            <a:spLocks noChangeShapeType="1"/>
          </p:cNvSpPr>
          <p:nvPr/>
        </p:nvSpPr>
        <p:spPr bwMode="auto">
          <a:xfrm>
            <a:off x="441325" y="4592638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59" name="Line 26"/>
          <p:cNvSpPr>
            <a:spLocks noChangeShapeType="1"/>
          </p:cNvSpPr>
          <p:nvPr/>
        </p:nvSpPr>
        <p:spPr bwMode="auto">
          <a:xfrm>
            <a:off x="3203575" y="3213100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560" name="AutoShape 16"/>
          <p:cNvSpPr>
            <a:spLocks noChangeArrowheads="1"/>
          </p:cNvSpPr>
          <p:nvPr/>
        </p:nvSpPr>
        <p:spPr bwMode="auto">
          <a:xfrm>
            <a:off x="323850" y="3573463"/>
            <a:ext cx="1223963" cy="2016125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3561" name="Text Box 17"/>
          <p:cNvSpPr txBox="1">
            <a:spLocks noChangeArrowheads="1"/>
          </p:cNvSpPr>
          <p:nvPr/>
        </p:nvSpPr>
        <p:spPr bwMode="auto">
          <a:xfrm>
            <a:off x="323850" y="436562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Flow</a:t>
            </a:r>
          </a:p>
        </p:txBody>
      </p:sp>
      <p:sp>
        <p:nvSpPr>
          <p:cNvPr id="23562" name="AutoShape 18"/>
          <p:cNvSpPr>
            <a:spLocks noChangeArrowheads="1"/>
          </p:cNvSpPr>
          <p:nvPr/>
        </p:nvSpPr>
        <p:spPr bwMode="auto">
          <a:xfrm>
            <a:off x="1763713" y="3500438"/>
            <a:ext cx="1223962" cy="1008062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3563" name="AutoShape 19"/>
          <p:cNvSpPr>
            <a:spLocks noChangeArrowheads="1"/>
          </p:cNvSpPr>
          <p:nvPr/>
        </p:nvSpPr>
        <p:spPr bwMode="auto">
          <a:xfrm>
            <a:off x="1763713" y="4797425"/>
            <a:ext cx="1223962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3564" name="AutoShape 21"/>
          <p:cNvSpPr>
            <a:spLocks noChangeArrowheads="1"/>
          </p:cNvSpPr>
          <p:nvPr/>
        </p:nvSpPr>
        <p:spPr bwMode="auto">
          <a:xfrm>
            <a:off x="3348038" y="4797425"/>
            <a:ext cx="1223962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3565" name="AutoShape 22"/>
          <p:cNvSpPr>
            <a:spLocks noChangeArrowheads="1"/>
          </p:cNvSpPr>
          <p:nvPr/>
        </p:nvSpPr>
        <p:spPr bwMode="auto">
          <a:xfrm>
            <a:off x="7596188" y="3500438"/>
            <a:ext cx="1008062" cy="1008062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3566" name="AutoShape 23"/>
          <p:cNvSpPr>
            <a:spLocks noChangeArrowheads="1"/>
          </p:cNvSpPr>
          <p:nvPr/>
        </p:nvSpPr>
        <p:spPr bwMode="auto">
          <a:xfrm>
            <a:off x="7019925" y="4797425"/>
            <a:ext cx="1008063" cy="1008063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29728" name="Group 32"/>
          <p:cNvGrpSpPr>
            <a:grpSpLocks/>
          </p:cNvGrpSpPr>
          <p:nvPr/>
        </p:nvGrpSpPr>
        <p:grpSpPr bwMode="auto">
          <a:xfrm>
            <a:off x="3779838" y="3573463"/>
            <a:ext cx="3455987" cy="647700"/>
            <a:chOff x="2018" y="2251"/>
            <a:chExt cx="2041" cy="408"/>
          </a:xfrm>
        </p:grpSpPr>
        <p:sp>
          <p:nvSpPr>
            <p:cNvPr id="23576" name="AutoShape 20"/>
            <p:cNvSpPr>
              <a:spLocks noChangeArrowheads="1"/>
            </p:cNvSpPr>
            <p:nvPr/>
          </p:nvSpPr>
          <p:spPr bwMode="auto">
            <a:xfrm>
              <a:off x="2018" y="2251"/>
              <a:ext cx="1089" cy="317"/>
            </a:xfrm>
            <a:prstGeom prst="rightArrow">
              <a:avLst>
                <a:gd name="adj1" fmla="val 59315"/>
                <a:gd name="adj2" fmla="val 165659"/>
              </a:avLst>
            </a:pr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23577" name="AutoShape 24"/>
            <p:cNvSpPr>
              <a:spLocks noChangeArrowheads="1"/>
            </p:cNvSpPr>
            <p:nvPr/>
          </p:nvSpPr>
          <p:spPr bwMode="auto">
            <a:xfrm>
              <a:off x="3198" y="2251"/>
              <a:ext cx="861" cy="408"/>
            </a:xfrm>
            <a:prstGeom prst="rightArrow">
              <a:avLst>
                <a:gd name="adj1" fmla="val 59315"/>
                <a:gd name="adj2" fmla="val 101763"/>
              </a:avLst>
            </a:prstGeom>
            <a:solidFill>
              <a:srgbClr val="CC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</p:grpSp>
      <p:sp>
        <p:nvSpPr>
          <p:cNvPr id="23568" name="AutoShape 25"/>
          <p:cNvSpPr>
            <a:spLocks noChangeArrowheads="1"/>
          </p:cNvSpPr>
          <p:nvPr/>
        </p:nvSpPr>
        <p:spPr bwMode="auto">
          <a:xfrm>
            <a:off x="5076825" y="4797425"/>
            <a:ext cx="1223963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29729" name="Group 33"/>
          <p:cNvGrpSpPr>
            <a:grpSpLocks/>
          </p:cNvGrpSpPr>
          <p:nvPr/>
        </p:nvGrpSpPr>
        <p:grpSpPr bwMode="auto">
          <a:xfrm>
            <a:off x="3995738" y="3213100"/>
            <a:ext cx="0" cy="2736850"/>
            <a:chOff x="2699" y="2024"/>
            <a:chExt cx="0" cy="1724"/>
          </a:xfrm>
        </p:grpSpPr>
        <p:sp>
          <p:nvSpPr>
            <p:cNvPr id="23574" name="Line 27"/>
            <p:cNvSpPr>
              <a:spLocks noChangeShapeType="1"/>
            </p:cNvSpPr>
            <p:nvPr/>
          </p:nvSpPr>
          <p:spPr bwMode="auto">
            <a:xfrm>
              <a:off x="2699" y="2024"/>
              <a:ext cx="0" cy="63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 type="arrow" w="lg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5" name="Line 28"/>
            <p:cNvSpPr>
              <a:spLocks noChangeShapeType="1"/>
            </p:cNvSpPr>
            <p:nvPr/>
          </p:nvSpPr>
          <p:spPr bwMode="auto">
            <a:xfrm>
              <a:off x="2699" y="2931"/>
              <a:ext cx="0" cy="8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stealth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9725" name="AutoShape 29"/>
          <p:cNvSpPr>
            <a:spLocks noChangeArrowheads="1"/>
          </p:cNvSpPr>
          <p:nvPr/>
        </p:nvSpPr>
        <p:spPr bwMode="auto">
          <a:xfrm>
            <a:off x="1908175" y="2349500"/>
            <a:ext cx="2376488" cy="431800"/>
          </a:xfrm>
          <a:prstGeom prst="wedgeRectCallout">
            <a:avLst>
              <a:gd name="adj1" fmla="val 37106"/>
              <a:gd name="adj2" fmla="val 150736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Narrow</a:t>
            </a:r>
            <a:r>
              <a:rPr lang="en-US" altLang="ja-JP" sz="1800"/>
              <a:t> cross section</a:t>
            </a:r>
          </a:p>
        </p:txBody>
      </p:sp>
      <p:sp>
        <p:nvSpPr>
          <p:cNvPr id="29727" name="AutoShape 31"/>
          <p:cNvSpPr>
            <a:spLocks noChangeArrowheads="1"/>
          </p:cNvSpPr>
          <p:nvPr/>
        </p:nvSpPr>
        <p:spPr bwMode="auto">
          <a:xfrm>
            <a:off x="4356100" y="2349500"/>
            <a:ext cx="3095625" cy="647700"/>
          </a:xfrm>
          <a:prstGeom prst="wedgeRectCallout">
            <a:avLst>
              <a:gd name="adj1" fmla="val -50412"/>
              <a:gd name="adj2" fmla="val 172796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tx2"/>
                </a:solidFill>
              </a:rPr>
              <a:t>upper surface flow velocity is higher than lower surface</a:t>
            </a:r>
          </a:p>
        </p:txBody>
      </p:sp>
      <p:sp>
        <p:nvSpPr>
          <p:cNvPr id="23572" name="Rectangle 36"/>
          <p:cNvSpPr>
            <a:spLocks noChangeArrowheads="1"/>
          </p:cNvSpPr>
          <p:nvPr/>
        </p:nvSpPr>
        <p:spPr bwMode="auto">
          <a:xfrm>
            <a:off x="4067175" y="3908425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tx2"/>
                </a:solidFill>
              </a:rPr>
              <a:t>upper surface</a:t>
            </a:r>
          </a:p>
        </p:txBody>
      </p:sp>
      <p:sp>
        <p:nvSpPr>
          <p:cNvPr id="23573" name="Rectangle 37"/>
          <p:cNvSpPr>
            <a:spLocks noChangeArrowheads="1"/>
          </p:cNvSpPr>
          <p:nvPr/>
        </p:nvSpPr>
        <p:spPr bwMode="auto">
          <a:xfrm>
            <a:off x="4079875" y="4619625"/>
            <a:ext cx="154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tx2"/>
                </a:solidFill>
              </a:rPr>
              <a:t>lower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5" grpId="0" animBg="1"/>
      <p:bldP spid="297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50825" y="2781300"/>
            <a:ext cx="8569325" cy="1368425"/>
          </a:xfrm>
          <a:prstGeom prst="rect">
            <a:avLst/>
          </a:prstGeom>
          <a:solidFill>
            <a:srgbClr val="CCFF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>
          <a:xfrm>
            <a:off x="107950" y="44450"/>
            <a:ext cx="8964613" cy="1143000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Bernoulli's principle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250825" y="4149725"/>
            <a:ext cx="8569325" cy="1368425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25605" name="Group 7"/>
          <p:cNvGrpSpPr>
            <a:grpSpLocks/>
          </p:cNvGrpSpPr>
          <p:nvPr/>
        </p:nvGrpSpPr>
        <p:grpSpPr bwMode="auto">
          <a:xfrm>
            <a:off x="3203575" y="3789363"/>
            <a:ext cx="3097213" cy="569912"/>
            <a:chOff x="-2246" y="2614"/>
            <a:chExt cx="1951" cy="359"/>
          </a:xfrm>
        </p:grpSpPr>
        <p:sp>
          <p:nvSpPr>
            <p:cNvPr id="25628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29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630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631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32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5606" name="Line 13"/>
          <p:cNvSpPr>
            <a:spLocks noChangeShapeType="1"/>
          </p:cNvSpPr>
          <p:nvPr/>
        </p:nvSpPr>
        <p:spPr bwMode="auto">
          <a:xfrm>
            <a:off x="441325" y="4160838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07" name="AutoShape 15"/>
          <p:cNvSpPr>
            <a:spLocks noChangeArrowheads="1"/>
          </p:cNvSpPr>
          <p:nvPr/>
        </p:nvSpPr>
        <p:spPr bwMode="auto">
          <a:xfrm>
            <a:off x="323850" y="3141663"/>
            <a:ext cx="1223963" cy="2016125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608" name="Text Box 16"/>
          <p:cNvSpPr txBox="1">
            <a:spLocks noChangeArrowheads="1"/>
          </p:cNvSpPr>
          <p:nvPr/>
        </p:nvSpPr>
        <p:spPr bwMode="auto">
          <a:xfrm>
            <a:off x="323850" y="393382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Flow</a:t>
            </a:r>
          </a:p>
        </p:txBody>
      </p:sp>
      <p:sp>
        <p:nvSpPr>
          <p:cNvPr id="25609" name="Text Box 31"/>
          <p:cNvSpPr txBox="1">
            <a:spLocks noChangeArrowheads="1"/>
          </p:cNvSpPr>
          <p:nvPr/>
        </p:nvSpPr>
        <p:spPr bwMode="auto">
          <a:xfrm>
            <a:off x="757238" y="2260600"/>
            <a:ext cx="7343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Dynamic Pressure + Piezometric head = const.</a:t>
            </a:r>
          </a:p>
        </p:txBody>
      </p:sp>
      <p:graphicFrame>
        <p:nvGraphicFramePr>
          <p:cNvPr id="25610" name="Object 34"/>
          <p:cNvGraphicFramePr>
            <a:graphicFrameLocks noGrp="1" noChangeAspect="1"/>
          </p:cNvGraphicFramePr>
          <p:nvPr>
            <p:ph sz="half" idx="2"/>
          </p:nvPr>
        </p:nvGraphicFramePr>
        <p:xfrm>
          <a:off x="1612900" y="963613"/>
          <a:ext cx="3721100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7" name="数式" r:id="rId4" imgW="1104840" imgH="419040" progId="Equation.3">
                  <p:embed/>
                </p:oleObj>
              </mc:Choice>
              <mc:Fallback>
                <p:oleObj name="数式" r:id="rId4" imgW="1104840" imgH="4190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963613"/>
                        <a:ext cx="3721100" cy="141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AutoShape 36"/>
          <p:cNvSpPr>
            <a:spLocks noChangeArrowheads="1"/>
          </p:cNvSpPr>
          <p:nvPr/>
        </p:nvSpPr>
        <p:spPr bwMode="auto">
          <a:xfrm>
            <a:off x="1763713" y="3068638"/>
            <a:ext cx="1223962" cy="1008062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612" name="AutoShape 37"/>
          <p:cNvSpPr>
            <a:spLocks noChangeArrowheads="1"/>
          </p:cNvSpPr>
          <p:nvPr/>
        </p:nvSpPr>
        <p:spPr bwMode="auto">
          <a:xfrm>
            <a:off x="1763713" y="4365625"/>
            <a:ext cx="1223962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613" name="AutoShape 38"/>
          <p:cNvSpPr>
            <a:spLocks noChangeArrowheads="1"/>
          </p:cNvSpPr>
          <p:nvPr/>
        </p:nvSpPr>
        <p:spPr bwMode="auto">
          <a:xfrm>
            <a:off x="3348038" y="4365625"/>
            <a:ext cx="1223962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614" name="AutoShape 39"/>
          <p:cNvSpPr>
            <a:spLocks noChangeArrowheads="1"/>
          </p:cNvSpPr>
          <p:nvPr/>
        </p:nvSpPr>
        <p:spPr bwMode="auto">
          <a:xfrm>
            <a:off x="7596188" y="3068638"/>
            <a:ext cx="1008062" cy="1008062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615" name="AutoShape 40"/>
          <p:cNvSpPr>
            <a:spLocks noChangeArrowheads="1"/>
          </p:cNvSpPr>
          <p:nvPr/>
        </p:nvSpPr>
        <p:spPr bwMode="auto">
          <a:xfrm>
            <a:off x="7019925" y="4365625"/>
            <a:ext cx="1008063" cy="1008063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25616" name="Group 41"/>
          <p:cNvGrpSpPr>
            <a:grpSpLocks/>
          </p:cNvGrpSpPr>
          <p:nvPr/>
        </p:nvGrpSpPr>
        <p:grpSpPr bwMode="auto">
          <a:xfrm>
            <a:off x="3779838" y="3141663"/>
            <a:ext cx="3455987" cy="647700"/>
            <a:chOff x="2018" y="2251"/>
            <a:chExt cx="2041" cy="408"/>
          </a:xfrm>
        </p:grpSpPr>
        <p:sp>
          <p:nvSpPr>
            <p:cNvPr id="25626" name="AutoShape 42"/>
            <p:cNvSpPr>
              <a:spLocks noChangeArrowheads="1"/>
            </p:cNvSpPr>
            <p:nvPr/>
          </p:nvSpPr>
          <p:spPr bwMode="auto">
            <a:xfrm>
              <a:off x="2018" y="2251"/>
              <a:ext cx="1089" cy="317"/>
            </a:xfrm>
            <a:prstGeom prst="rightArrow">
              <a:avLst>
                <a:gd name="adj1" fmla="val 59315"/>
                <a:gd name="adj2" fmla="val 165659"/>
              </a:avLst>
            </a:pr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25627" name="AutoShape 43"/>
            <p:cNvSpPr>
              <a:spLocks noChangeArrowheads="1"/>
            </p:cNvSpPr>
            <p:nvPr/>
          </p:nvSpPr>
          <p:spPr bwMode="auto">
            <a:xfrm>
              <a:off x="3198" y="2251"/>
              <a:ext cx="861" cy="408"/>
            </a:xfrm>
            <a:prstGeom prst="rightArrow">
              <a:avLst>
                <a:gd name="adj1" fmla="val 59315"/>
                <a:gd name="adj2" fmla="val 101763"/>
              </a:avLst>
            </a:prstGeom>
            <a:solidFill>
              <a:srgbClr val="CC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</p:grpSp>
      <p:sp>
        <p:nvSpPr>
          <p:cNvPr id="25617" name="AutoShape 44"/>
          <p:cNvSpPr>
            <a:spLocks noChangeArrowheads="1"/>
          </p:cNvSpPr>
          <p:nvPr/>
        </p:nvSpPr>
        <p:spPr bwMode="auto">
          <a:xfrm>
            <a:off x="5076825" y="4365625"/>
            <a:ext cx="1223963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5618" name="Line 55"/>
          <p:cNvSpPr>
            <a:spLocks noChangeShapeType="1"/>
          </p:cNvSpPr>
          <p:nvPr/>
        </p:nvSpPr>
        <p:spPr bwMode="auto">
          <a:xfrm>
            <a:off x="3995738" y="2781300"/>
            <a:ext cx="0" cy="10080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9" name="Line 56"/>
          <p:cNvSpPr>
            <a:spLocks noChangeShapeType="1"/>
          </p:cNvSpPr>
          <p:nvPr/>
        </p:nvSpPr>
        <p:spPr bwMode="auto">
          <a:xfrm>
            <a:off x="3995738" y="4221163"/>
            <a:ext cx="0" cy="12969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0" name="Line 57"/>
          <p:cNvSpPr>
            <a:spLocks noChangeShapeType="1"/>
          </p:cNvSpPr>
          <p:nvPr/>
        </p:nvSpPr>
        <p:spPr bwMode="auto">
          <a:xfrm>
            <a:off x="3132138" y="2781300"/>
            <a:ext cx="0" cy="12969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1" name="Line 58"/>
          <p:cNvSpPr>
            <a:spLocks noChangeShapeType="1"/>
          </p:cNvSpPr>
          <p:nvPr/>
        </p:nvSpPr>
        <p:spPr bwMode="auto">
          <a:xfrm>
            <a:off x="3132138" y="4208463"/>
            <a:ext cx="0" cy="12969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2" name="Rectangle 59"/>
          <p:cNvSpPr>
            <a:spLocks noChangeArrowheads="1"/>
          </p:cNvSpPr>
          <p:nvPr/>
        </p:nvSpPr>
        <p:spPr bwMode="auto">
          <a:xfrm>
            <a:off x="107950" y="5470525"/>
            <a:ext cx="52260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/>
              <a:t>See</a:t>
            </a:r>
            <a:r>
              <a:rPr lang="ja-JP" altLang="en-US" sz="1800" b="1"/>
              <a:t>　</a:t>
            </a:r>
            <a:r>
              <a:rPr lang="en-US" altLang="ja-JP" sz="1800" b="1"/>
              <a:t>Wikipedia: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/>
              <a:t>Misunderstandings about the generation of lift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800" b="1"/>
              <a:t>Lift (force)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b="1"/>
          </a:p>
        </p:txBody>
      </p:sp>
      <p:sp>
        <p:nvSpPr>
          <p:cNvPr id="25623" name="Rectangle 60"/>
          <p:cNvSpPr>
            <a:spLocks noChangeArrowheads="1"/>
          </p:cNvSpPr>
          <p:nvPr/>
        </p:nvSpPr>
        <p:spPr bwMode="auto">
          <a:xfrm>
            <a:off x="190500" y="6059488"/>
            <a:ext cx="8126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/>
              <a:t>http://en.wikipedia.org/wiki/Bernoulli%27s_principle#Misunderstandings_about_the_generation_of_lift</a:t>
            </a:r>
          </a:p>
        </p:txBody>
      </p:sp>
      <p:sp>
        <p:nvSpPr>
          <p:cNvPr id="25624" name="Rectangle 61"/>
          <p:cNvSpPr>
            <a:spLocks noChangeArrowheads="1"/>
          </p:cNvSpPr>
          <p:nvPr/>
        </p:nvSpPr>
        <p:spPr bwMode="auto">
          <a:xfrm>
            <a:off x="252413" y="6569075"/>
            <a:ext cx="61928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/>
              <a:t>http://en.wikipedia.org/wiki/Lift_%28force%29</a:t>
            </a:r>
          </a:p>
        </p:txBody>
      </p:sp>
      <p:sp>
        <p:nvSpPr>
          <p:cNvPr id="25625" name="正方形/長方形 33"/>
          <p:cNvSpPr>
            <a:spLocks noChangeArrowheads="1"/>
          </p:cNvSpPr>
          <p:nvPr/>
        </p:nvSpPr>
        <p:spPr bwMode="auto">
          <a:xfrm>
            <a:off x="5886450" y="1423988"/>
            <a:ext cx="27860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V</a:t>
            </a:r>
            <a:r>
              <a:rPr lang="ja-JP" altLang="en-US" sz="1600"/>
              <a:t>：</a:t>
            </a:r>
            <a:r>
              <a:rPr lang="en-US" altLang="ja-JP" sz="1600"/>
              <a:t>Flow velocity [m/s]</a:t>
            </a:r>
          </a:p>
          <a:p>
            <a:r>
              <a:rPr lang="en-US" altLang="ja-JP" sz="1600" i="1"/>
              <a:t>p</a:t>
            </a:r>
            <a:r>
              <a:rPr lang="ja-JP" altLang="en-US" sz="1600"/>
              <a:t>：</a:t>
            </a:r>
            <a:r>
              <a:rPr lang="en-US" altLang="ja-JP" sz="1600"/>
              <a:t>Pressure[Pa]</a:t>
            </a:r>
          </a:p>
          <a:p>
            <a:r>
              <a:rPr lang="en-US" altLang="ja-JP" sz="1600"/>
              <a:t>ρ</a:t>
            </a:r>
            <a:r>
              <a:rPr lang="ja-JP" altLang="el-GR" sz="1600"/>
              <a:t>：</a:t>
            </a:r>
            <a:r>
              <a:rPr lang="en-US" altLang="ja-JP" sz="1600"/>
              <a:t>Density of the fluid [kg/m</a:t>
            </a:r>
            <a:r>
              <a:rPr lang="en-US" altLang="ja-JP" sz="1600" baseline="30000"/>
              <a:t>3</a:t>
            </a:r>
            <a:r>
              <a:rPr lang="en-US" altLang="ja-JP" sz="1600"/>
              <a:t>]</a:t>
            </a:r>
            <a:endParaRPr lang="ja-JP" alt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50825" y="3213100"/>
            <a:ext cx="8569325" cy="1368425"/>
          </a:xfrm>
          <a:prstGeom prst="rect">
            <a:avLst/>
          </a:prstGeom>
          <a:solidFill>
            <a:srgbClr val="CCFF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250825" y="4581525"/>
            <a:ext cx="8569325" cy="1368425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27652" name="Group 7"/>
          <p:cNvGrpSpPr>
            <a:grpSpLocks/>
          </p:cNvGrpSpPr>
          <p:nvPr/>
        </p:nvGrpSpPr>
        <p:grpSpPr bwMode="auto">
          <a:xfrm>
            <a:off x="3203575" y="4221163"/>
            <a:ext cx="3097213" cy="569912"/>
            <a:chOff x="-2246" y="2614"/>
            <a:chExt cx="1951" cy="359"/>
          </a:xfrm>
        </p:grpSpPr>
        <p:sp>
          <p:nvSpPr>
            <p:cNvPr id="27682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83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684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685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86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7653" name="Line 13"/>
          <p:cNvSpPr>
            <a:spLocks noChangeShapeType="1"/>
          </p:cNvSpPr>
          <p:nvPr/>
        </p:nvSpPr>
        <p:spPr bwMode="auto">
          <a:xfrm>
            <a:off x="441325" y="4592638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4" name="AutoShape 14"/>
          <p:cNvSpPr>
            <a:spLocks noChangeArrowheads="1"/>
          </p:cNvSpPr>
          <p:nvPr/>
        </p:nvSpPr>
        <p:spPr bwMode="auto">
          <a:xfrm>
            <a:off x="323850" y="3573463"/>
            <a:ext cx="1223963" cy="2016125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55" name="Text Box 15"/>
          <p:cNvSpPr txBox="1">
            <a:spLocks noChangeArrowheads="1"/>
          </p:cNvSpPr>
          <p:nvPr/>
        </p:nvSpPr>
        <p:spPr bwMode="auto">
          <a:xfrm>
            <a:off x="323850" y="436562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Flow</a:t>
            </a:r>
          </a:p>
        </p:txBody>
      </p:sp>
      <p:sp>
        <p:nvSpPr>
          <p:cNvPr id="27656" name="AutoShape 16"/>
          <p:cNvSpPr>
            <a:spLocks noChangeArrowheads="1"/>
          </p:cNvSpPr>
          <p:nvPr/>
        </p:nvSpPr>
        <p:spPr bwMode="auto">
          <a:xfrm>
            <a:off x="1547813" y="3500438"/>
            <a:ext cx="1223962" cy="1008062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57" name="AutoShape 17"/>
          <p:cNvSpPr>
            <a:spLocks noChangeArrowheads="1"/>
          </p:cNvSpPr>
          <p:nvPr/>
        </p:nvSpPr>
        <p:spPr bwMode="auto">
          <a:xfrm>
            <a:off x="1547813" y="4797425"/>
            <a:ext cx="1223962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58" name="AutoShape 20"/>
          <p:cNvSpPr>
            <a:spLocks noChangeArrowheads="1"/>
          </p:cNvSpPr>
          <p:nvPr/>
        </p:nvSpPr>
        <p:spPr bwMode="auto">
          <a:xfrm>
            <a:off x="7524750" y="3500438"/>
            <a:ext cx="1008063" cy="1008062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59" name="AutoShape 21"/>
          <p:cNvSpPr>
            <a:spLocks noChangeArrowheads="1"/>
          </p:cNvSpPr>
          <p:nvPr/>
        </p:nvSpPr>
        <p:spPr bwMode="auto">
          <a:xfrm>
            <a:off x="7019925" y="4797425"/>
            <a:ext cx="1008063" cy="1008063"/>
          </a:xfrm>
          <a:prstGeom prst="rightArrow">
            <a:avLst>
              <a:gd name="adj1" fmla="val 56222"/>
              <a:gd name="adj2" fmla="val 590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60" name="AutoShape 29"/>
          <p:cNvSpPr>
            <a:spLocks noChangeArrowheads="1"/>
          </p:cNvSpPr>
          <p:nvPr/>
        </p:nvSpPr>
        <p:spPr bwMode="auto">
          <a:xfrm>
            <a:off x="3924300" y="2925763"/>
            <a:ext cx="431800" cy="1655762"/>
          </a:xfrm>
          <a:prstGeom prst="upArrow">
            <a:avLst>
              <a:gd name="adj1" fmla="val 50000"/>
              <a:gd name="adj2" fmla="val 95864"/>
            </a:avLst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61" name="AutoShape 30"/>
          <p:cNvSpPr>
            <a:spLocks noChangeArrowheads="1"/>
          </p:cNvSpPr>
          <p:nvPr/>
        </p:nvSpPr>
        <p:spPr bwMode="auto">
          <a:xfrm>
            <a:off x="4859338" y="2997200"/>
            <a:ext cx="1800225" cy="431800"/>
          </a:xfrm>
          <a:prstGeom prst="wedgeRectCallout">
            <a:avLst>
              <a:gd name="adj1" fmla="val -87389"/>
              <a:gd name="adj2" fmla="val 7757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Lift force</a:t>
            </a:r>
          </a:p>
        </p:txBody>
      </p:sp>
      <p:sp>
        <p:nvSpPr>
          <p:cNvPr id="104481" name="Text Box 33"/>
          <p:cNvSpPr txBox="1">
            <a:spLocks noChangeArrowheads="1"/>
          </p:cNvSpPr>
          <p:nvPr/>
        </p:nvSpPr>
        <p:spPr bwMode="auto">
          <a:xfrm>
            <a:off x="36513" y="6308725"/>
            <a:ext cx="92884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Airfoil upper surface shape &gt;&gt;&gt; </a:t>
            </a:r>
            <a:r>
              <a:rPr lang="en-US" altLang="en-US" sz="1800"/>
              <a:t>accelerate</a:t>
            </a:r>
            <a:r>
              <a:rPr lang="en-US" altLang="ja-JP" sz="1800"/>
              <a:t> flow velocity  &gt;&gt;&gt; Low pressure  &gt;&gt; Lift force</a:t>
            </a:r>
          </a:p>
        </p:txBody>
      </p:sp>
      <p:sp>
        <p:nvSpPr>
          <p:cNvPr id="27663" name="Rectangle 36"/>
          <p:cNvSpPr>
            <a:spLocks noChangeArrowheads="1"/>
          </p:cNvSpPr>
          <p:nvPr/>
        </p:nvSpPr>
        <p:spPr bwMode="auto">
          <a:xfrm>
            <a:off x="107950" y="44450"/>
            <a:ext cx="8964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tx2"/>
                </a:solidFill>
              </a:rPr>
              <a:t>Bernoulli's principle</a:t>
            </a:r>
          </a:p>
        </p:txBody>
      </p:sp>
      <p:graphicFrame>
        <p:nvGraphicFramePr>
          <p:cNvPr id="27664" name="Object 48"/>
          <p:cNvGraphicFramePr>
            <a:graphicFrameLocks noChangeAspect="1"/>
          </p:cNvGraphicFramePr>
          <p:nvPr/>
        </p:nvGraphicFramePr>
        <p:xfrm>
          <a:off x="608013" y="889000"/>
          <a:ext cx="6918325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数式" r:id="rId4" imgW="1930320" imgH="419040" progId="Equation.3">
                  <p:embed/>
                </p:oleObj>
              </mc:Choice>
              <mc:Fallback>
                <p:oleObj name="数式" r:id="rId4" imgW="1930320" imgH="41904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889000"/>
                        <a:ext cx="6918325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5" name="AutoShape 52"/>
          <p:cNvSpPr>
            <a:spLocks noChangeArrowheads="1"/>
          </p:cNvSpPr>
          <p:nvPr/>
        </p:nvSpPr>
        <p:spPr bwMode="auto">
          <a:xfrm>
            <a:off x="3348038" y="4797425"/>
            <a:ext cx="1223962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66" name="AutoShape 56"/>
          <p:cNvSpPr>
            <a:spLocks noChangeArrowheads="1"/>
          </p:cNvSpPr>
          <p:nvPr/>
        </p:nvSpPr>
        <p:spPr bwMode="auto">
          <a:xfrm>
            <a:off x="5076825" y="4797425"/>
            <a:ext cx="1223963" cy="1008063"/>
          </a:xfrm>
          <a:prstGeom prst="rightArrow">
            <a:avLst>
              <a:gd name="adj1" fmla="val 56222"/>
              <a:gd name="adj2" fmla="val 7165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7667" name="Line 58"/>
          <p:cNvSpPr>
            <a:spLocks noChangeShapeType="1"/>
          </p:cNvSpPr>
          <p:nvPr/>
        </p:nvSpPr>
        <p:spPr bwMode="auto">
          <a:xfrm>
            <a:off x="3924300" y="3213100"/>
            <a:ext cx="0" cy="10080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8" name="Line 59"/>
          <p:cNvSpPr>
            <a:spLocks noChangeShapeType="1"/>
          </p:cNvSpPr>
          <p:nvPr/>
        </p:nvSpPr>
        <p:spPr bwMode="auto">
          <a:xfrm>
            <a:off x="3924300" y="4652963"/>
            <a:ext cx="0" cy="12969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9" name="Line 60"/>
          <p:cNvSpPr>
            <a:spLocks noChangeShapeType="1"/>
          </p:cNvSpPr>
          <p:nvPr/>
        </p:nvSpPr>
        <p:spPr bwMode="auto">
          <a:xfrm>
            <a:off x="3132138" y="3213100"/>
            <a:ext cx="0" cy="12969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0" name="Line 61"/>
          <p:cNvSpPr>
            <a:spLocks noChangeShapeType="1"/>
          </p:cNvSpPr>
          <p:nvPr/>
        </p:nvSpPr>
        <p:spPr bwMode="auto">
          <a:xfrm>
            <a:off x="3132138" y="4640263"/>
            <a:ext cx="0" cy="12969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1" name="Text Box 62"/>
          <p:cNvSpPr txBox="1">
            <a:spLocks noChangeArrowheads="1"/>
          </p:cNvSpPr>
          <p:nvPr/>
        </p:nvSpPr>
        <p:spPr bwMode="auto">
          <a:xfrm>
            <a:off x="2700338" y="34940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p</a:t>
            </a:r>
            <a:r>
              <a:rPr lang="en-US" altLang="ja-JP" sz="1800" baseline="-25000"/>
              <a:t>1</a:t>
            </a:r>
          </a:p>
        </p:txBody>
      </p:sp>
      <p:sp>
        <p:nvSpPr>
          <p:cNvPr id="27672" name="Text Box 63"/>
          <p:cNvSpPr txBox="1">
            <a:spLocks noChangeArrowheads="1"/>
          </p:cNvSpPr>
          <p:nvPr/>
        </p:nvSpPr>
        <p:spPr bwMode="auto">
          <a:xfrm>
            <a:off x="3492500" y="33575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p</a:t>
            </a:r>
            <a:r>
              <a:rPr lang="en-US" altLang="ja-JP" sz="1800" baseline="-25000"/>
              <a:t>2</a:t>
            </a:r>
          </a:p>
        </p:txBody>
      </p:sp>
      <p:sp>
        <p:nvSpPr>
          <p:cNvPr id="27673" name="Text Box 64"/>
          <p:cNvSpPr txBox="1">
            <a:spLocks noChangeArrowheads="1"/>
          </p:cNvSpPr>
          <p:nvPr/>
        </p:nvSpPr>
        <p:spPr bwMode="auto">
          <a:xfrm>
            <a:off x="2700338" y="3860800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V</a:t>
            </a:r>
            <a:r>
              <a:rPr lang="en-US" altLang="ja-JP" sz="1800" baseline="-25000"/>
              <a:t>1</a:t>
            </a:r>
          </a:p>
        </p:txBody>
      </p:sp>
      <p:sp>
        <p:nvSpPr>
          <p:cNvPr id="27674" name="Text Box 65"/>
          <p:cNvSpPr txBox="1">
            <a:spLocks noChangeArrowheads="1"/>
          </p:cNvSpPr>
          <p:nvPr/>
        </p:nvSpPr>
        <p:spPr bwMode="auto">
          <a:xfrm>
            <a:off x="3490913" y="37163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V</a:t>
            </a:r>
            <a:r>
              <a:rPr lang="en-US" altLang="ja-JP" sz="1800" baseline="-25000"/>
              <a:t>2</a:t>
            </a:r>
          </a:p>
        </p:txBody>
      </p:sp>
      <p:sp>
        <p:nvSpPr>
          <p:cNvPr id="27675" name="Text Box 66"/>
          <p:cNvSpPr txBox="1">
            <a:spLocks noChangeArrowheads="1"/>
          </p:cNvSpPr>
          <p:nvPr/>
        </p:nvSpPr>
        <p:spPr bwMode="auto">
          <a:xfrm>
            <a:off x="2700338" y="486251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p</a:t>
            </a:r>
            <a:r>
              <a:rPr lang="en-US" altLang="ja-JP" sz="1800" baseline="-25000"/>
              <a:t>1</a:t>
            </a:r>
          </a:p>
        </p:txBody>
      </p:sp>
      <p:sp>
        <p:nvSpPr>
          <p:cNvPr id="27676" name="Text Box 67"/>
          <p:cNvSpPr txBox="1">
            <a:spLocks noChangeArrowheads="1"/>
          </p:cNvSpPr>
          <p:nvPr/>
        </p:nvSpPr>
        <p:spPr bwMode="auto">
          <a:xfrm>
            <a:off x="2700338" y="522922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V</a:t>
            </a:r>
            <a:r>
              <a:rPr lang="en-US" altLang="ja-JP" sz="1800" baseline="-25000"/>
              <a:t>1</a:t>
            </a:r>
          </a:p>
        </p:txBody>
      </p:sp>
      <p:sp>
        <p:nvSpPr>
          <p:cNvPr id="27677" name="Text Box 68"/>
          <p:cNvSpPr txBox="1">
            <a:spLocks noChangeArrowheads="1"/>
          </p:cNvSpPr>
          <p:nvPr/>
        </p:nvSpPr>
        <p:spPr bwMode="auto">
          <a:xfrm>
            <a:off x="3490913" y="49418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p</a:t>
            </a:r>
            <a:r>
              <a:rPr lang="en-US" altLang="ja-JP" sz="1800" baseline="-25000"/>
              <a:t>1</a:t>
            </a:r>
          </a:p>
        </p:txBody>
      </p:sp>
      <p:sp>
        <p:nvSpPr>
          <p:cNvPr id="27678" name="Text Box 69"/>
          <p:cNvSpPr txBox="1">
            <a:spLocks noChangeArrowheads="1"/>
          </p:cNvSpPr>
          <p:nvPr/>
        </p:nvSpPr>
        <p:spPr bwMode="auto">
          <a:xfrm>
            <a:off x="3490913" y="5308600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V</a:t>
            </a:r>
            <a:r>
              <a:rPr lang="en-US" altLang="ja-JP" sz="1800" baseline="-25000"/>
              <a:t>1</a:t>
            </a:r>
          </a:p>
        </p:txBody>
      </p:sp>
      <p:sp>
        <p:nvSpPr>
          <p:cNvPr id="27679" name="Text Box 70"/>
          <p:cNvSpPr txBox="1">
            <a:spLocks noChangeArrowheads="1"/>
          </p:cNvSpPr>
          <p:nvPr/>
        </p:nvSpPr>
        <p:spPr bwMode="auto">
          <a:xfrm>
            <a:off x="2989263" y="2420938"/>
            <a:ext cx="15827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i="1"/>
              <a:t>p</a:t>
            </a:r>
            <a:r>
              <a:rPr lang="en-US" altLang="ja-JP" baseline="-25000"/>
              <a:t>1</a:t>
            </a:r>
            <a:r>
              <a:rPr lang="en-US" altLang="ja-JP"/>
              <a:t>&gt;</a:t>
            </a:r>
            <a:r>
              <a:rPr lang="en-US" altLang="ja-JP" i="1"/>
              <a:t>p</a:t>
            </a:r>
            <a:r>
              <a:rPr lang="en-US" altLang="ja-JP" baseline="-25000"/>
              <a:t>2</a:t>
            </a:r>
          </a:p>
        </p:txBody>
      </p:sp>
      <p:sp>
        <p:nvSpPr>
          <p:cNvPr id="27680" name="Text Box 71"/>
          <p:cNvSpPr txBox="1">
            <a:spLocks noChangeArrowheads="1"/>
          </p:cNvSpPr>
          <p:nvPr/>
        </p:nvSpPr>
        <p:spPr bwMode="auto">
          <a:xfrm>
            <a:off x="2484438" y="754062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/>
              <a:t>V</a:t>
            </a:r>
            <a:r>
              <a:rPr lang="en-US" altLang="ja-JP" sz="1800" baseline="-25000"/>
              <a:t>1</a:t>
            </a:r>
          </a:p>
        </p:txBody>
      </p:sp>
      <p:sp>
        <p:nvSpPr>
          <p:cNvPr id="27681" name="正方形/長方形 37"/>
          <p:cNvSpPr>
            <a:spLocks noChangeArrowheads="1"/>
          </p:cNvSpPr>
          <p:nvPr/>
        </p:nvSpPr>
        <p:spPr bwMode="auto">
          <a:xfrm>
            <a:off x="6457950" y="1970088"/>
            <a:ext cx="24542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400"/>
              <a:t>V</a:t>
            </a:r>
            <a:r>
              <a:rPr lang="en-US" altLang="ja-JP" sz="1400" baseline="-25000"/>
              <a:t>1</a:t>
            </a:r>
            <a:r>
              <a:rPr lang="en-US" altLang="ja-JP" sz="1400"/>
              <a:t>,V</a:t>
            </a:r>
            <a:r>
              <a:rPr lang="en-US" altLang="ja-JP" sz="1400" baseline="-25000"/>
              <a:t>2</a:t>
            </a:r>
            <a:r>
              <a:rPr lang="ja-JP" altLang="en-US" sz="1400"/>
              <a:t>：</a:t>
            </a:r>
            <a:r>
              <a:rPr lang="en-US" altLang="ja-JP" sz="1400"/>
              <a:t>Flow velocity [m/s]</a:t>
            </a:r>
          </a:p>
          <a:p>
            <a:r>
              <a:rPr lang="en-US" altLang="ja-JP" sz="1400" i="1"/>
              <a:t>p</a:t>
            </a:r>
            <a:r>
              <a:rPr lang="en-US" altLang="ja-JP" sz="1400" i="1" baseline="-25000"/>
              <a:t>1</a:t>
            </a:r>
            <a:r>
              <a:rPr lang="en-US" altLang="ja-JP" sz="1400" i="1"/>
              <a:t>,p</a:t>
            </a:r>
            <a:r>
              <a:rPr lang="en-US" altLang="ja-JP" sz="1400" i="1" baseline="-25000"/>
              <a:t>2</a:t>
            </a:r>
            <a:r>
              <a:rPr lang="ja-JP" altLang="en-US" sz="1400"/>
              <a:t>：</a:t>
            </a:r>
            <a:r>
              <a:rPr lang="en-US" altLang="ja-JP" sz="1400"/>
              <a:t>Pressure[Pa]</a:t>
            </a:r>
          </a:p>
          <a:p>
            <a:r>
              <a:rPr lang="en-US" altLang="ja-JP" sz="1400"/>
              <a:t>ρ</a:t>
            </a:r>
            <a:r>
              <a:rPr lang="ja-JP" altLang="el-GR" sz="1400"/>
              <a:t>：</a:t>
            </a:r>
            <a:r>
              <a:rPr lang="en-US" altLang="ja-JP" sz="1400"/>
              <a:t>Density of the fluid [kg/m</a:t>
            </a:r>
            <a:r>
              <a:rPr lang="en-US" altLang="ja-JP" sz="1400" baseline="30000"/>
              <a:t>3</a:t>
            </a:r>
            <a:r>
              <a:rPr lang="en-US" altLang="ja-JP" sz="1400"/>
              <a:t>]</a:t>
            </a:r>
            <a:endParaRPr lang="ja-JP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34925" y="1125538"/>
            <a:ext cx="9037638" cy="405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4000"/>
              <a:t>Some fluid dynamics expression is barren of accuracy,,,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/>
              <a:t>In any case</a:t>
            </a:r>
            <a:r>
              <a:rPr lang="en-US" altLang="ja-JP" sz="4000"/>
              <a:t>,</a:t>
            </a:r>
            <a:r>
              <a:rPr lang="en-US" altLang="en-US" sz="4000"/>
              <a:t> </a:t>
            </a:r>
            <a:r>
              <a:rPr lang="en-US" altLang="ja-JP" sz="4000"/>
              <a:t>an airfoil</a:t>
            </a:r>
            <a:r>
              <a:rPr lang="en-US" altLang="en-US" sz="4000"/>
              <a:t> is </a:t>
            </a:r>
            <a:endParaRPr lang="en-US" altLang="ja-JP" sz="4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>
                <a:solidFill>
                  <a:srgbClr val="FF0000"/>
                </a:solidFill>
              </a:rPr>
              <a:t>the shape that regarded low drag </a:t>
            </a:r>
            <a:r>
              <a:rPr lang="en-US" altLang="ja-JP" sz="4800">
                <a:solidFill>
                  <a:srgbClr val="FF0000"/>
                </a:solidFill>
              </a:rPr>
              <a:t>force </a:t>
            </a:r>
            <a:r>
              <a:rPr lang="en-US" altLang="en-US" sz="4800">
                <a:solidFill>
                  <a:srgbClr val="FF0000"/>
                </a:solidFill>
              </a:rPr>
              <a:t>as high lift</a:t>
            </a:r>
            <a:r>
              <a:rPr lang="en-US" altLang="ja-JP" sz="4800">
                <a:solidFill>
                  <a:srgbClr val="FF0000"/>
                </a:solidFill>
              </a:rPr>
              <a:t> force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It is ideal to Keep the AoA which shows Largest Lift force-Drag force rate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What is </a:t>
            </a:r>
            <a:r>
              <a:rPr lang="en-US" altLang="ja-JP" u="sng" smtClean="0"/>
              <a:t>A</a:t>
            </a:r>
            <a:r>
              <a:rPr lang="en-US" altLang="ja-JP" smtClean="0"/>
              <a:t>ngle </a:t>
            </a:r>
            <a:r>
              <a:rPr lang="en-US" altLang="ja-JP" u="sng" smtClean="0"/>
              <a:t>o</a:t>
            </a:r>
            <a:r>
              <a:rPr lang="en-US" altLang="ja-JP" smtClean="0"/>
              <a:t>f </a:t>
            </a:r>
            <a:r>
              <a:rPr lang="en-US" altLang="ja-JP" u="sng" smtClean="0"/>
              <a:t>A</a:t>
            </a:r>
            <a:r>
              <a:rPr lang="en-US" altLang="ja-JP" smtClean="0"/>
              <a:t>ttack (AoA: </a:t>
            </a:r>
            <a:r>
              <a:rPr lang="en-US" altLang="ja-JP" smtClean="0">
                <a:latin typeface="Symbol" panose="05050102010706020507" pitchFamily="18" charset="2"/>
              </a:rPr>
              <a:t>a</a:t>
            </a:r>
            <a:r>
              <a:rPr lang="en-US" altLang="ja-JP" smtClean="0"/>
              <a:t>)</a:t>
            </a:r>
          </a:p>
          <a:p>
            <a:pPr eaLnBrk="1" hangingPunct="1"/>
            <a:r>
              <a:rPr lang="en-US" altLang="en-US" smtClean="0"/>
              <a:t>Large AoA gives not only high lift force</a:t>
            </a:r>
            <a:r>
              <a:rPr lang="en-US" altLang="ja-JP" smtClean="0"/>
              <a:t>(L)</a:t>
            </a:r>
            <a:r>
              <a:rPr lang="en-US" altLang="en-US" smtClean="0"/>
              <a:t> but also high drag force</a:t>
            </a:r>
            <a:r>
              <a:rPr lang="en-US" altLang="ja-JP" smtClean="0"/>
              <a:t>(D)</a:t>
            </a:r>
          </a:p>
          <a:p>
            <a:pPr eaLnBrk="1" hangingPunct="1"/>
            <a:r>
              <a:rPr lang="en-US" altLang="ja-JP" smtClean="0"/>
              <a:t>Larger AoA is trigger of the stall (separation flow)</a:t>
            </a:r>
          </a:p>
          <a:p>
            <a:pPr eaLnBrk="1" hangingPunct="1"/>
            <a:r>
              <a:rPr lang="en-US" altLang="en-US" smtClean="0"/>
              <a:t>It is ideal to</a:t>
            </a:r>
            <a:r>
              <a:rPr lang="en-US" altLang="ja-JP" smtClean="0"/>
              <a:t> Keep the AoA which shows Largest Lift-Drag rate (L/D or C</a:t>
            </a:r>
            <a:r>
              <a:rPr lang="en-US" altLang="ja-JP" baseline="-25000" smtClean="0"/>
              <a:t>L</a:t>
            </a:r>
            <a:r>
              <a:rPr lang="en-US" altLang="ja-JP" smtClean="0"/>
              <a:t>/C</a:t>
            </a:r>
            <a:r>
              <a:rPr lang="en-US" altLang="ja-JP" baseline="-25000" smtClean="0"/>
              <a:t>D</a:t>
            </a:r>
            <a:r>
              <a:rPr lang="en-US" altLang="ja-JP" smtClean="0"/>
              <a:t>)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057900" y="5948363"/>
            <a:ext cx="2906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C</a:t>
            </a:r>
            <a:r>
              <a:rPr lang="en-US" altLang="ja-JP" sz="2400" baseline="-25000"/>
              <a:t>L</a:t>
            </a:r>
            <a:r>
              <a:rPr lang="en-US" altLang="ja-JP" sz="2400"/>
              <a:t>: Lift Coefficient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C</a:t>
            </a:r>
            <a:r>
              <a:rPr lang="en-US" altLang="ja-JP" sz="2400" baseline="-25000"/>
              <a:t>D</a:t>
            </a:r>
            <a:r>
              <a:rPr lang="en-US" altLang="ja-JP" sz="2400"/>
              <a:t>: Drag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It is ideal to Keep the AoA which shows Largest Lift force-Drag force rate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solidFill>
                  <a:srgbClr val="FF0000"/>
                </a:solidFill>
              </a:rPr>
              <a:t>What is Angle of Attack (AoA: </a:t>
            </a:r>
            <a:r>
              <a:rPr lang="en-US" altLang="ja-JP" smtClean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en-US" altLang="ja-JP" smtClean="0">
                <a:solidFill>
                  <a:srgbClr val="FF0000"/>
                </a:solidFill>
              </a:rPr>
              <a:t>)</a:t>
            </a:r>
          </a:p>
          <a:p>
            <a:pPr eaLnBrk="1" hangingPunct="1"/>
            <a:r>
              <a:rPr lang="en-US" altLang="en-US" smtClean="0"/>
              <a:t>Large AoA gives not only high lift force</a:t>
            </a:r>
            <a:r>
              <a:rPr lang="en-US" altLang="ja-JP" smtClean="0"/>
              <a:t>(L)</a:t>
            </a:r>
            <a:r>
              <a:rPr lang="en-US" altLang="en-US" smtClean="0"/>
              <a:t> but also high drag force</a:t>
            </a:r>
            <a:r>
              <a:rPr lang="en-US" altLang="ja-JP" smtClean="0"/>
              <a:t>(D)</a:t>
            </a:r>
          </a:p>
          <a:p>
            <a:pPr eaLnBrk="1" hangingPunct="1"/>
            <a:r>
              <a:rPr lang="en-US" altLang="ja-JP" smtClean="0"/>
              <a:t>Larger AoA is trigger of the stall (separation flow)</a:t>
            </a:r>
          </a:p>
          <a:p>
            <a:pPr eaLnBrk="1" hangingPunct="1"/>
            <a:r>
              <a:rPr lang="en-US" altLang="en-US" smtClean="0"/>
              <a:t>It is ideal to</a:t>
            </a:r>
            <a:r>
              <a:rPr lang="en-US" altLang="ja-JP" smtClean="0"/>
              <a:t> Keep the AoA which shows Largest Lift-Drag rate (L/D or C</a:t>
            </a:r>
            <a:r>
              <a:rPr lang="en-US" altLang="ja-JP" baseline="-25000" smtClean="0"/>
              <a:t>L</a:t>
            </a:r>
            <a:r>
              <a:rPr lang="en-US" altLang="ja-JP" smtClean="0"/>
              <a:t>/C</a:t>
            </a:r>
            <a:r>
              <a:rPr lang="en-US" altLang="ja-JP" baseline="-25000" smtClean="0"/>
              <a:t>D</a:t>
            </a:r>
            <a:r>
              <a:rPr lang="en-US" altLang="ja-JP" smtClean="0"/>
              <a:t>)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057900" y="5948363"/>
            <a:ext cx="2906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C</a:t>
            </a:r>
            <a:r>
              <a:rPr lang="en-US" altLang="ja-JP" sz="2400" baseline="-25000"/>
              <a:t>L</a:t>
            </a:r>
            <a:r>
              <a:rPr lang="en-US" altLang="ja-JP" sz="2400"/>
              <a:t>: Lift Coefficient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C</a:t>
            </a:r>
            <a:r>
              <a:rPr lang="en-US" altLang="ja-JP" sz="2400" baseline="-25000"/>
              <a:t>D</a:t>
            </a:r>
            <a:r>
              <a:rPr lang="en-US" altLang="ja-JP" sz="2400"/>
              <a:t>: Drag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What is Angle of Attack (AoA: </a:t>
            </a:r>
            <a:r>
              <a:rPr lang="en-US" altLang="ja-JP" smtClean="0">
                <a:latin typeface="Symbol" panose="05050102010706020507" pitchFamily="18" charset="2"/>
              </a:rPr>
              <a:t>a</a:t>
            </a:r>
            <a:r>
              <a:rPr lang="en-US" altLang="ja-JP" smtClean="0"/>
              <a:t>)</a:t>
            </a:r>
          </a:p>
        </p:txBody>
      </p:sp>
      <p:grpSp>
        <p:nvGrpSpPr>
          <p:cNvPr id="34819" name="Group 5"/>
          <p:cNvGrpSpPr>
            <a:grpSpLocks/>
          </p:cNvGrpSpPr>
          <p:nvPr/>
        </p:nvGrpSpPr>
        <p:grpSpPr bwMode="auto">
          <a:xfrm rot="1200000">
            <a:off x="3492500" y="4514850"/>
            <a:ext cx="3097213" cy="569913"/>
            <a:chOff x="-2246" y="2614"/>
            <a:chExt cx="1951" cy="359"/>
          </a:xfrm>
        </p:grpSpPr>
        <p:sp>
          <p:nvSpPr>
            <p:cNvPr id="34834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835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836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837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838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4820" name="Line 11"/>
          <p:cNvSpPr>
            <a:spLocks noChangeShapeType="1"/>
          </p:cNvSpPr>
          <p:nvPr/>
        </p:nvSpPr>
        <p:spPr bwMode="auto">
          <a:xfrm>
            <a:off x="657225" y="4592638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1" name="AutoShape 12"/>
          <p:cNvSpPr>
            <a:spLocks noChangeArrowheads="1"/>
          </p:cNvSpPr>
          <p:nvPr/>
        </p:nvSpPr>
        <p:spPr bwMode="auto">
          <a:xfrm>
            <a:off x="1042988" y="3597275"/>
            <a:ext cx="1800225" cy="2016125"/>
          </a:xfrm>
          <a:prstGeom prst="rightArrow">
            <a:avLst>
              <a:gd name="adj1" fmla="val 59685"/>
              <a:gd name="adj2" fmla="val 3677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4822" name="AutoShape 13"/>
          <p:cNvSpPr>
            <a:spLocks noChangeArrowheads="1"/>
          </p:cNvSpPr>
          <p:nvPr/>
        </p:nvSpPr>
        <p:spPr bwMode="auto">
          <a:xfrm>
            <a:off x="4140200" y="2060575"/>
            <a:ext cx="431800" cy="2520950"/>
          </a:xfrm>
          <a:prstGeom prst="upArrow">
            <a:avLst>
              <a:gd name="adj1" fmla="val 50000"/>
              <a:gd name="adj2" fmla="val 145956"/>
            </a:avLst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4823" name="AutoShape 14"/>
          <p:cNvSpPr>
            <a:spLocks noChangeArrowheads="1"/>
          </p:cNvSpPr>
          <p:nvPr/>
        </p:nvSpPr>
        <p:spPr bwMode="auto">
          <a:xfrm>
            <a:off x="4356100" y="4365625"/>
            <a:ext cx="431800" cy="431800"/>
          </a:xfrm>
          <a:prstGeom prst="rightArrow">
            <a:avLst>
              <a:gd name="adj1" fmla="val 50000"/>
              <a:gd name="adj2" fmla="val 41176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4824" name="Text Box 15"/>
          <p:cNvSpPr txBox="1">
            <a:spLocks noChangeArrowheads="1"/>
          </p:cNvSpPr>
          <p:nvPr/>
        </p:nvSpPr>
        <p:spPr bwMode="auto">
          <a:xfrm>
            <a:off x="1258888" y="4437063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Flow</a:t>
            </a:r>
          </a:p>
        </p:txBody>
      </p:sp>
      <p:sp>
        <p:nvSpPr>
          <p:cNvPr id="34825" name="Line 17"/>
          <p:cNvSpPr>
            <a:spLocks noChangeShapeType="1"/>
          </p:cNvSpPr>
          <p:nvPr/>
        </p:nvSpPr>
        <p:spPr bwMode="auto">
          <a:xfrm rot="-5400000">
            <a:off x="2866231" y="4244182"/>
            <a:ext cx="2979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6" name="AutoShape 18"/>
          <p:cNvSpPr>
            <a:spLocks noChangeArrowheads="1"/>
          </p:cNvSpPr>
          <p:nvPr/>
        </p:nvSpPr>
        <p:spPr bwMode="auto">
          <a:xfrm>
            <a:off x="5075238" y="2997200"/>
            <a:ext cx="1584325" cy="431800"/>
          </a:xfrm>
          <a:prstGeom prst="wedgeRectCallout">
            <a:avLst>
              <a:gd name="adj1" fmla="val -92486"/>
              <a:gd name="adj2" fmla="val 7757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Lift force</a:t>
            </a:r>
          </a:p>
        </p:txBody>
      </p:sp>
      <p:sp>
        <p:nvSpPr>
          <p:cNvPr id="34827" name="Line 20"/>
          <p:cNvSpPr>
            <a:spLocks noChangeShapeType="1"/>
          </p:cNvSpPr>
          <p:nvPr/>
        </p:nvSpPr>
        <p:spPr bwMode="auto">
          <a:xfrm rot="1200000">
            <a:off x="2655888" y="4868863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8" name="Arc 21"/>
          <p:cNvSpPr>
            <a:spLocks/>
          </p:cNvSpPr>
          <p:nvPr/>
        </p:nvSpPr>
        <p:spPr bwMode="auto">
          <a:xfrm>
            <a:off x="3203575" y="4221163"/>
            <a:ext cx="360363" cy="371475"/>
          </a:xfrm>
          <a:custGeom>
            <a:avLst/>
            <a:gdLst>
              <a:gd name="T0" fmla="*/ 2563215 w 21600"/>
              <a:gd name="T1" fmla="*/ 103638051 h 22240"/>
              <a:gd name="T2" fmla="*/ 40803836 w 21600"/>
              <a:gd name="T3" fmla="*/ 0 h 22240"/>
              <a:gd name="T4" fmla="*/ 100302803 w 21600"/>
              <a:gd name="T5" fmla="*/ 81032544 h 22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240" fill="none" extrusionOk="0">
                <a:moveTo>
                  <a:pt x="551" y="22240"/>
                </a:moveTo>
                <a:cubicBezTo>
                  <a:pt x="185" y="20649"/>
                  <a:pt x="0" y="19021"/>
                  <a:pt x="0" y="17389"/>
                </a:cubicBezTo>
                <a:cubicBezTo>
                  <a:pt x="0" y="10525"/>
                  <a:pt x="3261" y="4071"/>
                  <a:pt x="8786" y="-1"/>
                </a:cubicBezTo>
              </a:path>
              <a:path w="21600" h="22240" stroke="0" extrusionOk="0">
                <a:moveTo>
                  <a:pt x="551" y="22240"/>
                </a:moveTo>
                <a:cubicBezTo>
                  <a:pt x="185" y="20649"/>
                  <a:pt x="0" y="19021"/>
                  <a:pt x="0" y="17389"/>
                </a:cubicBezTo>
                <a:cubicBezTo>
                  <a:pt x="0" y="10525"/>
                  <a:pt x="3261" y="4071"/>
                  <a:pt x="8786" y="-1"/>
                </a:cubicBezTo>
                <a:lnTo>
                  <a:pt x="21600" y="17389"/>
                </a:lnTo>
                <a:lnTo>
                  <a:pt x="551" y="222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9" name="AutoShape 19"/>
          <p:cNvSpPr>
            <a:spLocks noChangeArrowheads="1"/>
          </p:cNvSpPr>
          <p:nvPr/>
        </p:nvSpPr>
        <p:spPr bwMode="auto">
          <a:xfrm>
            <a:off x="4932363" y="5084763"/>
            <a:ext cx="1871662" cy="504825"/>
          </a:xfrm>
          <a:prstGeom prst="wedgeRectCallout">
            <a:avLst>
              <a:gd name="adj1" fmla="val -62046"/>
              <a:gd name="adj2" fmla="val -130505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folHlink"/>
                </a:solidFill>
              </a:rPr>
              <a:t>Drag force</a:t>
            </a:r>
          </a:p>
        </p:txBody>
      </p:sp>
      <p:sp>
        <p:nvSpPr>
          <p:cNvPr id="34830" name="AutoShape 22"/>
          <p:cNvSpPr>
            <a:spLocks noChangeArrowheads="1"/>
          </p:cNvSpPr>
          <p:nvPr/>
        </p:nvSpPr>
        <p:spPr bwMode="auto">
          <a:xfrm>
            <a:off x="2268538" y="2997200"/>
            <a:ext cx="1439862" cy="431800"/>
          </a:xfrm>
          <a:prstGeom prst="wedgeRectCallout">
            <a:avLst>
              <a:gd name="adj1" fmla="val 11741"/>
              <a:gd name="adj2" fmla="val 263972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AoA: </a:t>
            </a:r>
            <a:r>
              <a:rPr lang="en-US" altLang="ja-JP" sz="240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4831" name="Freeform 23"/>
          <p:cNvSpPr>
            <a:spLocks/>
          </p:cNvSpPr>
          <p:nvPr/>
        </p:nvSpPr>
        <p:spPr bwMode="auto">
          <a:xfrm>
            <a:off x="539750" y="3937000"/>
            <a:ext cx="8288338" cy="1412875"/>
          </a:xfrm>
          <a:custGeom>
            <a:avLst/>
            <a:gdLst>
              <a:gd name="T0" fmla="*/ 0 w 5221"/>
              <a:gd name="T1" fmla="*/ 2147483646 h 890"/>
              <a:gd name="T2" fmla="*/ 2147483646 w 5221"/>
              <a:gd name="T3" fmla="*/ 2147483646 h 890"/>
              <a:gd name="T4" fmla="*/ 2147483646 w 5221"/>
              <a:gd name="T5" fmla="*/ 2147483646 h 890"/>
              <a:gd name="T6" fmla="*/ 2147483646 w 5221"/>
              <a:gd name="T7" fmla="*/ 2147483646 h 890"/>
              <a:gd name="T8" fmla="*/ 2147483646 w 5221"/>
              <a:gd name="T9" fmla="*/ 2147483646 h 890"/>
              <a:gd name="T10" fmla="*/ 2147483646 w 5221"/>
              <a:gd name="T11" fmla="*/ 2147483646 h 890"/>
              <a:gd name="T12" fmla="*/ 2147483646 w 5221"/>
              <a:gd name="T13" fmla="*/ 2147483646 h 8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21" h="890">
                <a:moveTo>
                  <a:pt x="0" y="134"/>
                </a:moveTo>
                <a:cubicBezTo>
                  <a:pt x="570" y="149"/>
                  <a:pt x="1131" y="149"/>
                  <a:pt x="1451" y="134"/>
                </a:cubicBezTo>
                <a:cubicBezTo>
                  <a:pt x="1771" y="119"/>
                  <a:pt x="1749" y="56"/>
                  <a:pt x="1920" y="42"/>
                </a:cubicBezTo>
                <a:cubicBezTo>
                  <a:pt x="2091" y="28"/>
                  <a:pt x="2257" y="0"/>
                  <a:pt x="2479" y="48"/>
                </a:cubicBezTo>
                <a:cubicBezTo>
                  <a:pt x="2701" y="96"/>
                  <a:pt x="2965" y="214"/>
                  <a:pt x="3254" y="330"/>
                </a:cubicBezTo>
                <a:cubicBezTo>
                  <a:pt x="3543" y="446"/>
                  <a:pt x="3885" y="653"/>
                  <a:pt x="4213" y="746"/>
                </a:cubicBezTo>
                <a:cubicBezTo>
                  <a:pt x="4541" y="839"/>
                  <a:pt x="5011" y="860"/>
                  <a:pt x="5221" y="89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32" name="Freeform 24"/>
          <p:cNvSpPr>
            <a:spLocks/>
          </p:cNvSpPr>
          <p:nvPr/>
        </p:nvSpPr>
        <p:spPr bwMode="auto">
          <a:xfrm>
            <a:off x="539750" y="4941888"/>
            <a:ext cx="7505700" cy="1252537"/>
          </a:xfrm>
          <a:custGeom>
            <a:avLst/>
            <a:gdLst>
              <a:gd name="T0" fmla="*/ 0 w 4728"/>
              <a:gd name="T1" fmla="*/ 2147483646 h 789"/>
              <a:gd name="T2" fmla="*/ 2147483646 w 4728"/>
              <a:gd name="T3" fmla="*/ 2147483646 h 789"/>
              <a:gd name="T4" fmla="*/ 2147483646 w 4728"/>
              <a:gd name="T5" fmla="*/ 2147483646 h 789"/>
              <a:gd name="T6" fmla="*/ 2147483646 w 4728"/>
              <a:gd name="T7" fmla="*/ 2147483646 h 789"/>
              <a:gd name="T8" fmla="*/ 2147483646 w 4728"/>
              <a:gd name="T9" fmla="*/ 2147483646 h 789"/>
              <a:gd name="T10" fmla="*/ 2147483646 w 4728"/>
              <a:gd name="T11" fmla="*/ 2147483646 h 789"/>
              <a:gd name="T12" fmla="*/ 2147483646 w 4728"/>
              <a:gd name="T13" fmla="*/ 2147483646 h 7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728" h="789">
                <a:moveTo>
                  <a:pt x="0" y="15"/>
                </a:moveTo>
                <a:cubicBezTo>
                  <a:pt x="446" y="15"/>
                  <a:pt x="892" y="15"/>
                  <a:pt x="1270" y="15"/>
                </a:cubicBezTo>
                <a:cubicBezTo>
                  <a:pt x="1648" y="15"/>
                  <a:pt x="2020" y="0"/>
                  <a:pt x="2268" y="15"/>
                </a:cubicBezTo>
                <a:cubicBezTo>
                  <a:pt x="2516" y="30"/>
                  <a:pt x="2584" y="54"/>
                  <a:pt x="2756" y="107"/>
                </a:cubicBezTo>
                <a:cubicBezTo>
                  <a:pt x="2928" y="160"/>
                  <a:pt x="3109" y="255"/>
                  <a:pt x="3299" y="334"/>
                </a:cubicBezTo>
                <a:cubicBezTo>
                  <a:pt x="3489" y="413"/>
                  <a:pt x="3659" y="508"/>
                  <a:pt x="3897" y="584"/>
                </a:cubicBezTo>
                <a:cubicBezTo>
                  <a:pt x="4135" y="660"/>
                  <a:pt x="4555" y="746"/>
                  <a:pt x="4728" y="78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33" name="Rectangle 26"/>
          <p:cNvSpPr>
            <a:spLocks noChangeArrowheads="1"/>
          </p:cNvSpPr>
          <p:nvPr/>
        </p:nvSpPr>
        <p:spPr bwMode="auto">
          <a:xfrm>
            <a:off x="0" y="1484313"/>
            <a:ext cx="922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The angle of attack is the angle between the chord line of an airfoil and the oncoming air.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It is ideal to Keep the AoA which shows Largest Lift force-Drag force rate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What is Angle of Attack (AoA: </a:t>
            </a:r>
            <a:r>
              <a:rPr lang="en-US" altLang="ja-JP" smtClean="0">
                <a:latin typeface="Symbol" panose="05050102010706020507" pitchFamily="18" charset="2"/>
              </a:rPr>
              <a:t>a</a:t>
            </a:r>
            <a:r>
              <a:rPr lang="en-US" altLang="ja-JP" smtClean="0"/>
              <a:t>)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Large AoA gives not only high lift force</a:t>
            </a:r>
            <a:r>
              <a:rPr lang="en-US" altLang="ja-JP" smtClean="0">
                <a:solidFill>
                  <a:srgbClr val="FF0000"/>
                </a:solidFill>
              </a:rPr>
              <a:t>(L)</a:t>
            </a:r>
            <a:r>
              <a:rPr lang="en-US" altLang="en-US" smtClean="0">
                <a:solidFill>
                  <a:srgbClr val="FF0000"/>
                </a:solidFill>
              </a:rPr>
              <a:t> but also high drag force</a:t>
            </a:r>
            <a:r>
              <a:rPr lang="en-US" altLang="ja-JP" smtClean="0">
                <a:solidFill>
                  <a:srgbClr val="FF0000"/>
                </a:solidFill>
              </a:rPr>
              <a:t>(D)</a:t>
            </a:r>
          </a:p>
          <a:p>
            <a:pPr eaLnBrk="1" hangingPunct="1"/>
            <a:r>
              <a:rPr lang="en-US" altLang="ja-JP" smtClean="0"/>
              <a:t>Larger AoA is trigger of the stall (separation flow)</a:t>
            </a:r>
          </a:p>
          <a:p>
            <a:pPr eaLnBrk="1" hangingPunct="1"/>
            <a:r>
              <a:rPr lang="en-US" altLang="en-US" smtClean="0"/>
              <a:t>It is ideal to</a:t>
            </a:r>
            <a:r>
              <a:rPr lang="en-US" altLang="ja-JP" smtClean="0"/>
              <a:t> Keep the AoA which shows Largest Lift-Drag rate (L/D or C</a:t>
            </a:r>
            <a:r>
              <a:rPr lang="en-US" altLang="ja-JP" baseline="-25000" smtClean="0"/>
              <a:t>L</a:t>
            </a:r>
            <a:r>
              <a:rPr lang="en-US" altLang="ja-JP" smtClean="0"/>
              <a:t>/C</a:t>
            </a:r>
            <a:r>
              <a:rPr lang="en-US" altLang="ja-JP" baseline="-25000" smtClean="0"/>
              <a:t>D</a:t>
            </a:r>
            <a:r>
              <a:rPr lang="en-US" altLang="ja-JP" smtClean="0"/>
              <a:t>)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057900" y="5948363"/>
            <a:ext cx="2906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C</a:t>
            </a:r>
            <a:r>
              <a:rPr lang="en-US" altLang="ja-JP" sz="2400" baseline="-25000"/>
              <a:t>L</a:t>
            </a:r>
            <a:r>
              <a:rPr lang="en-US" altLang="ja-JP" sz="2400"/>
              <a:t>: Lift Coefficient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C</a:t>
            </a:r>
            <a:r>
              <a:rPr lang="en-US" altLang="ja-JP" sz="2400" baseline="-25000"/>
              <a:t>D</a:t>
            </a:r>
            <a:r>
              <a:rPr lang="en-US" altLang="ja-JP" sz="2400"/>
              <a:t>: Drag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Contents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V</a:t>
            </a:r>
            <a:r>
              <a:rPr lang="en-US" altLang="en-US" dirty="0" smtClean="0"/>
              <a:t>ariety</a:t>
            </a:r>
            <a:r>
              <a:rPr lang="en-US" altLang="ja-JP" dirty="0" smtClean="0"/>
              <a:t> of </a:t>
            </a:r>
            <a:r>
              <a:rPr lang="en-US" altLang="zh-TW" dirty="0" smtClean="0"/>
              <a:t>horizontal axis wind turbine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Foundation of Fluid dynamics and Airfoil element theory</a:t>
            </a:r>
          </a:p>
          <a:p>
            <a:pPr eaLnBrk="1" hangingPunct="1"/>
            <a:r>
              <a:rPr lang="en-US" altLang="ja-JP" dirty="0" smtClean="0"/>
              <a:t>H</a:t>
            </a:r>
            <a:r>
              <a:rPr lang="en-US" altLang="zh-TW" dirty="0" smtClean="0"/>
              <a:t>orizontal axis wind turbine rotation mechanism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What is Reynolds Number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Large AoA gives not only high lift force</a:t>
            </a:r>
            <a:r>
              <a:rPr lang="en-US" altLang="ja-JP" sz="4000" smtClean="0"/>
              <a:t>(L)</a:t>
            </a:r>
            <a:r>
              <a:rPr lang="en-US" altLang="en-US" sz="4000" smtClean="0"/>
              <a:t> but also high drag force</a:t>
            </a:r>
            <a:r>
              <a:rPr lang="en-US" altLang="ja-JP" sz="4000" smtClean="0"/>
              <a:t>(D)</a:t>
            </a:r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 rot="2700000">
            <a:off x="3314701" y="4764087"/>
            <a:ext cx="3097212" cy="569913"/>
            <a:chOff x="-2246" y="2614"/>
            <a:chExt cx="1951" cy="359"/>
          </a:xfrm>
        </p:grpSpPr>
        <p:sp>
          <p:nvSpPr>
            <p:cNvPr id="37905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906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07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908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909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7892" name="Line 9"/>
          <p:cNvSpPr>
            <a:spLocks noChangeShapeType="1"/>
          </p:cNvSpPr>
          <p:nvPr/>
        </p:nvSpPr>
        <p:spPr bwMode="auto">
          <a:xfrm>
            <a:off x="657225" y="4592638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3" name="AutoShape 10"/>
          <p:cNvSpPr>
            <a:spLocks noChangeArrowheads="1"/>
          </p:cNvSpPr>
          <p:nvPr/>
        </p:nvSpPr>
        <p:spPr bwMode="auto">
          <a:xfrm>
            <a:off x="1042988" y="3597275"/>
            <a:ext cx="1800225" cy="2016125"/>
          </a:xfrm>
          <a:prstGeom prst="rightArrow">
            <a:avLst>
              <a:gd name="adj1" fmla="val 59685"/>
              <a:gd name="adj2" fmla="val 3677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7894" name="AutoShape 11"/>
          <p:cNvSpPr>
            <a:spLocks noChangeArrowheads="1"/>
          </p:cNvSpPr>
          <p:nvPr/>
        </p:nvSpPr>
        <p:spPr bwMode="auto">
          <a:xfrm>
            <a:off x="4140200" y="1773238"/>
            <a:ext cx="431800" cy="2808287"/>
          </a:xfrm>
          <a:prstGeom prst="upArrow">
            <a:avLst>
              <a:gd name="adj1" fmla="val 50000"/>
              <a:gd name="adj2" fmla="val 162592"/>
            </a:avLst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7895" name="AutoShape 12"/>
          <p:cNvSpPr>
            <a:spLocks noChangeArrowheads="1"/>
          </p:cNvSpPr>
          <p:nvPr/>
        </p:nvSpPr>
        <p:spPr bwMode="auto">
          <a:xfrm>
            <a:off x="4356100" y="4365625"/>
            <a:ext cx="1584325" cy="431800"/>
          </a:xfrm>
          <a:prstGeom prst="rightArrow">
            <a:avLst>
              <a:gd name="adj1" fmla="val 50000"/>
              <a:gd name="adj2" fmla="val 151079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7896" name="Text Box 13"/>
          <p:cNvSpPr txBox="1">
            <a:spLocks noChangeArrowheads="1"/>
          </p:cNvSpPr>
          <p:nvPr/>
        </p:nvSpPr>
        <p:spPr bwMode="auto">
          <a:xfrm>
            <a:off x="1258888" y="4437063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Flow</a:t>
            </a:r>
          </a:p>
        </p:txBody>
      </p:sp>
      <p:sp>
        <p:nvSpPr>
          <p:cNvPr id="37897" name="Line 14"/>
          <p:cNvSpPr>
            <a:spLocks noChangeShapeType="1"/>
          </p:cNvSpPr>
          <p:nvPr/>
        </p:nvSpPr>
        <p:spPr bwMode="auto">
          <a:xfrm rot="-5400000">
            <a:off x="2866231" y="4244182"/>
            <a:ext cx="2979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8" name="AutoShape 15"/>
          <p:cNvSpPr>
            <a:spLocks noChangeArrowheads="1"/>
          </p:cNvSpPr>
          <p:nvPr/>
        </p:nvSpPr>
        <p:spPr bwMode="auto">
          <a:xfrm>
            <a:off x="5075238" y="2997200"/>
            <a:ext cx="2736850" cy="431800"/>
          </a:xfrm>
          <a:prstGeom prst="wedgeRectCallout">
            <a:avLst>
              <a:gd name="adj1" fmla="val -74593"/>
              <a:gd name="adj2" fmla="val 7757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Large lift force</a:t>
            </a:r>
          </a:p>
        </p:txBody>
      </p:sp>
      <p:sp>
        <p:nvSpPr>
          <p:cNvPr id="37899" name="Line 16"/>
          <p:cNvSpPr>
            <a:spLocks noChangeShapeType="1"/>
          </p:cNvSpPr>
          <p:nvPr/>
        </p:nvSpPr>
        <p:spPr bwMode="auto">
          <a:xfrm rot="2700000">
            <a:off x="2088356" y="4761707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00" name="Arc 17"/>
          <p:cNvSpPr>
            <a:spLocks/>
          </p:cNvSpPr>
          <p:nvPr/>
        </p:nvSpPr>
        <p:spPr bwMode="auto">
          <a:xfrm>
            <a:off x="3205163" y="3789363"/>
            <a:ext cx="360362" cy="803275"/>
          </a:xfrm>
          <a:custGeom>
            <a:avLst/>
            <a:gdLst>
              <a:gd name="T0" fmla="*/ 2563208 w 21600"/>
              <a:gd name="T1" fmla="*/ 750656406 h 26277"/>
              <a:gd name="T2" fmla="*/ 87583098 w 21600"/>
              <a:gd name="T3" fmla="*/ 0 h 26277"/>
              <a:gd name="T4" fmla="*/ 100301975 w 21600"/>
              <a:gd name="T5" fmla="*/ 612077331 h 262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6277" fill="none" extrusionOk="0">
                <a:moveTo>
                  <a:pt x="551" y="26277"/>
                </a:moveTo>
                <a:cubicBezTo>
                  <a:pt x="185" y="24686"/>
                  <a:pt x="0" y="23058"/>
                  <a:pt x="0" y="21426"/>
                </a:cubicBezTo>
                <a:cubicBezTo>
                  <a:pt x="0" y="10555"/>
                  <a:pt x="8078" y="1378"/>
                  <a:pt x="18861" y="0"/>
                </a:cubicBezTo>
              </a:path>
              <a:path w="21600" h="26277" stroke="0" extrusionOk="0">
                <a:moveTo>
                  <a:pt x="551" y="26277"/>
                </a:moveTo>
                <a:cubicBezTo>
                  <a:pt x="185" y="24686"/>
                  <a:pt x="0" y="23058"/>
                  <a:pt x="0" y="21426"/>
                </a:cubicBezTo>
                <a:cubicBezTo>
                  <a:pt x="0" y="10555"/>
                  <a:pt x="8078" y="1378"/>
                  <a:pt x="18861" y="0"/>
                </a:cubicBezTo>
                <a:lnTo>
                  <a:pt x="21600" y="21426"/>
                </a:lnTo>
                <a:lnTo>
                  <a:pt x="551" y="2627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1" name="AutoShape 18"/>
          <p:cNvSpPr>
            <a:spLocks noChangeArrowheads="1"/>
          </p:cNvSpPr>
          <p:nvPr/>
        </p:nvSpPr>
        <p:spPr bwMode="auto">
          <a:xfrm>
            <a:off x="4932363" y="5084763"/>
            <a:ext cx="3095625" cy="504825"/>
          </a:xfrm>
          <a:prstGeom prst="wedgeRectCallout">
            <a:avLst>
              <a:gd name="adj1" fmla="val -57282"/>
              <a:gd name="adj2" fmla="val -130505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folHlink"/>
                </a:solidFill>
              </a:rPr>
              <a:t>Large drag force too </a:t>
            </a:r>
          </a:p>
        </p:txBody>
      </p:sp>
      <p:sp>
        <p:nvSpPr>
          <p:cNvPr id="37902" name="AutoShape 19"/>
          <p:cNvSpPr>
            <a:spLocks noChangeArrowheads="1"/>
          </p:cNvSpPr>
          <p:nvPr/>
        </p:nvSpPr>
        <p:spPr bwMode="auto">
          <a:xfrm>
            <a:off x="1116013" y="2492375"/>
            <a:ext cx="1871662" cy="504825"/>
          </a:xfrm>
          <a:prstGeom prst="wedgeRectCallout">
            <a:avLst>
              <a:gd name="adj1" fmla="val 61875"/>
              <a:gd name="adj2" fmla="val 253773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Large AoA</a:t>
            </a:r>
          </a:p>
        </p:txBody>
      </p:sp>
      <p:sp>
        <p:nvSpPr>
          <p:cNvPr id="37903" name="Freeform 22"/>
          <p:cNvSpPr>
            <a:spLocks/>
          </p:cNvSpPr>
          <p:nvPr/>
        </p:nvSpPr>
        <p:spPr bwMode="auto">
          <a:xfrm>
            <a:off x="539750" y="3789363"/>
            <a:ext cx="8288338" cy="1412875"/>
          </a:xfrm>
          <a:custGeom>
            <a:avLst/>
            <a:gdLst>
              <a:gd name="T0" fmla="*/ 0 w 5221"/>
              <a:gd name="T1" fmla="*/ 2147483646 h 890"/>
              <a:gd name="T2" fmla="*/ 2147483646 w 5221"/>
              <a:gd name="T3" fmla="*/ 2147483646 h 890"/>
              <a:gd name="T4" fmla="*/ 2147483646 w 5221"/>
              <a:gd name="T5" fmla="*/ 2147483646 h 890"/>
              <a:gd name="T6" fmla="*/ 2147483646 w 5221"/>
              <a:gd name="T7" fmla="*/ 2147483646 h 890"/>
              <a:gd name="T8" fmla="*/ 2147483646 w 5221"/>
              <a:gd name="T9" fmla="*/ 2147483646 h 890"/>
              <a:gd name="T10" fmla="*/ 2147483646 w 5221"/>
              <a:gd name="T11" fmla="*/ 2147483646 h 890"/>
              <a:gd name="T12" fmla="*/ 2147483646 w 5221"/>
              <a:gd name="T13" fmla="*/ 2147483646 h 8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21" h="890">
                <a:moveTo>
                  <a:pt x="0" y="134"/>
                </a:moveTo>
                <a:cubicBezTo>
                  <a:pt x="570" y="149"/>
                  <a:pt x="1131" y="149"/>
                  <a:pt x="1451" y="134"/>
                </a:cubicBezTo>
                <a:cubicBezTo>
                  <a:pt x="1771" y="119"/>
                  <a:pt x="1749" y="56"/>
                  <a:pt x="1920" y="42"/>
                </a:cubicBezTo>
                <a:cubicBezTo>
                  <a:pt x="2091" y="28"/>
                  <a:pt x="2257" y="0"/>
                  <a:pt x="2479" y="48"/>
                </a:cubicBezTo>
                <a:cubicBezTo>
                  <a:pt x="2701" y="96"/>
                  <a:pt x="2965" y="214"/>
                  <a:pt x="3254" y="330"/>
                </a:cubicBezTo>
                <a:cubicBezTo>
                  <a:pt x="3543" y="446"/>
                  <a:pt x="3885" y="653"/>
                  <a:pt x="4213" y="746"/>
                </a:cubicBezTo>
                <a:cubicBezTo>
                  <a:pt x="4541" y="839"/>
                  <a:pt x="5011" y="860"/>
                  <a:pt x="5221" y="89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04" name="Freeform 23"/>
          <p:cNvSpPr>
            <a:spLocks/>
          </p:cNvSpPr>
          <p:nvPr/>
        </p:nvSpPr>
        <p:spPr bwMode="auto">
          <a:xfrm>
            <a:off x="539750" y="5095875"/>
            <a:ext cx="7505700" cy="1608138"/>
          </a:xfrm>
          <a:custGeom>
            <a:avLst/>
            <a:gdLst>
              <a:gd name="T0" fmla="*/ 0 w 4728"/>
              <a:gd name="T1" fmla="*/ 2147483646 h 1013"/>
              <a:gd name="T2" fmla="*/ 2147483646 w 4728"/>
              <a:gd name="T3" fmla="*/ 2147483646 h 1013"/>
              <a:gd name="T4" fmla="*/ 2147483646 w 4728"/>
              <a:gd name="T5" fmla="*/ 2147483646 h 1013"/>
              <a:gd name="T6" fmla="*/ 2147483646 w 4728"/>
              <a:gd name="T7" fmla="*/ 2147483646 h 1013"/>
              <a:gd name="T8" fmla="*/ 2147483646 w 4728"/>
              <a:gd name="T9" fmla="*/ 2147483646 h 1013"/>
              <a:gd name="T10" fmla="*/ 2147483646 w 4728"/>
              <a:gd name="T11" fmla="*/ 2147483646 h 1013"/>
              <a:gd name="T12" fmla="*/ 2147483646 w 4728"/>
              <a:gd name="T13" fmla="*/ 2147483646 h 10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728" h="1013">
                <a:moveTo>
                  <a:pt x="0" y="36"/>
                </a:moveTo>
                <a:cubicBezTo>
                  <a:pt x="446" y="36"/>
                  <a:pt x="892" y="36"/>
                  <a:pt x="1270" y="36"/>
                </a:cubicBezTo>
                <a:cubicBezTo>
                  <a:pt x="1648" y="36"/>
                  <a:pt x="2031" y="0"/>
                  <a:pt x="2268" y="36"/>
                </a:cubicBezTo>
                <a:cubicBezTo>
                  <a:pt x="2505" y="72"/>
                  <a:pt x="2531" y="146"/>
                  <a:pt x="2695" y="254"/>
                </a:cubicBezTo>
                <a:cubicBezTo>
                  <a:pt x="2859" y="362"/>
                  <a:pt x="3044" y="583"/>
                  <a:pt x="3254" y="686"/>
                </a:cubicBezTo>
                <a:cubicBezTo>
                  <a:pt x="3464" y="789"/>
                  <a:pt x="3706" y="815"/>
                  <a:pt x="3952" y="869"/>
                </a:cubicBezTo>
                <a:cubicBezTo>
                  <a:pt x="4198" y="923"/>
                  <a:pt x="4566" y="983"/>
                  <a:pt x="4728" y="101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It is ideal to Keep the AoA which shows Largest Lift force-Drag force rate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What is Angle of Attack (AoA: </a:t>
            </a:r>
            <a:r>
              <a:rPr lang="en-US" altLang="ja-JP" smtClean="0">
                <a:latin typeface="Symbol" panose="05050102010706020507" pitchFamily="18" charset="2"/>
              </a:rPr>
              <a:t>a</a:t>
            </a:r>
            <a:r>
              <a:rPr lang="en-US" altLang="ja-JP" smtClean="0"/>
              <a:t>)</a:t>
            </a:r>
          </a:p>
          <a:p>
            <a:pPr eaLnBrk="1" hangingPunct="1"/>
            <a:r>
              <a:rPr lang="en-US" altLang="en-US" smtClean="0"/>
              <a:t>Large AoA gives not only high lift force</a:t>
            </a:r>
            <a:r>
              <a:rPr lang="en-US" altLang="ja-JP" smtClean="0"/>
              <a:t>(L)</a:t>
            </a:r>
            <a:r>
              <a:rPr lang="en-US" altLang="en-US" smtClean="0"/>
              <a:t> but also high drag force</a:t>
            </a:r>
            <a:r>
              <a:rPr lang="en-US" altLang="ja-JP" smtClean="0"/>
              <a:t>(D)</a:t>
            </a:r>
          </a:p>
          <a:p>
            <a:pPr eaLnBrk="1" hangingPunct="1"/>
            <a:r>
              <a:rPr lang="en-US" altLang="ja-JP" smtClean="0">
                <a:solidFill>
                  <a:srgbClr val="FF0000"/>
                </a:solidFill>
              </a:rPr>
              <a:t>Larger AoA is trigger of the stall (separation flow)</a:t>
            </a:r>
          </a:p>
          <a:p>
            <a:pPr eaLnBrk="1" hangingPunct="1"/>
            <a:r>
              <a:rPr lang="en-US" altLang="en-US" smtClean="0"/>
              <a:t>It is ideal to</a:t>
            </a:r>
            <a:r>
              <a:rPr lang="en-US" altLang="ja-JP" smtClean="0"/>
              <a:t> Keep the AoA which shows Largest Lift-Drag rate (L/D or C</a:t>
            </a:r>
            <a:r>
              <a:rPr lang="en-US" altLang="ja-JP" baseline="-25000" smtClean="0"/>
              <a:t>L</a:t>
            </a:r>
            <a:r>
              <a:rPr lang="en-US" altLang="ja-JP" smtClean="0"/>
              <a:t>/C</a:t>
            </a:r>
            <a:r>
              <a:rPr lang="en-US" altLang="ja-JP" baseline="-25000" smtClean="0"/>
              <a:t>D</a:t>
            </a:r>
            <a:r>
              <a:rPr lang="en-US" altLang="ja-JP" smtClean="0"/>
              <a:t>)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057900" y="5948363"/>
            <a:ext cx="2906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C</a:t>
            </a:r>
            <a:r>
              <a:rPr lang="en-US" altLang="ja-JP" sz="2400" baseline="-25000"/>
              <a:t>L</a:t>
            </a:r>
            <a:r>
              <a:rPr lang="en-US" altLang="ja-JP" sz="2400"/>
              <a:t>: Lift Coefficient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C</a:t>
            </a:r>
            <a:r>
              <a:rPr lang="en-US" altLang="ja-JP" sz="2400" baseline="-25000"/>
              <a:t>D</a:t>
            </a:r>
            <a:r>
              <a:rPr lang="en-US" altLang="ja-JP" sz="2400"/>
              <a:t>: Drag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Larger AoA is trigger of the stall (separation flow )</a:t>
            </a: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 rot="3600000">
            <a:off x="3163888" y="4764088"/>
            <a:ext cx="3097212" cy="569912"/>
            <a:chOff x="-2246" y="2614"/>
            <a:chExt cx="1951" cy="359"/>
          </a:xfrm>
        </p:grpSpPr>
        <p:sp>
          <p:nvSpPr>
            <p:cNvPr id="40979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80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981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0982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83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0964" name="Line 9"/>
          <p:cNvSpPr>
            <a:spLocks noChangeShapeType="1"/>
          </p:cNvSpPr>
          <p:nvPr/>
        </p:nvSpPr>
        <p:spPr bwMode="auto">
          <a:xfrm>
            <a:off x="657225" y="4592638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65" name="AutoShape 10"/>
          <p:cNvSpPr>
            <a:spLocks noChangeArrowheads="1"/>
          </p:cNvSpPr>
          <p:nvPr/>
        </p:nvSpPr>
        <p:spPr bwMode="auto">
          <a:xfrm>
            <a:off x="1042988" y="3597275"/>
            <a:ext cx="1800225" cy="2016125"/>
          </a:xfrm>
          <a:prstGeom prst="rightArrow">
            <a:avLst>
              <a:gd name="adj1" fmla="val 59685"/>
              <a:gd name="adj2" fmla="val 3677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0966" name="AutoShape 11"/>
          <p:cNvSpPr>
            <a:spLocks noChangeArrowheads="1"/>
          </p:cNvSpPr>
          <p:nvPr/>
        </p:nvSpPr>
        <p:spPr bwMode="auto">
          <a:xfrm>
            <a:off x="4140200" y="2925763"/>
            <a:ext cx="431800" cy="1655762"/>
          </a:xfrm>
          <a:prstGeom prst="upArrow">
            <a:avLst>
              <a:gd name="adj1" fmla="val 50000"/>
              <a:gd name="adj2" fmla="val 95864"/>
            </a:avLst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0967" name="AutoShape 12"/>
          <p:cNvSpPr>
            <a:spLocks noChangeArrowheads="1"/>
          </p:cNvSpPr>
          <p:nvPr/>
        </p:nvSpPr>
        <p:spPr bwMode="auto">
          <a:xfrm>
            <a:off x="4356100" y="4365625"/>
            <a:ext cx="1584325" cy="431800"/>
          </a:xfrm>
          <a:prstGeom prst="rightArrow">
            <a:avLst>
              <a:gd name="adj1" fmla="val 50000"/>
              <a:gd name="adj2" fmla="val 151079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0968" name="Text Box 13"/>
          <p:cNvSpPr txBox="1">
            <a:spLocks noChangeArrowheads="1"/>
          </p:cNvSpPr>
          <p:nvPr/>
        </p:nvSpPr>
        <p:spPr bwMode="auto">
          <a:xfrm>
            <a:off x="1258888" y="4437063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Flow</a:t>
            </a:r>
          </a:p>
        </p:txBody>
      </p:sp>
      <p:sp>
        <p:nvSpPr>
          <p:cNvPr id="40969" name="Line 14"/>
          <p:cNvSpPr>
            <a:spLocks noChangeShapeType="1"/>
          </p:cNvSpPr>
          <p:nvPr/>
        </p:nvSpPr>
        <p:spPr bwMode="auto">
          <a:xfrm rot="-5400000">
            <a:off x="2866231" y="4244182"/>
            <a:ext cx="2979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70" name="AutoShape 15"/>
          <p:cNvSpPr>
            <a:spLocks noChangeArrowheads="1"/>
          </p:cNvSpPr>
          <p:nvPr/>
        </p:nvSpPr>
        <p:spPr bwMode="auto">
          <a:xfrm>
            <a:off x="3059113" y="1628775"/>
            <a:ext cx="3457575" cy="936625"/>
          </a:xfrm>
          <a:prstGeom prst="wedgeRectCallout">
            <a:avLst>
              <a:gd name="adj1" fmla="val -13176"/>
              <a:gd name="adj2" fmla="val 93389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Significantly decreases the lift force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40971" name="Line 16"/>
          <p:cNvSpPr>
            <a:spLocks noChangeShapeType="1"/>
          </p:cNvSpPr>
          <p:nvPr/>
        </p:nvSpPr>
        <p:spPr bwMode="auto">
          <a:xfrm rot="3600000">
            <a:off x="2088356" y="4761707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72" name="Arc 17"/>
          <p:cNvSpPr>
            <a:spLocks/>
          </p:cNvSpPr>
          <p:nvPr/>
        </p:nvSpPr>
        <p:spPr bwMode="auto">
          <a:xfrm>
            <a:off x="3351213" y="3213100"/>
            <a:ext cx="428625" cy="1381125"/>
          </a:xfrm>
          <a:custGeom>
            <a:avLst/>
            <a:gdLst>
              <a:gd name="T0" fmla="*/ 4313396 w 21600"/>
              <a:gd name="T1" fmla="*/ 2147483646 h 23128"/>
              <a:gd name="T2" fmla="*/ 78835210 w 21600"/>
              <a:gd name="T3" fmla="*/ 0 h 23128"/>
              <a:gd name="T4" fmla="*/ 168781551 w 21600"/>
              <a:gd name="T5" fmla="*/ 2147483646 h 231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3128" fill="none" extrusionOk="0">
                <a:moveTo>
                  <a:pt x="551" y="23128"/>
                </a:moveTo>
                <a:cubicBezTo>
                  <a:pt x="185" y="21537"/>
                  <a:pt x="0" y="19909"/>
                  <a:pt x="0" y="18277"/>
                </a:cubicBezTo>
                <a:cubicBezTo>
                  <a:pt x="0" y="10856"/>
                  <a:pt x="3809" y="3954"/>
                  <a:pt x="10088" y="-1"/>
                </a:cubicBezTo>
              </a:path>
              <a:path w="21600" h="23128" stroke="0" extrusionOk="0">
                <a:moveTo>
                  <a:pt x="551" y="23128"/>
                </a:moveTo>
                <a:cubicBezTo>
                  <a:pt x="185" y="21537"/>
                  <a:pt x="0" y="19909"/>
                  <a:pt x="0" y="18277"/>
                </a:cubicBezTo>
                <a:cubicBezTo>
                  <a:pt x="0" y="10856"/>
                  <a:pt x="3809" y="3954"/>
                  <a:pt x="10088" y="-1"/>
                </a:cubicBezTo>
                <a:lnTo>
                  <a:pt x="21600" y="18277"/>
                </a:lnTo>
                <a:lnTo>
                  <a:pt x="551" y="2312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3" name="AutoShape 18"/>
          <p:cNvSpPr>
            <a:spLocks noChangeArrowheads="1"/>
          </p:cNvSpPr>
          <p:nvPr/>
        </p:nvSpPr>
        <p:spPr bwMode="auto">
          <a:xfrm>
            <a:off x="4932363" y="5084763"/>
            <a:ext cx="3455987" cy="865187"/>
          </a:xfrm>
          <a:prstGeom prst="wedgeRectCallout">
            <a:avLst>
              <a:gd name="adj1" fmla="val -56523"/>
              <a:gd name="adj2" fmla="val -96972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folHlink"/>
                </a:solidFill>
              </a:rPr>
              <a:t>Significantly increases the drag force</a:t>
            </a:r>
          </a:p>
        </p:txBody>
      </p:sp>
      <p:sp>
        <p:nvSpPr>
          <p:cNvPr id="40974" name="AutoShape 19"/>
          <p:cNvSpPr>
            <a:spLocks noChangeArrowheads="1"/>
          </p:cNvSpPr>
          <p:nvPr/>
        </p:nvSpPr>
        <p:spPr bwMode="auto">
          <a:xfrm>
            <a:off x="1331913" y="2205038"/>
            <a:ext cx="1871662" cy="503237"/>
          </a:xfrm>
          <a:prstGeom prst="wedgeRectCallout">
            <a:avLst>
              <a:gd name="adj1" fmla="val 61875"/>
              <a:gd name="adj2" fmla="val 25441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Larger AoA</a:t>
            </a:r>
          </a:p>
        </p:txBody>
      </p:sp>
      <p:sp>
        <p:nvSpPr>
          <p:cNvPr id="40975" name="Freeform 20"/>
          <p:cNvSpPr>
            <a:spLocks/>
          </p:cNvSpPr>
          <p:nvPr/>
        </p:nvSpPr>
        <p:spPr bwMode="auto">
          <a:xfrm>
            <a:off x="539750" y="2997200"/>
            <a:ext cx="7777163" cy="1189038"/>
          </a:xfrm>
          <a:custGeom>
            <a:avLst/>
            <a:gdLst>
              <a:gd name="T0" fmla="*/ 0 w 4899"/>
              <a:gd name="T1" fmla="*/ 2147483646 h 749"/>
              <a:gd name="T2" fmla="*/ 2147483646 w 4899"/>
              <a:gd name="T3" fmla="*/ 2147483646 h 749"/>
              <a:gd name="T4" fmla="*/ 2147483646 w 4899"/>
              <a:gd name="T5" fmla="*/ 2147483646 h 749"/>
              <a:gd name="T6" fmla="*/ 2147483646 w 4899"/>
              <a:gd name="T7" fmla="*/ 2147483646 h 749"/>
              <a:gd name="T8" fmla="*/ 2147483646 w 4899"/>
              <a:gd name="T9" fmla="*/ 2147483646 h 749"/>
              <a:gd name="T10" fmla="*/ 2147483646 w 4899"/>
              <a:gd name="T11" fmla="*/ 2147483646 h 749"/>
              <a:gd name="T12" fmla="*/ 2147483646 w 4899"/>
              <a:gd name="T13" fmla="*/ 0 h 7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899" h="749">
                <a:moveTo>
                  <a:pt x="0" y="726"/>
                </a:moveTo>
                <a:cubicBezTo>
                  <a:pt x="570" y="741"/>
                  <a:pt x="1135" y="749"/>
                  <a:pt x="1451" y="726"/>
                </a:cubicBezTo>
                <a:cubicBezTo>
                  <a:pt x="1767" y="703"/>
                  <a:pt x="1782" y="641"/>
                  <a:pt x="1898" y="585"/>
                </a:cubicBezTo>
                <a:cubicBezTo>
                  <a:pt x="2014" y="529"/>
                  <a:pt x="1996" y="442"/>
                  <a:pt x="2147" y="391"/>
                </a:cubicBezTo>
                <a:cubicBezTo>
                  <a:pt x="2298" y="340"/>
                  <a:pt x="2547" y="320"/>
                  <a:pt x="2806" y="280"/>
                </a:cubicBezTo>
                <a:cubicBezTo>
                  <a:pt x="3065" y="240"/>
                  <a:pt x="3354" y="200"/>
                  <a:pt x="3703" y="153"/>
                </a:cubicBezTo>
                <a:cubicBezTo>
                  <a:pt x="4052" y="106"/>
                  <a:pt x="4650" y="32"/>
                  <a:pt x="489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76" name="Freeform 21"/>
          <p:cNvSpPr>
            <a:spLocks/>
          </p:cNvSpPr>
          <p:nvPr/>
        </p:nvSpPr>
        <p:spPr bwMode="auto">
          <a:xfrm>
            <a:off x="539750" y="5637213"/>
            <a:ext cx="5472113" cy="1176337"/>
          </a:xfrm>
          <a:custGeom>
            <a:avLst/>
            <a:gdLst>
              <a:gd name="T0" fmla="*/ 0 w 3447"/>
              <a:gd name="T1" fmla="*/ 2147483646 h 741"/>
              <a:gd name="T2" fmla="*/ 2147483646 w 3447"/>
              <a:gd name="T3" fmla="*/ 2147483646 h 741"/>
              <a:gd name="T4" fmla="*/ 2147483646 w 3447"/>
              <a:gd name="T5" fmla="*/ 2147483646 h 741"/>
              <a:gd name="T6" fmla="*/ 2147483646 w 3447"/>
              <a:gd name="T7" fmla="*/ 2147483646 h 741"/>
              <a:gd name="T8" fmla="*/ 2147483646 w 3447"/>
              <a:gd name="T9" fmla="*/ 2147483646 h 741"/>
              <a:gd name="T10" fmla="*/ 2147483646 w 3447"/>
              <a:gd name="T11" fmla="*/ 2147483646 h 741"/>
              <a:gd name="T12" fmla="*/ 2147483646 w 3447"/>
              <a:gd name="T13" fmla="*/ 2147483646 h 7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447" h="741">
                <a:moveTo>
                  <a:pt x="0" y="15"/>
                </a:moveTo>
                <a:cubicBezTo>
                  <a:pt x="446" y="15"/>
                  <a:pt x="892" y="15"/>
                  <a:pt x="1270" y="15"/>
                </a:cubicBezTo>
                <a:cubicBezTo>
                  <a:pt x="1648" y="15"/>
                  <a:pt x="2056" y="0"/>
                  <a:pt x="2268" y="15"/>
                </a:cubicBezTo>
                <a:cubicBezTo>
                  <a:pt x="2480" y="30"/>
                  <a:pt x="2427" y="23"/>
                  <a:pt x="2540" y="106"/>
                </a:cubicBezTo>
                <a:cubicBezTo>
                  <a:pt x="2653" y="189"/>
                  <a:pt x="2857" y="431"/>
                  <a:pt x="2948" y="514"/>
                </a:cubicBezTo>
                <a:cubicBezTo>
                  <a:pt x="3039" y="597"/>
                  <a:pt x="3001" y="567"/>
                  <a:pt x="3084" y="605"/>
                </a:cubicBezTo>
                <a:cubicBezTo>
                  <a:pt x="3167" y="643"/>
                  <a:pt x="3386" y="718"/>
                  <a:pt x="3447" y="74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4" name="Text Box 22"/>
          <p:cNvSpPr txBox="1">
            <a:spLocks noChangeArrowheads="1"/>
          </p:cNvSpPr>
          <p:nvPr/>
        </p:nvSpPr>
        <p:spPr bwMode="auto">
          <a:xfrm>
            <a:off x="6300788" y="3579813"/>
            <a:ext cx="25193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3600"/>
              <a:t>Stall</a:t>
            </a:r>
          </a:p>
        </p:txBody>
      </p:sp>
      <p:sp>
        <p:nvSpPr>
          <p:cNvPr id="40978" name="AutoShape 23"/>
          <p:cNvSpPr>
            <a:spLocks noChangeArrowheads="1"/>
          </p:cNvSpPr>
          <p:nvPr/>
        </p:nvSpPr>
        <p:spPr bwMode="auto">
          <a:xfrm>
            <a:off x="6516688" y="1268413"/>
            <a:ext cx="2555875" cy="2160587"/>
          </a:xfrm>
          <a:prstGeom prst="wedgeRectCallout">
            <a:avLst>
              <a:gd name="adj1" fmla="val -77269"/>
              <a:gd name="adj2" fmla="val 46472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Separation flow (airfoil performance is as same as simple flat panel)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2130425"/>
            <a:ext cx="8640763" cy="1470025"/>
          </a:xfrm>
        </p:spPr>
        <p:txBody>
          <a:bodyPr anchor="ctr"/>
          <a:lstStyle/>
          <a:p>
            <a:pPr eaLnBrk="1" hangingPunct="1"/>
            <a:r>
              <a:rPr lang="en-US" altLang="en-US" sz="4000" smtClean="0"/>
              <a:t>It is ideal to</a:t>
            </a:r>
            <a:r>
              <a:rPr lang="en-US" altLang="ja-JP" sz="4000" smtClean="0"/>
              <a:t> Keep the AoA which shows Largest Lift-Drag rate (L/D or C</a:t>
            </a:r>
            <a:r>
              <a:rPr lang="en-US" altLang="ja-JP" sz="4000" baseline="-25000" smtClean="0"/>
              <a:t>L</a:t>
            </a:r>
            <a:r>
              <a:rPr lang="en-US" altLang="ja-JP" sz="4000" smtClean="0"/>
              <a:t>/C</a:t>
            </a:r>
            <a:r>
              <a:rPr lang="en-US" altLang="ja-JP" sz="4000" baseline="-25000" smtClean="0"/>
              <a:t>D</a:t>
            </a:r>
            <a:r>
              <a:rPr lang="en-US" altLang="ja-JP" sz="4000" smtClean="0"/>
              <a:t>)</a:t>
            </a:r>
          </a:p>
        </p:txBody>
      </p:sp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322263" y="6015038"/>
            <a:ext cx="8497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400"/>
              <a:t>[Carry out the performance test of airfoil in all AoA range]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250825" y="6094413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1" name="Freeform 3"/>
          <p:cNvSpPr>
            <a:spLocks/>
          </p:cNvSpPr>
          <p:nvPr/>
        </p:nvSpPr>
        <p:spPr bwMode="auto">
          <a:xfrm>
            <a:off x="3203575" y="1709738"/>
            <a:ext cx="4968875" cy="5749925"/>
          </a:xfrm>
          <a:custGeom>
            <a:avLst/>
            <a:gdLst>
              <a:gd name="T0" fmla="*/ 0 w 3130"/>
              <a:gd name="T1" fmla="*/ 2147483646 h 3622"/>
              <a:gd name="T2" fmla="*/ 2147483646 w 3130"/>
              <a:gd name="T3" fmla="*/ 2147483646 h 3622"/>
              <a:gd name="T4" fmla="*/ 2147483646 w 3130"/>
              <a:gd name="T5" fmla="*/ 2147483646 h 3622"/>
              <a:gd name="T6" fmla="*/ 2147483646 w 3130"/>
              <a:gd name="T7" fmla="*/ 2147483646 h 3622"/>
              <a:gd name="T8" fmla="*/ 2147483646 w 3130"/>
              <a:gd name="T9" fmla="*/ 2147483646 h 3622"/>
              <a:gd name="T10" fmla="*/ 2147483646 w 3130"/>
              <a:gd name="T11" fmla="*/ 2147483646 h 3622"/>
              <a:gd name="T12" fmla="*/ 2147483646 w 3130"/>
              <a:gd name="T13" fmla="*/ 2147483646 h 3622"/>
              <a:gd name="T14" fmla="*/ 2147483646 w 3130"/>
              <a:gd name="T15" fmla="*/ 2147483646 h 3622"/>
              <a:gd name="T16" fmla="*/ 2147483646 w 3130"/>
              <a:gd name="T17" fmla="*/ 2147483646 h 36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130" h="3622">
                <a:moveTo>
                  <a:pt x="0" y="3622"/>
                </a:moveTo>
                <a:cubicBezTo>
                  <a:pt x="285" y="2904"/>
                  <a:pt x="571" y="2186"/>
                  <a:pt x="814" y="1627"/>
                </a:cubicBezTo>
                <a:cubicBezTo>
                  <a:pt x="1056" y="1068"/>
                  <a:pt x="1318" y="532"/>
                  <a:pt x="1455" y="266"/>
                </a:cubicBezTo>
                <a:cubicBezTo>
                  <a:pt x="1593" y="0"/>
                  <a:pt x="1579" y="63"/>
                  <a:pt x="1643" y="33"/>
                </a:cubicBezTo>
                <a:cubicBezTo>
                  <a:pt x="1707" y="3"/>
                  <a:pt x="1737" y="25"/>
                  <a:pt x="1840" y="84"/>
                </a:cubicBezTo>
                <a:cubicBezTo>
                  <a:pt x="1943" y="143"/>
                  <a:pt x="2133" y="297"/>
                  <a:pt x="2260" y="387"/>
                </a:cubicBezTo>
                <a:cubicBezTo>
                  <a:pt x="2387" y="477"/>
                  <a:pt x="2486" y="547"/>
                  <a:pt x="2602" y="627"/>
                </a:cubicBezTo>
                <a:cubicBezTo>
                  <a:pt x="2718" y="707"/>
                  <a:pt x="2868" y="819"/>
                  <a:pt x="2956" y="867"/>
                </a:cubicBezTo>
                <a:cubicBezTo>
                  <a:pt x="3044" y="915"/>
                  <a:pt x="3094" y="905"/>
                  <a:pt x="3130" y="915"/>
                </a:cubicBezTo>
              </a:path>
            </a:pathLst>
          </a:custGeom>
          <a:noFill/>
          <a:ln w="22225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7524750" y="6181725"/>
            <a:ext cx="1177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AoA:</a:t>
            </a:r>
            <a:r>
              <a:rPr lang="en-US" altLang="ja-JP" sz="2800">
                <a:solidFill>
                  <a:schemeClr val="tx2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500563" y="609282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0</a:t>
            </a:r>
            <a:r>
              <a:rPr lang="en-US" altLang="ja-JP" sz="1800" baseline="30000"/>
              <a:t>o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V="1">
            <a:off x="4572000" y="873125"/>
            <a:ext cx="0" cy="5832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5" name="AutoShape 9"/>
          <p:cNvSpPr>
            <a:spLocks/>
          </p:cNvSpPr>
          <p:nvPr/>
        </p:nvSpPr>
        <p:spPr bwMode="auto">
          <a:xfrm rot="-3048629">
            <a:off x="7162006" y="1164432"/>
            <a:ext cx="257175" cy="2195512"/>
          </a:xfrm>
          <a:prstGeom prst="rightBrace">
            <a:avLst>
              <a:gd name="adj1" fmla="val 7114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3016" name="AutoShape 10"/>
          <p:cNvSpPr>
            <a:spLocks noChangeArrowheads="1"/>
          </p:cNvSpPr>
          <p:nvPr/>
        </p:nvSpPr>
        <p:spPr bwMode="auto">
          <a:xfrm>
            <a:off x="7307263" y="1484313"/>
            <a:ext cx="1081087" cy="431800"/>
          </a:xfrm>
          <a:prstGeom prst="wedgeRectCallout">
            <a:avLst>
              <a:gd name="adj1" fmla="val -37079"/>
              <a:gd name="adj2" fmla="val 10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Stall</a:t>
            </a:r>
          </a:p>
        </p:txBody>
      </p:sp>
      <p:sp>
        <p:nvSpPr>
          <p:cNvPr id="43017" name="AutoShape 8"/>
          <p:cNvSpPr>
            <a:spLocks noChangeArrowheads="1"/>
          </p:cNvSpPr>
          <p:nvPr/>
        </p:nvSpPr>
        <p:spPr bwMode="auto">
          <a:xfrm>
            <a:off x="6227763" y="836613"/>
            <a:ext cx="1584325" cy="431800"/>
          </a:xfrm>
          <a:prstGeom prst="wedgeRectCallout">
            <a:avLst>
              <a:gd name="adj1" fmla="val -72444"/>
              <a:gd name="adj2" fmla="val 14301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33CC"/>
                </a:solidFill>
              </a:rPr>
              <a:t>Lift</a:t>
            </a:r>
          </a:p>
        </p:txBody>
      </p:sp>
      <p:sp>
        <p:nvSpPr>
          <p:cNvPr id="43018" name="Freeform 21"/>
          <p:cNvSpPr>
            <a:spLocks/>
          </p:cNvSpPr>
          <p:nvPr/>
        </p:nvSpPr>
        <p:spPr bwMode="auto">
          <a:xfrm>
            <a:off x="3348038" y="3933825"/>
            <a:ext cx="4752975" cy="2095500"/>
          </a:xfrm>
          <a:custGeom>
            <a:avLst/>
            <a:gdLst>
              <a:gd name="T0" fmla="*/ 0 w 2994"/>
              <a:gd name="T1" fmla="*/ 2147483646 h 1320"/>
              <a:gd name="T2" fmla="*/ 2147483646 w 2994"/>
              <a:gd name="T3" fmla="*/ 2147483646 h 1320"/>
              <a:gd name="T4" fmla="*/ 2147483646 w 2994"/>
              <a:gd name="T5" fmla="*/ 2147483646 h 1320"/>
              <a:gd name="T6" fmla="*/ 2147483646 w 2994"/>
              <a:gd name="T7" fmla="*/ 2147483646 h 1320"/>
              <a:gd name="T8" fmla="*/ 2147483646 w 2994"/>
              <a:gd name="T9" fmla="*/ 2147483646 h 1320"/>
              <a:gd name="T10" fmla="*/ 2147483646 w 2994"/>
              <a:gd name="T11" fmla="*/ 2147483646 h 1320"/>
              <a:gd name="T12" fmla="*/ 2147483646 w 2994"/>
              <a:gd name="T13" fmla="*/ 0 h 13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94" h="1320">
                <a:moveTo>
                  <a:pt x="0" y="1315"/>
                </a:moveTo>
                <a:cubicBezTo>
                  <a:pt x="212" y="1318"/>
                  <a:pt x="399" y="1320"/>
                  <a:pt x="590" y="1315"/>
                </a:cubicBezTo>
                <a:cubicBezTo>
                  <a:pt x="781" y="1310"/>
                  <a:pt x="985" y="1301"/>
                  <a:pt x="1149" y="1284"/>
                </a:cubicBezTo>
                <a:cubicBezTo>
                  <a:pt x="1313" y="1267"/>
                  <a:pt x="1433" y="1261"/>
                  <a:pt x="1575" y="1212"/>
                </a:cubicBezTo>
                <a:cubicBezTo>
                  <a:pt x="1717" y="1163"/>
                  <a:pt x="1849" y="1095"/>
                  <a:pt x="2001" y="990"/>
                </a:cubicBezTo>
                <a:cubicBezTo>
                  <a:pt x="2153" y="885"/>
                  <a:pt x="2321" y="747"/>
                  <a:pt x="2487" y="582"/>
                </a:cubicBezTo>
                <a:cubicBezTo>
                  <a:pt x="2653" y="417"/>
                  <a:pt x="2889" y="121"/>
                  <a:pt x="2994" y="0"/>
                </a:cubicBezTo>
              </a:path>
            </a:pathLst>
          </a:custGeom>
          <a:noFill/>
          <a:ln w="1905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9" name="AutoShape 23"/>
          <p:cNvSpPr>
            <a:spLocks noChangeArrowheads="1"/>
          </p:cNvSpPr>
          <p:nvPr/>
        </p:nvSpPr>
        <p:spPr bwMode="auto">
          <a:xfrm>
            <a:off x="5940425" y="3860800"/>
            <a:ext cx="1584325" cy="431800"/>
          </a:xfrm>
          <a:prstGeom prst="wedgeRectCallout">
            <a:avLst>
              <a:gd name="adj1" fmla="val 36875"/>
              <a:gd name="adj2" fmla="val 169852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CC00"/>
                </a:solidFill>
              </a:rPr>
              <a:t>Drag</a:t>
            </a:r>
          </a:p>
        </p:txBody>
      </p:sp>
      <p:sp>
        <p:nvSpPr>
          <p:cNvPr id="43020" name="Rectangle 24"/>
          <p:cNvSpPr>
            <a:spLocks noChangeArrowheads="1"/>
          </p:cNvSpPr>
          <p:nvPr/>
        </p:nvSpPr>
        <p:spPr bwMode="auto">
          <a:xfrm>
            <a:off x="635000" y="249238"/>
            <a:ext cx="7897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Large AoA gives not only </a:t>
            </a:r>
            <a:r>
              <a:rPr lang="en-US" altLang="ja-JP" sz="2000">
                <a:solidFill>
                  <a:srgbClr val="FF33CC"/>
                </a:solidFill>
              </a:rPr>
              <a:t>high lift force(L)</a:t>
            </a:r>
            <a:r>
              <a:rPr lang="en-US" altLang="ja-JP" sz="2000">
                <a:solidFill>
                  <a:schemeClr val="tx2"/>
                </a:solidFill>
              </a:rPr>
              <a:t> but also </a:t>
            </a:r>
            <a:r>
              <a:rPr lang="en-US" altLang="ja-JP" sz="2000">
                <a:solidFill>
                  <a:srgbClr val="00CC00"/>
                </a:solidFill>
              </a:rPr>
              <a:t>high drag force(D)</a:t>
            </a:r>
          </a:p>
        </p:txBody>
      </p:sp>
      <p:sp>
        <p:nvSpPr>
          <p:cNvPr id="43021" name="Rectangle 25"/>
          <p:cNvSpPr>
            <a:spLocks noChangeArrowheads="1"/>
          </p:cNvSpPr>
          <p:nvPr/>
        </p:nvSpPr>
        <p:spPr bwMode="auto">
          <a:xfrm>
            <a:off x="1476375" y="981075"/>
            <a:ext cx="2906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33CC"/>
                </a:solidFill>
              </a:rPr>
              <a:t>C</a:t>
            </a:r>
            <a:r>
              <a:rPr lang="en-US" altLang="ja-JP" sz="2400" baseline="-25000">
                <a:solidFill>
                  <a:srgbClr val="FF33CC"/>
                </a:solidFill>
              </a:rPr>
              <a:t>L</a:t>
            </a:r>
            <a:r>
              <a:rPr lang="en-US" altLang="ja-JP" sz="2400">
                <a:solidFill>
                  <a:srgbClr val="FF33CC"/>
                </a:solidFill>
              </a:rPr>
              <a:t>: Lift Coefficient</a:t>
            </a:r>
            <a:r>
              <a:rPr lang="en-US" altLang="ja-JP" sz="24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CC00"/>
                </a:solidFill>
              </a:rPr>
              <a:t>C</a:t>
            </a:r>
            <a:r>
              <a:rPr lang="en-US" altLang="ja-JP" sz="2400" baseline="-25000">
                <a:solidFill>
                  <a:srgbClr val="00CC00"/>
                </a:solidFill>
              </a:rPr>
              <a:t>D</a:t>
            </a:r>
            <a:r>
              <a:rPr lang="en-US" altLang="ja-JP" sz="2400">
                <a:solidFill>
                  <a:srgbClr val="00CC00"/>
                </a:solidFill>
              </a:rPr>
              <a:t>: Drag Coefficient</a:t>
            </a:r>
          </a:p>
        </p:txBody>
      </p:sp>
      <p:grpSp>
        <p:nvGrpSpPr>
          <p:cNvPr id="43022" name="Group 3"/>
          <p:cNvGrpSpPr>
            <a:grpSpLocks/>
          </p:cNvGrpSpPr>
          <p:nvPr/>
        </p:nvGrpSpPr>
        <p:grpSpPr bwMode="auto">
          <a:xfrm rot="3600000">
            <a:off x="6734175" y="6453188"/>
            <a:ext cx="638175" cy="117475"/>
            <a:chOff x="-2246" y="2614"/>
            <a:chExt cx="1951" cy="359"/>
          </a:xfrm>
        </p:grpSpPr>
        <p:sp>
          <p:nvSpPr>
            <p:cNvPr id="43041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42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43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44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45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3023" name="Group 3"/>
          <p:cNvGrpSpPr>
            <a:grpSpLocks/>
          </p:cNvGrpSpPr>
          <p:nvPr/>
        </p:nvGrpSpPr>
        <p:grpSpPr bwMode="auto">
          <a:xfrm rot="2700000">
            <a:off x="6077744" y="6447631"/>
            <a:ext cx="682625" cy="125413"/>
            <a:chOff x="-2246" y="2614"/>
            <a:chExt cx="1951" cy="359"/>
          </a:xfrm>
        </p:grpSpPr>
        <p:sp>
          <p:nvSpPr>
            <p:cNvPr id="43036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37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38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39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40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3024" name="Group 5"/>
          <p:cNvGrpSpPr>
            <a:grpSpLocks/>
          </p:cNvGrpSpPr>
          <p:nvPr/>
        </p:nvGrpSpPr>
        <p:grpSpPr bwMode="auto">
          <a:xfrm rot="1200000">
            <a:off x="5310188" y="6408738"/>
            <a:ext cx="682625" cy="125412"/>
            <a:chOff x="-2246" y="2614"/>
            <a:chExt cx="1951" cy="359"/>
          </a:xfrm>
        </p:grpSpPr>
        <p:sp>
          <p:nvSpPr>
            <p:cNvPr id="43031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32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33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34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35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3025" name="Group 5"/>
          <p:cNvGrpSpPr>
            <a:grpSpLocks/>
          </p:cNvGrpSpPr>
          <p:nvPr/>
        </p:nvGrpSpPr>
        <p:grpSpPr bwMode="auto">
          <a:xfrm>
            <a:off x="4427538" y="6438900"/>
            <a:ext cx="684212" cy="125413"/>
            <a:chOff x="-2246" y="2614"/>
            <a:chExt cx="1951" cy="359"/>
          </a:xfrm>
        </p:grpSpPr>
        <p:sp>
          <p:nvSpPr>
            <p:cNvPr id="43026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27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28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29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30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250825" y="6094413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35" name="Freeform 3"/>
          <p:cNvSpPr>
            <a:spLocks/>
          </p:cNvSpPr>
          <p:nvPr/>
        </p:nvSpPr>
        <p:spPr bwMode="auto">
          <a:xfrm>
            <a:off x="3171825" y="1654175"/>
            <a:ext cx="5667375" cy="4556125"/>
          </a:xfrm>
          <a:custGeom>
            <a:avLst/>
            <a:gdLst>
              <a:gd name="T0" fmla="*/ 0 w 3570"/>
              <a:gd name="T1" fmla="*/ 2147483646 h 2870"/>
              <a:gd name="T2" fmla="*/ 2147483646 w 3570"/>
              <a:gd name="T3" fmla="*/ 2147483646 h 2870"/>
              <a:gd name="T4" fmla="*/ 2147483646 w 3570"/>
              <a:gd name="T5" fmla="*/ 2147483646 h 2870"/>
              <a:gd name="T6" fmla="*/ 2147483646 w 3570"/>
              <a:gd name="T7" fmla="*/ 2147483646 h 2870"/>
              <a:gd name="T8" fmla="*/ 2147483646 w 3570"/>
              <a:gd name="T9" fmla="*/ 2147483646 h 2870"/>
              <a:gd name="T10" fmla="*/ 2147483646 w 3570"/>
              <a:gd name="T11" fmla="*/ 2147483646 h 2870"/>
              <a:gd name="T12" fmla="*/ 2147483646 w 3570"/>
              <a:gd name="T13" fmla="*/ 2147483646 h 2870"/>
              <a:gd name="T14" fmla="*/ 2147483646 w 3570"/>
              <a:gd name="T15" fmla="*/ 2147483646 h 2870"/>
              <a:gd name="T16" fmla="*/ 2147483646 w 3570"/>
              <a:gd name="T17" fmla="*/ 2147483646 h 2870"/>
              <a:gd name="T18" fmla="*/ 2147483646 w 3570"/>
              <a:gd name="T19" fmla="*/ 2147483646 h 2870"/>
              <a:gd name="T20" fmla="*/ 2147483646 w 3570"/>
              <a:gd name="T21" fmla="*/ 2147483646 h 2870"/>
              <a:gd name="T22" fmla="*/ 2147483646 w 3570"/>
              <a:gd name="T23" fmla="*/ 2147483646 h 287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570" h="2870">
                <a:moveTo>
                  <a:pt x="0" y="2870"/>
                </a:moveTo>
                <a:cubicBezTo>
                  <a:pt x="76" y="2848"/>
                  <a:pt x="292" y="2819"/>
                  <a:pt x="456" y="2744"/>
                </a:cubicBezTo>
                <a:cubicBezTo>
                  <a:pt x="620" y="2669"/>
                  <a:pt x="851" y="2618"/>
                  <a:pt x="984" y="2420"/>
                </a:cubicBezTo>
                <a:cubicBezTo>
                  <a:pt x="1117" y="2222"/>
                  <a:pt x="1172" y="1909"/>
                  <a:pt x="1254" y="1556"/>
                </a:cubicBezTo>
                <a:cubicBezTo>
                  <a:pt x="1336" y="1203"/>
                  <a:pt x="1405" y="555"/>
                  <a:pt x="1475" y="301"/>
                </a:cubicBezTo>
                <a:cubicBezTo>
                  <a:pt x="1545" y="47"/>
                  <a:pt x="1617" y="64"/>
                  <a:pt x="1674" y="32"/>
                </a:cubicBezTo>
                <a:cubicBezTo>
                  <a:pt x="1731" y="0"/>
                  <a:pt x="1776" y="50"/>
                  <a:pt x="1818" y="110"/>
                </a:cubicBezTo>
                <a:cubicBezTo>
                  <a:pt x="1860" y="170"/>
                  <a:pt x="1900" y="312"/>
                  <a:pt x="1926" y="392"/>
                </a:cubicBezTo>
                <a:cubicBezTo>
                  <a:pt x="1952" y="472"/>
                  <a:pt x="1903" y="350"/>
                  <a:pt x="1974" y="590"/>
                </a:cubicBezTo>
                <a:cubicBezTo>
                  <a:pt x="2045" y="830"/>
                  <a:pt x="2220" y="1582"/>
                  <a:pt x="2352" y="1832"/>
                </a:cubicBezTo>
                <a:cubicBezTo>
                  <a:pt x="2484" y="2082"/>
                  <a:pt x="2563" y="2015"/>
                  <a:pt x="2766" y="2090"/>
                </a:cubicBezTo>
                <a:cubicBezTo>
                  <a:pt x="2969" y="2165"/>
                  <a:pt x="3402" y="2242"/>
                  <a:pt x="3570" y="2282"/>
                </a:cubicBezTo>
              </a:path>
            </a:pathLst>
          </a:custGeom>
          <a:noFill/>
          <a:ln w="222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 flipV="1">
            <a:off x="4572000" y="873125"/>
            <a:ext cx="0" cy="5832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37" name="Rectangle 7"/>
          <p:cNvSpPr>
            <a:spLocks noChangeArrowheads="1"/>
          </p:cNvSpPr>
          <p:nvPr/>
        </p:nvSpPr>
        <p:spPr bwMode="auto">
          <a:xfrm>
            <a:off x="1984376" y="144572"/>
            <a:ext cx="324008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>
                <a:solidFill>
                  <a:srgbClr val="0000CC"/>
                </a:solidFill>
              </a:rPr>
              <a:t>Glide ratio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>
                <a:solidFill>
                  <a:srgbClr val="0000CC"/>
                </a:solidFill>
              </a:rPr>
              <a:t>[Lift-Drag rate] </a:t>
            </a:r>
            <a:r>
              <a:rPr lang="ja-JP" altLang="en-US" sz="2800" dirty="0">
                <a:solidFill>
                  <a:schemeClr val="tx2"/>
                </a:solidFill>
              </a:rPr>
              <a:t>　</a:t>
            </a:r>
            <a:r>
              <a:rPr lang="en-US" altLang="ja-JP" sz="2800" dirty="0" smtClean="0">
                <a:solidFill>
                  <a:schemeClr val="tx2"/>
                </a:solidFill>
              </a:rPr>
              <a:t>L/D[C</a:t>
            </a:r>
            <a:r>
              <a:rPr lang="en-US" altLang="ja-JP" sz="1800" dirty="0" smtClean="0">
                <a:solidFill>
                  <a:schemeClr val="tx2"/>
                </a:solidFill>
              </a:rPr>
              <a:t>L/</a:t>
            </a:r>
            <a:r>
              <a:rPr lang="en-US" altLang="ja-JP" sz="2800" dirty="0" smtClean="0">
                <a:solidFill>
                  <a:schemeClr val="tx2"/>
                </a:solidFill>
              </a:rPr>
              <a:t>C</a:t>
            </a:r>
            <a:r>
              <a:rPr lang="en-US" altLang="ja-JP" sz="1800" dirty="0" smtClean="0">
                <a:solidFill>
                  <a:schemeClr val="tx2"/>
                </a:solidFill>
              </a:rPr>
              <a:t>D</a:t>
            </a:r>
            <a:r>
              <a:rPr lang="en-US" altLang="ja-JP" sz="2800" dirty="0" smtClean="0">
                <a:solidFill>
                  <a:schemeClr val="tx2"/>
                </a:solidFill>
              </a:rPr>
              <a:t>]</a:t>
            </a:r>
            <a:r>
              <a:rPr lang="ja-JP" altLang="en-US" sz="1800" dirty="0" smtClean="0"/>
              <a:t> </a:t>
            </a:r>
            <a:r>
              <a:rPr lang="ja-JP" altLang="en-US" sz="2800" dirty="0">
                <a:solidFill>
                  <a:schemeClr val="tx2"/>
                </a:solidFill>
              </a:rPr>
              <a:t>　</a:t>
            </a:r>
          </a:p>
        </p:txBody>
      </p:sp>
      <p:sp>
        <p:nvSpPr>
          <p:cNvPr id="44038" name="AutoShape 8"/>
          <p:cNvSpPr>
            <a:spLocks/>
          </p:cNvSpPr>
          <p:nvPr/>
        </p:nvSpPr>
        <p:spPr bwMode="auto">
          <a:xfrm rot="-3048629">
            <a:off x="7809706" y="3066257"/>
            <a:ext cx="257175" cy="2195512"/>
          </a:xfrm>
          <a:prstGeom prst="rightBrace">
            <a:avLst>
              <a:gd name="adj1" fmla="val 7114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44039" name="AutoShape 9"/>
          <p:cNvSpPr>
            <a:spLocks noChangeArrowheads="1"/>
          </p:cNvSpPr>
          <p:nvPr/>
        </p:nvSpPr>
        <p:spPr bwMode="auto">
          <a:xfrm>
            <a:off x="7891463" y="3287713"/>
            <a:ext cx="1081087" cy="431800"/>
          </a:xfrm>
          <a:prstGeom prst="wedgeRectCallout">
            <a:avLst>
              <a:gd name="adj1" fmla="val -37079"/>
              <a:gd name="adj2" fmla="val 10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Stall</a:t>
            </a:r>
          </a:p>
        </p:txBody>
      </p:sp>
      <p:sp>
        <p:nvSpPr>
          <p:cNvPr id="44040" name="Line 10"/>
          <p:cNvSpPr>
            <a:spLocks noChangeShapeType="1"/>
          </p:cNvSpPr>
          <p:nvPr/>
        </p:nvSpPr>
        <p:spPr bwMode="auto">
          <a:xfrm>
            <a:off x="5876925" y="361950"/>
            <a:ext cx="0" cy="6442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4041" name="AutoShape 11"/>
          <p:cNvSpPr>
            <a:spLocks noChangeArrowheads="1"/>
          </p:cNvSpPr>
          <p:nvPr/>
        </p:nvSpPr>
        <p:spPr bwMode="auto">
          <a:xfrm>
            <a:off x="6227763" y="836613"/>
            <a:ext cx="2160587" cy="431800"/>
          </a:xfrm>
          <a:prstGeom prst="wedgeRectCallout">
            <a:avLst>
              <a:gd name="adj1" fmla="val -66458"/>
              <a:gd name="adj2" fmla="val 14301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L/D maximum</a:t>
            </a:r>
          </a:p>
        </p:txBody>
      </p:sp>
      <p:sp>
        <p:nvSpPr>
          <p:cNvPr id="44042" name="AutoShape 12"/>
          <p:cNvSpPr>
            <a:spLocks noChangeArrowheads="1"/>
          </p:cNvSpPr>
          <p:nvPr/>
        </p:nvSpPr>
        <p:spPr bwMode="auto">
          <a:xfrm>
            <a:off x="611188" y="4508500"/>
            <a:ext cx="3455987" cy="863600"/>
          </a:xfrm>
          <a:prstGeom prst="wedgeRectCallout">
            <a:avLst>
              <a:gd name="adj1" fmla="val 101218"/>
              <a:gd name="adj2" fmla="val 130699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AoA which shows Largest Lift-Drag rate </a:t>
            </a:r>
          </a:p>
        </p:txBody>
      </p:sp>
      <p:sp>
        <p:nvSpPr>
          <p:cNvPr id="44043" name="Rectangle 13"/>
          <p:cNvSpPr>
            <a:spLocks noChangeArrowheads="1"/>
          </p:cNvSpPr>
          <p:nvPr/>
        </p:nvSpPr>
        <p:spPr bwMode="auto">
          <a:xfrm>
            <a:off x="7524750" y="6181725"/>
            <a:ext cx="1177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AoA:</a:t>
            </a:r>
            <a:r>
              <a:rPr lang="en-US" altLang="ja-JP" sz="2800">
                <a:solidFill>
                  <a:schemeClr val="tx2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4500563" y="609282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0</a:t>
            </a:r>
            <a:r>
              <a:rPr lang="en-US" altLang="ja-JP" sz="1800" baseline="30000"/>
              <a:t>o</a:t>
            </a:r>
          </a:p>
        </p:txBody>
      </p:sp>
      <p:grpSp>
        <p:nvGrpSpPr>
          <p:cNvPr id="44045" name="Group 3"/>
          <p:cNvGrpSpPr>
            <a:grpSpLocks/>
          </p:cNvGrpSpPr>
          <p:nvPr/>
        </p:nvGrpSpPr>
        <p:grpSpPr bwMode="auto">
          <a:xfrm rot="3600000">
            <a:off x="6734175" y="6453188"/>
            <a:ext cx="638175" cy="117475"/>
            <a:chOff x="-2246" y="2614"/>
            <a:chExt cx="1951" cy="359"/>
          </a:xfrm>
        </p:grpSpPr>
        <p:sp>
          <p:nvSpPr>
            <p:cNvPr id="44064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65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66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67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68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4046" name="Group 3"/>
          <p:cNvGrpSpPr>
            <a:grpSpLocks/>
          </p:cNvGrpSpPr>
          <p:nvPr/>
        </p:nvGrpSpPr>
        <p:grpSpPr bwMode="auto">
          <a:xfrm rot="2700000">
            <a:off x="6077744" y="6447631"/>
            <a:ext cx="682625" cy="125413"/>
            <a:chOff x="-2246" y="2614"/>
            <a:chExt cx="1951" cy="359"/>
          </a:xfrm>
        </p:grpSpPr>
        <p:sp>
          <p:nvSpPr>
            <p:cNvPr id="44059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60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61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62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63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4047" name="Group 5"/>
          <p:cNvGrpSpPr>
            <a:grpSpLocks/>
          </p:cNvGrpSpPr>
          <p:nvPr/>
        </p:nvGrpSpPr>
        <p:grpSpPr bwMode="auto">
          <a:xfrm rot="1200000">
            <a:off x="5310188" y="6408738"/>
            <a:ext cx="682625" cy="125412"/>
            <a:chOff x="-2246" y="2614"/>
            <a:chExt cx="1951" cy="359"/>
          </a:xfrm>
        </p:grpSpPr>
        <p:sp>
          <p:nvSpPr>
            <p:cNvPr id="44054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55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56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57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58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4048" name="Group 5"/>
          <p:cNvGrpSpPr>
            <a:grpSpLocks/>
          </p:cNvGrpSpPr>
          <p:nvPr/>
        </p:nvGrpSpPr>
        <p:grpSpPr bwMode="auto">
          <a:xfrm>
            <a:off x="4427538" y="6438900"/>
            <a:ext cx="684212" cy="125413"/>
            <a:chOff x="-2246" y="2614"/>
            <a:chExt cx="1951" cy="359"/>
          </a:xfrm>
        </p:grpSpPr>
        <p:sp>
          <p:nvSpPr>
            <p:cNvPr id="44049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50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51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52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53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smtClean="0"/>
              <a:t>H</a:t>
            </a:r>
            <a:r>
              <a:rPr lang="en-US" altLang="zh-TW" sz="4400" smtClean="0"/>
              <a:t>orizontal axis wind turbine rotation mechanism</a:t>
            </a:r>
            <a:endParaRPr lang="en-US" altLang="ja-JP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3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7416800" y="3789363"/>
            <a:ext cx="205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grpSp>
        <p:nvGrpSpPr>
          <p:cNvPr id="46084" name="Group 5"/>
          <p:cNvGrpSpPr>
            <a:grpSpLocks/>
          </p:cNvGrpSpPr>
          <p:nvPr/>
        </p:nvGrpSpPr>
        <p:grpSpPr bwMode="auto">
          <a:xfrm>
            <a:off x="792163" y="3789363"/>
            <a:ext cx="1123950" cy="1223962"/>
            <a:chOff x="249" y="2387"/>
            <a:chExt cx="635" cy="771"/>
          </a:xfrm>
        </p:grpSpPr>
        <p:sp>
          <p:nvSpPr>
            <p:cNvPr id="46109" name="Text Box 6"/>
            <p:cNvSpPr txBox="1">
              <a:spLocks noChangeArrowheads="1"/>
            </p:cNvSpPr>
            <p:nvPr/>
          </p:nvSpPr>
          <p:spPr bwMode="auto">
            <a:xfrm>
              <a:off x="249" y="2531"/>
              <a:ext cx="635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chemeClr val="hlink"/>
                  </a:solidFill>
                </a:rPr>
                <a:t>Wind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chemeClr val="hlink"/>
                  </a:solidFill>
                </a:rPr>
                <a:t>W[m/s]</a:t>
              </a:r>
            </a:p>
          </p:txBody>
        </p:sp>
        <p:sp>
          <p:nvSpPr>
            <p:cNvPr id="46110" name="Line 7"/>
            <p:cNvSpPr>
              <a:spLocks noChangeShapeType="1"/>
            </p:cNvSpPr>
            <p:nvPr/>
          </p:nvSpPr>
          <p:spPr bwMode="auto">
            <a:xfrm flipV="1">
              <a:off x="748" y="2387"/>
              <a:ext cx="0" cy="771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7365" name="Group 37"/>
          <p:cNvGrpSpPr>
            <a:grpSpLocks/>
          </p:cNvGrpSpPr>
          <p:nvPr/>
        </p:nvGrpSpPr>
        <p:grpSpPr bwMode="auto">
          <a:xfrm>
            <a:off x="971550" y="3744913"/>
            <a:ext cx="6769100" cy="1555750"/>
            <a:chOff x="612" y="2359"/>
            <a:chExt cx="4264" cy="980"/>
          </a:xfrm>
        </p:grpSpPr>
        <p:sp>
          <p:nvSpPr>
            <p:cNvPr id="46106" name="Line 9"/>
            <p:cNvSpPr>
              <a:spLocks noChangeShapeType="1"/>
            </p:cNvSpPr>
            <p:nvPr/>
          </p:nvSpPr>
          <p:spPr bwMode="auto">
            <a:xfrm rot="20100000" flipH="1">
              <a:off x="612" y="2359"/>
              <a:ext cx="4264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7" name="Text Box 10"/>
            <p:cNvSpPr txBox="1">
              <a:spLocks noChangeArrowheads="1"/>
            </p:cNvSpPr>
            <p:nvPr/>
          </p:nvSpPr>
          <p:spPr bwMode="auto">
            <a:xfrm>
              <a:off x="1565" y="2848"/>
              <a:ext cx="2041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rgbClr val="FF0000"/>
                  </a:solidFill>
                </a:rPr>
                <a:t>Apparent wind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rgbClr val="FF0000"/>
                  </a:solidFill>
                </a:rPr>
                <a:t>V[m/s]</a:t>
              </a:r>
            </a:p>
          </p:txBody>
        </p:sp>
        <p:sp>
          <p:nvSpPr>
            <p:cNvPr id="46108" name="Line 11"/>
            <p:cNvSpPr>
              <a:spLocks noChangeShapeType="1"/>
            </p:cNvSpPr>
            <p:nvPr/>
          </p:nvSpPr>
          <p:spPr bwMode="auto">
            <a:xfrm rot="3900000">
              <a:off x="1802" y="1955"/>
              <a:ext cx="0" cy="168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27366" name="Group 38"/>
          <p:cNvGrpSpPr>
            <a:grpSpLocks/>
          </p:cNvGrpSpPr>
          <p:nvPr/>
        </p:nvGrpSpPr>
        <p:grpSpPr bwMode="auto">
          <a:xfrm>
            <a:off x="1547813" y="3248025"/>
            <a:ext cx="5575300" cy="828675"/>
            <a:chOff x="975" y="1797"/>
            <a:chExt cx="3512" cy="522"/>
          </a:xfrm>
        </p:grpSpPr>
        <p:grpSp>
          <p:nvGrpSpPr>
            <p:cNvPr id="46097" name="Group 15"/>
            <p:cNvGrpSpPr>
              <a:grpSpLocks/>
            </p:cNvGrpSpPr>
            <p:nvPr/>
          </p:nvGrpSpPr>
          <p:grpSpPr bwMode="auto">
            <a:xfrm>
              <a:off x="2536" y="1960"/>
              <a:ext cx="1951" cy="359"/>
              <a:chOff x="-2246" y="2614"/>
              <a:chExt cx="1951" cy="359"/>
            </a:xfrm>
          </p:grpSpPr>
          <p:sp>
            <p:nvSpPr>
              <p:cNvPr id="46101" name="Freeform 16"/>
              <p:cNvSpPr>
                <a:spLocks/>
              </p:cNvSpPr>
              <p:nvPr/>
            </p:nvSpPr>
            <p:spPr bwMode="auto">
              <a:xfrm>
                <a:off x="-2113" y="2618"/>
                <a:ext cx="1818" cy="262"/>
              </a:xfrm>
              <a:custGeom>
                <a:avLst/>
                <a:gdLst>
                  <a:gd name="T0" fmla="*/ 404 w 1818"/>
                  <a:gd name="T1" fmla="*/ 255 h 262"/>
                  <a:gd name="T2" fmla="*/ 750 w 1818"/>
                  <a:gd name="T3" fmla="*/ 247 h 262"/>
                  <a:gd name="T4" fmla="*/ 1077 w 1818"/>
                  <a:gd name="T5" fmla="*/ 240 h 262"/>
                  <a:gd name="T6" fmla="*/ 1385 w 1818"/>
                  <a:gd name="T7" fmla="*/ 231 h 262"/>
                  <a:gd name="T8" fmla="*/ 1818 w 1818"/>
                  <a:gd name="T9" fmla="*/ 222 h 262"/>
                  <a:gd name="T10" fmla="*/ 1682 w 1818"/>
                  <a:gd name="T11" fmla="*/ 162 h 262"/>
                  <a:gd name="T12" fmla="*/ 1562 w 1818"/>
                  <a:gd name="T13" fmla="*/ 121 h 262"/>
                  <a:gd name="T14" fmla="*/ 1428 w 1818"/>
                  <a:gd name="T15" fmla="*/ 93 h 262"/>
                  <a:gd name="T16" fmla="*/ 1206 w 1818"/>
                  <a:gd name="T17" fmla="*/ 52 h 262"/>
                  <a:gd name="T18" fmla="*/ 983 w 1818"/>
                  <a:gd name="T19" fmla="*/ 24 h 262"/>
                  <a:gd name="T20" fmla="*/ 773 w 1818"/>
                  <a:gd name="T21" fmla="*/ 9 h 262"/>
                  <a:gd name="T22" fmla="*/ 561 w 1818"/>
                  <a:gd name="T23" fmla="*/ 0 h 262"/>
                  <a:gd name="T24" fmla="*/ 309 w 1818"/>
                  <a:gd name="T25" fmla="*/ 1 h 262"/>
                  <a:gd name="T26" fmla="*/ 3 w 1818"/>
                  <a:gd name="T27" fmla="*/ 132 h 262"/>
                  <a:gd name="T28" fmla="*/ 0 w 1818"/>
                  <a:gd name="T29" fmla="*/ 198 h 262"/>
                  <a:gd name="T30" fmla="*/ 44 w 1818"/>
                  <a:gd name="T31" fmla="*/ 262 h 262"/>
                  <a:gd name="T32" fmla="*/ 203 w 1818"/>
                  <a:gd name="T33" fmla="*/ 259 h 262"/>
                  <a:gd name="T34" fmla="*/ 404 w 1818"/>
                  <a:gd name="T35" fmla="*/ 255 h 26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818" h="262">
                    <a:moveTo>
                      <a:pt x="404" y="255"/>
                    </a:moveTo>
                    <a:lnTo>
                      <a:pt x="750" y="247"/>
                    </a:lnTo>
                    <a:lnTo>
                      <a:pt x="1077" y="240"/>
                    </a:lnTo>
                    <a:lnTo>
                      <a:pt x="1385" y="231"/>
                    </a:lnTo>
                    <a:lnTo>
                      <a:pt x="1818" y="222"/>
                    </a:lnTo>
                    <a:lnTo>
                      <a:pt x="1682" y="162"/>
                    </a:lnTo>
                    <a:lnTo>
                      <a:pt x="1562" y="121"/>
                    </a:lnTo>
                    <a:lnTo>
                      <a:pt x="1428" y="93"/>
                    </a:lnTo>
                    <a:lnTo>
                      <a:pt x="1206" y="52"/>
                    </a:lnTo>
                    <a:lnTo>
                      <a:pt x="983" y="24"/>
                    </a:lnTo>
                    <a:lnTo>
                      <a:pt x="773" y="9"/>
                    </a:lnTo>
                    <a:lnTo>
                      <a:pt x="561" y="0"/>
                    </a:lnTo>
                    <a:lnTo>
                      <a:pt x="309" y="1"/>
                    </a:lnTo>
                    <a:lnTo>
                      <a:pt x="3" y="132"/>
                    </a:lnTo>
                    <a:lnTo>
                      <a:pt x="0" y="198"/>
                    </a:lnTo>
                    <a:lnTo>
                      <a:pt x="44" y="262"/>
                    </a:lnTo>
                    <a:lnTo>
                      <a:pt x="203" y="259"/>
                    </a:lnTo>
                    <a:lnTo>
                      <a:pt x="404" y="25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102" name="Arc 17"/>
              <p:cNvSpPr>
                <a:spLocks/>
              </p:cNvSpPr>
              <p:nvPr/>
            </p:nvSpPr>
            <p:spPr bwMode="auto">
              <a:xfrm flipH="1">
                <a:off x="-2246" y="2614"/>
                <a:ext cx="454" cy="22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808080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6103" name="Arc 18"/>
              <p:cNvSpPr>
                <a:spLocks/>
              </p:cNvSpPr>
              <p:nvPr/>
            </p:nvSpPr>
            <p:spPr bwMode="auto">
              <a:xfrm>
                <a:off x="-1792" y="2614"/>
                <a:ext cx="1489" cy="359"/>
              </a:xfrm>
              <a:custGeom>
                <a:avLst/>
                <a:gdLst>
                  <a:gd name="T0" fmla="*/ 0 w 21399"/>
                  <a:gd name="T1" fmla="*/ 0 h 21600"/>
                  <a:gd name="T2" fmla="*/ 7 w 21399"/>
                  <a:gd name="T3" fmla="*/ 0 h 21600"/>
                  <a:gd name="T4" fmla="*/ 0 w 2139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399" h="21600" fill="none" extrusionOk="0">
                    <a:moveTo>
                      <a:pt x="0" y="48"/>
                    </a:moveTo>
                    <a:cubicBezTo>
                      <a:pt x="480" y="16"/>
                      <a:pt x="961" y="0"/>
                      <a:pt x="1443" y="0"/>
                    </a:cubicBezTo>
                    <a:cubicBezTo>
                      <a:pt x="10179" y="0"/>
                      <a:pt x="18055" y="5262"/>
                      <a:pt x="21398" y="13334"/>
                    </a:cubicBezTo>
                  </a:path>
                  <a:path w="21399" h="21600" stroke="0" extrusionOk="0">
                    <a:moveTo>
                      <a:pt x="0" y="48"/>
                    </a:moveTo>
                    <a:cubicBezTo>
                      <a:pt x="480" y="16"/>
                      <a:pt x="961" y="0"/>
                      <a:pt x="1443" y="0"/>
                    </a:cubicBezTo>
                    <a:cubicBezTo>
                      <a:pt x="10179" y="0"/>
                      <a:pt x="18055" y="5262"/>
                      <a:pt x="21398" y="13334"/>
                    </a:cubicBezTo>
                    <a:lnTo>
                      <a:pt x="1443" y="21600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6104" name="Line 19"/>
              <p:cNvSpPr>
                <a:spLocks noChangeShapeType="1"/>
              </p:cNvSpPr>
              <p:nvPr/>
            </p:nvSpPr>
            <p:spPr bwMode="auto">
              <a:xfrm flipV="1">
                <a:off x="-2080" y="2840"/>
                <a:ext cx="1785" cy="4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105" name="Arc 20"/>
              <p:cNvSpPr>
                <a:spLocks/>
              </p:cNvSpPr>
              <p:nvPr/>
            </p:nvSpPr>
            <p:spPr bwMode="auto">
              <a:xfrm flipV="1">
                <a:off x="-2244" y="2814"/>
                <a:ext cx="180" cy="69"/>
              </a:xfrm>
              <a:custGeom>
                <a:avLst/>
                <a:gdLst>
                  <a:gd name="T0" fmla="*/ 0 w 19648"/>
                  <a:gd name="T1" fmla="*/ 0 h 21593"/>
                  <a:gd name="T2" fmla="*/ 0 w 19648"/>
                  <a:gd name="T3" fmla="*/ 0 h 21593"/>
                  <a:gd name="T4" fmla="*/ 0 w 19648"/>
                  <a:gd name="T5" fmla="*/ 0 h 215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648" h="21593" fill="none" extrusionOk="0">
                    <a:moveTo>
                      <a:pt x="-1" y="12619"/>
                    </a:moveTo>
                    <a:cubicBezTo>
                      <a:pt x="3430" y="5108"/>
                      <a:pt x="10843" y="209"/>
                      <a:pt x="19098" y="-1"/>
                    </a:cubicBezTo>
                  </a:path>
                  <a:path w="19648" h="21593" stroke="0" extrusionOk="0">
                    <a:moveTo>
                      <a:pt x="-1" y="12619"/>
                    </a:moveTo>
                    <a:cubicBezTo>
                      <a:pt x="3430" y="5108"/>
                      <a:pt x="10843" y="209"/>
                      <a:pt x="19098" y="-1"/>
                    </a:cubicBezTo>
                    <a:lnTo>
                      <a:pt x="19648" y="21593"/>
                    </a:lnTo>
                    <a:lnTo>
                      <a:pt x="-1" y="12619"/>
                    </a:lnTo>
                    <a:close/>
                  </a:path>
                </a:pathLst>
              </a:custGeom>
              <a:solidFill>
                <a:srgbClr val="808080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46098" name="Group 21"/>
            <p:cNvGrpSpPr>
              <a:grpSpLocks/>
            </p:cNvGrpSpPr>
            <p:nvPr/>
          </p:nvGrpSpPr>
          <p:grpSpPr bwMode="auto">
            <a:xfrm>
              <a:off x="975" y="1797"/>
              <a:ext cx="2041" cy="343"/>
              <a:chOff x="703" y="2044"/>
              <a:chExt cx="2358" cy="343"/>
            </a:xfrm>
          </p:grpSpPr>
          <p:sp>
            <p:nvSpPr>
              <p:cNvPr id="46099" name="Line 22"/>
              <p:cNvSpPr>
                <a:spLocks noChangeShapeType="1"/>
              </p:cNvSpPr>
              <p:nvPr/>
            </p:nvSpPr>
            <p:spPr bwMode="auto">
              <a:xfrm rot="-5400000" flipH="1" flipV="1">
                <a:off x="1621" y="1469"/>
                <a:ext cx="0" cy="183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100" name="Text Box 23"/>
              <p:cNvSpPr txBox="1">
                <a:spLocks noChangeArrowheads="1"/>
              </p:cNvSpPr>
              <p:nvPr/>
            </p:nvSpPr>
            <p:spPr bwMode="auto">
              <a:xfrm>
                <a:off x="1292" y="2044"/>
                <a:ext cx="17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800"/>
                  <a:t>v=r</a:t>
                </a:r>
                <a:r>
                  <a:rPr lang="en-US" altLang="ja-JP" sz="1800">
                    <a:latin typeface="Symbol" panose="05050102010706020507" pitchFamily="18" charset="2"/>
                  </a:rPr>
                  <a:t>w</a:t>
                </a:r>
                <a:r>
                  <a:rPr lang="en-US" altLang="ja-JP" sz="1800"/>
                  <a:t>[m/s]</a:t>
                </a:r>
              </a:p>
            </p:txBody>
          </p:sp>
        </p:grpSp>
      </p:grpSp>
      <p:sp>
        <p:nvSpPr>
          <p:cNvPr id="227352" name="Line 24"/>
          <p:cNvSpPr>
            <a:spLocks noChangeShapeType="1"/>
          </p:cNvSpPr>
          <p:nvPr/>
        </p:nvSpPr>
        <p:spPr bwMode="auto">
          <a:xfrm rot="5400000" flipV="1">
            <a:off x="2836069" y="2572544"/>
            <a:ext cx="0" cy="24336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088" name="Rectangle 25"/>
          <p:cNvSpPr>
            <a:spLocks noChangeArrowheads="1"/>
          </p:cNvSpPr>
          <p:nvPr/>
        </p:nvSpPr>
        <p:spPr bwMode="auto">
          <a:xfrm>
            <a:off x="-396875" y="115888"/>
            <a:ext cx="9937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>
                <a:solidFill>
                  <a:schemeClr val="tx2"/>
                </a:solidFill>
              </a:rPr>
              <a:t>H</a:t>
            </a:r>
            <a:r>
              <a:rPr lang="en-US" altLang="zh-TW" sz="4400">
                <a:solidFill>
                  <a:schemeClr val="tx2"/>
                </a:solidFill>
              </a:rPr>
              <a:t>orizontal axis wind turbine rotation mechanism</a:t>
            </a:r>
            <a:endParaRPr lang="en-US" altLang="ja-JP" sz="4400">
              <a:solidFill>
                <a:schemeClr val="tx2"/>
              </a:solidFill>
            </a:endParaRPr>
          </a:p>
        </p:txBody>
      </p:sp>
      <p:grpSp>
        <p:nvGrpSpPr>
          <p:cNvPr id="227354" name="Group 26"/>
          <p:cNvGrpSpPr>
            <a:grpSpLocks/>
          </p:cNvGrpSpPr>
          <p:nvPr/>
        </p:nvGrpSpPr>
        <p:grpSpPr bwMode="auto">
          <a:xfrm>
            <a:off x="4038600" y="3506788"/>
            <a:ext cx="3097213" cy="569912"/>
            <a:chOff x="-2246" y="2614"/>
            <a:chExt cx="1951" cy="359"/>
          </a:xfrm>
        </p:grpSpPr>
        <p:sp>
          <p:nvSpPr>
            <p:cNvPr id="46092" name="Freeform 27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3" name="Arc 28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4" name="Arc 29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95" name="Line 30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6" name="Arc 31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1042988" y="2728913"/>
            <a:ext cx="3097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r>
              <a:rPr lang="ja-JP" altLang="en-US" sz="1800"/>
              <a:t>　</a:t>
            </a:r>
          </a:p>
        </p:txBody>
      </p:sp>
      <p:sp>
        <p:nvSpPr>
          <p:cNvPr id="46091" name="Text Box 39"/>
          <p:cNvSpPr txBox="1">
            <a:spLocks noChangeArrowheads="1"/>
          </p:cNvSpPr>
          <p:nvPr/>
        </p:nvSpPr>
        <p:spPr bwMode="auto">
          <a:xfrm>
            <a:off x="34925" y="6453188"/>
            <a:ext cx="61928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/>
              <a:t>Using Microsoft Power Point animation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22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52" grpId="0" animBg="1"/>
      <p:bldP spid="22736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7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07" name="Line 8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475" y="115888"/>
            <a:ext cx="8856663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Horizontal axis wind turbine rotation mechanism</a:t>
            </a:r>
          </a:p>
        </p:txBody>
      </p:sp>
      <p:sp>
        <p:nvSpPr>
          <p:cNvPr id="47109" name="Line 4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10" name="Line 5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7111" name="Group 10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47144" name="Freeform 11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145" name="Arc 12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146" name="Arc 13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7147" name="Line 14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148" name="Arc 15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7112" name="Text Box 17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47113" name="Text Box 18"/>
          <p:cNvSpPr txBox="1">
            <a:spLocks noChangeArrowheads="1"/>
          </p:cNvSpPr>
          <p:nvPr/>
        </p:nvSpPr>
        <p:spPr bwMode="auto">
          <a:xfrm>
            <a:off x="539750" y="2636838"/>
            <a:ext cx="3097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</a:p>
        </p:txBody>
      </p:sp>
      <p:sp>
        <p:nvSpPr>
          <p:cNvPr id="47114" name="Text Box 19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47115" name="Line 6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9192" name="Group 40"/>
          <p:cNvGrpSpPr>
            <a:grpSpLocks/>
          </p:cNvGrpSpPr>
          <p:nvPr/>
        </p:nvGrpSpPr>
        <p:grpSpPr bwMode="auto">
          <a:xfrm>
            <a:off x="4529138" y="2060575"/>
            <a:ext cx="1987550" cy="1603375"/>
            <a:chOff x="2853" y="1298"/>
            <a:chExt cx="1252" cy="1010"/>
          </a:xfrm>
        </p:grpSpPr>
        <p:sp>
          <p:nvSpPr>
            <p:cNvPr id="47142" name="AutoShape 21"/>
            <p:cNvSpPr>
              <a:spLocks noChangeArrowheads="1"/>
            </p:cNvSpPr>
            <p:nvPr/>
          </p:nvSpPr>
          <p:spPr bwMode="auto">
            <a:xfrm rot="20100000" flipV="1">
              <a:off x="2853" y="2180"/>
              <a:ext cx="272" cy="128"/>
            </a:xfrm>
            <a:prstGeom prst="rightArrow">
              <a:avLst>
                <a:gd name="adj1" fmla="val 31324"/>
                <a:gd name="adj2" fmla="val 68325"/>
              </a:avLst>
            </a:prstGeom>
            <a:solidFill>
              <a:srgbClr val="CCFFCC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47143" name="AutoShape 23"/>
            <p:cNvSpPr>
              <a:spLocks noChangeArrowheads="1"/>
            </p:cNvSpPr>
            <p:nvPr/>
          </p:nvSpPr>
          <p:spPr bwMode="auto">
            <a:xfrm>
              <a:off x="3243" y="1298"/>
              <a:ext cx="862" cy="272"/>
            </a:xfrm>
            <a:prstGeom prst="wedgeRectCallout">
              <a:avLst>
                <a:gd name="adj1" fmla="val -74361"/>
                <a:gd name="adj2" fmla="val 272426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solidFill>
                    <a:schemeClr val="folHlink"/>
                  </a:solidFill>
                </a:rPr>
                <a:t>Drag</a:t>
              </a:r>
            </a:p>
          </p:txBody>
        </p:sp>
      </p:grpSp>
      <p:grpSp>
        <p:nvGrpSpPr>
          <p:cNvPr id="49191" name="Group 39"/>
          <p:cNvGrpSpPr>
            <a:grpSpLocks/>
          </p:cNvGrpSpPr>
          <p:nvPr/>
        </p:nvGrpSpPr>
        <p:grpSpPr bwMode="auto">
          <a:xfrm>
            <a:off x="3930650" y="982663"/>
            <a:ext cx="1936750" cy="2816225"/>
            <a:chOff x="2476" y="619"/>
            <a:chExt cx="1220" cy="1774"/>
          </a:xfrm>
        </p:grpSpPr>
        <p:sp>
          <p:nvSpPr>
            <p:cNvPr id="47140" name="AutoShape 22"/>
            <p:cNvSpPr>
              <a:spLocks noChangeArrowheads="1"/>
            </p:cNvSpPr>
            <p:nvPr/>
          </p:nvSpPr>
          <p:spPr bwMode="auto">
            <a:xfrm>
              <a:off x="2880" y="890"/>
              <a:ext cx="816" cy="272"/>
            </a:xfrm>
            <a:prstGeom prst="wedgeRectCallout">
              <a:avLst>
                <a:gd name="adj1" fmla="val -103801"/>
                <a:gd name="adj2" fmla="val 100366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solidFill>
                    <a:srgbClr val="FF0000"/>
                  </a:solidFill>
                </a:rPr>
                <a:t>Lift</a:t>
              </a:r>
            </a:p>
          </p:txBody>
        </p:sp>
        <p:sp>
          <p:nvSpPr>
            <p:cNvPr id="47141" name="Line 28"/>
            <p:cNvSpPr>
              <a:spLocks noChangeShapeType="1"/>
            </p:cNvSpPr>
            <p:nvPr/>
          </p:nvSpPr>
          <p:spPr bwMode="auto">
            <a:xfrm rot="-1500000" flipH="1" flipV="1">
              <a:off x="2476" y="619"/>
              <a:ext cx="0" cy="1774"/>
            </a:xfrm>
            <a:prstGeom prst="line">
              <a:avLst/>
            </a:prstGeom>
            <a:noFill/>
            <a:ln w="76200">
              <a:solidFill>
                <a:srgbClr val="FF99CC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9193" name="Group 41"/>
          <p:cNvGrpSpPr>
            <a:grpSpLocks/>
          </p:cNvGrpSpPr>
          <p:nvPr/>
        </p:nvGrpSpPr>
        <p:grpSpPr bwMode="auto">
          <a:xfrm>
            <a:off x="3300413" y="1112838"/>
            <a:ext cx="1239837" cy="2689225"/>
            <a:chOff x="2079" y="701"/>
            <a:chExt cx="781" cy="1694"/>
          </a:xfrm>
        </p:grpSpPr>
        <p:sp>
          <p:nvSpPr>
            <p:cNvPr id="47138" name="Rectangle 24"/>
            <p:cNvSpPr>
              <a:spLocks noChangeArrowheads="1"/>
            </p:cNvSpPr>
            <p:nvPr/>
          </p:nvSpPr>
          <p:spPr bwMode="auto">
            <a:xfrm>
              <a:off x="2089" y="701"/>
              <a:ext cx="771" cy="1610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47139" name="AutoShape 26"/>
            <p:cNvSpPr>
              <a:spLocks noChangeArrowheads="1"/>
            </p:cNvSpPr>
            <p:nvPr/>
          </p:nvSpPr>
          <p:spPr bwMode="auto">
            <a:xfrm rot="-5400000">
              <a:off x="2381" y="1926"/>
              <a:ext cx="167" cy="771"/>
            </a:xfrm>
            <a:prstGeom prst="upArrow">
              <a:avLst>
                <a:gd name="adj1" fmla="val 33093"/>
                <a:gd name="adj2" fmla="val 181422"/>
              </a:avLst>
            </a:prstGeom>
            <a:solidFill>
              <a:srgbClr val="FF00FF"/>
            </a:solidFill>
            <a:ln w="9525">
              <a:solidFill>
                <a:srgbClr val="FF99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</p:grpSp>
      <p:grpSp>
        <p:nvGrpSpPr>
          <p:cNvPr id="49194" name="Group 42"/>
          <p:cNvGrpSpPr>
            <a:grpSpLocks/>
          </p:cNvGrpSpPr>
          <p:nvPr/>
        </p:nvGrpSpPr>
        <p:grpSpPr bwMode="auto">
          <a:xfrm>
            <a:off x="4525963" y="3429000"/>
            <a:ext cx="431800" cy="325438"/>
            <a:chOff x="2851" y="2160"/>
            <a:chExt cx="272" cy="205"/>
          </a:xfrm>
        </p:grpSpPr>
        <p:sp>
          <p:nvSpPr>
            <p:cNvPr id="47136" name="Rectangle 25"/>
            <p:cNvSpPr>
              <a:spLocks noChangeArrowheads="1"/>
            </p:cNvSpPr>
            <p:nvPr/>
          </p:nvSpPr>
          <p:spPr bwMode="auto">
            <a:xfrm>
              <a:off x="2880" y="2160"/>
              <a:ext cx="227" cy="146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47137" name="AutoShape 27"/>
            <p:cNvSpPr>
              <a:spLocks noChangeArrowheads="1"/>
            </p:cNvSpPr>
            <p:nvPr/>
          </p:nvSpPr>
          <p:spPr bwMode="auto">
            <a:xfrm flipV="1">
              <a:off x="2851" y="2259"/>
              <a:ext cx="272" cy="106"/>
            </a:xfrm>
            <a:prstGeom prst="rightArrow">
              <a:avLst>
                <a:gd name="adj1" fmla="val 35852"/>
                <a:gd name="adj2" fmla="val 104720"/>
              </a:avLst>
            </a:prstGeom>
            <a:solidFill>
              <a:srgbClr val="00FF00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</p:grpSp>
      <p:grpSp>
        <p:nvGrpSpPr>
          <p:cNvPr id="49202" name="Group 50"/>
          <p:cNvGrpSpPr>
            <a:grpSpLocks/>
          </p:cNvGrpSpPr>
          <p:nvPr/>
        </p:nvGrpSpPr>
        <p:grpSpPr bwMode="auto">
          <a:xfrm>
            <a:off x="4292600" y="4724400"/>
            <a:ext cx="5145088" cy="2017713"/>
            <a:chOff x="2704" y="2976"/>
            <a:chExt cx="3241" cy="1271"/>
          </a:xfrm>
        </p:grpSpPr>
        <p:sp>
          <p:nvSpPr>
            <p:cNvPr id="47127" name="AutoShape 38"/>
            <p:cNvSpPr>
              <a:spLocks noChangeArrowheads="1"/>
            </p:cNvSpPr>
            <p:nvPr/>
          </p:nvSpPr>
          <p:spPr bwMode="auto">
            <a:xfrm>
              <a:off x="2704" y="2976"/>
              <a:ext cx="2994" cy="1271"/>
            </a:xfrm>
            <a:prstGeom prst="wedgeRectCallout">
              <a:avLst>
                <a:gd name="adj1" fmla="val -43787"/>
                <a:gd name="adj2" fmla="val -102162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ja-JP" sz="1800"/>
            </a:p>
          </p:txBody>
        </p:sp>
        <p:sp>
          <p:nvSpPr>
            <p:cNvPr id="47128" name="AutoShape 29"/>
            <p:cNvSpPr>
              <a:spLocks noChangeArrowheads="1"/>
            </p:cNvSpPr>
            <p:nvPr/>
          </p:nvSpPr>
          <p:spPr bwMode="auto">
            <a:xfrm rot="-5400000">
              <a:off x="3137" y="2856"/>
              <a:ext cx="167" cy="771"/>
            </a:xfrm>
            <a:prstGeom prst="upArrow">
              <a:avLst>
                <a:gd name="adj1" fmla="val 33093"/>
                <a:gd name="adj2" fmla="val 181422"/>
              </a:avLst>
            </a:prstGeom>
            <a:solidFill>
              <a:srgbClr val="FF00FF"/>
            </a:solidFill>
            <a:ln w="9525">
              <a:solidFill>
                <a:srgbClr val="FF99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47129" name="AutoShape 30"/>
            <p:cNvSpPr>
              <a:spLocks noChangeArrowheads="1"/>
            </p:cNvSpPr>
            <p:nvPr/>
          </p:nvSpPr>
          <p:spPr bwMode="auto">
            <a:xfrm flipV="1">
              <a:off x="3336" y="3506"/>
              <a:ext cx="272" cy="106"/>
            </a:xfrm>
            <a:prstGeom prst="rightArrow">
              <a:avLst>
                <a:gd name="adj1" fmla="val 35852"/>
                <a:gd name="adj2" fmla="val 104720"/>
              </a:avLst>
            </a:prstGeom>
            <a:solidFill>
              <a:srgbClr val="00FF00"/>
            </a:solidFill>
            <a:ln w="19050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47130" name="Text Box 32"/>
            <p:cNvSpPr txBox="1">
              <a:spLocks noChangeArrowheads="1"/>
            </p:cNvSpPr>
            <p:nvPr/>
          </p:nvSpPr>
          <p:spPr bwMode="auto">
            <a:xfrm>
              <a:off x="3669" y="2976"/>
              <a:ext cx="13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rgbClr val="FF33CC"/>
                  </a:solidFill>
                </a:rPr>
                <a:t>Rotation direction force by lift</a:t>
              </a:r>
            </a:p>
          </p:txBody>
        </p:sp>
        <p:sp>
          <p:nvSpPr>
            <p:cNvPr id="47131" name="Text Box 33"/>
            <p:cNvSpPr txBox="1">
              <a:spLocks noChangeArrowheads="1"/>
            </p:cNvSpPr>
            <p:nvPr/>
          </p:nvSpPr>
          <p:spPr bwMode="auto">
            <a:xfrm>
              <a:off x="3669" y="3335"/>
              <a:ext cx="193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rgbClr val="00CC00"/>
                  </a:solidFill>
                </a:rPr>
                <a:t>Rotation direction force by drag(opposite direction)</a:t>
              </a:r>
            </a:p>
          </p:txBody>
        </p:sp>
        <p:sp>
          <p:nvSpPr>
            <p:cNvPr id="47132" name="Text Box 34"/>
            <p:cNvSpPr txBox="1">
              <a:spLocks noChangeArrowheads="1"/>
            </p:cNvSpPr>
            <p:nvPr/>
          </p:nvSpPr>
          <p:spPr bwMode="auto">
            <a:xfrm>
              <a:off x="3672" y="3695"/>
              <a:ext cx="2273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/>
                <a:t>The difference is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/>
                <a:t>Actual</a:t>
              </a:r>
            </a:p>
          </p:txBody>
        </p:sp>
        <p:sp>
          <p:nvSpPr>
            <p:cNvPr id="47133" name="Line 35"/>
            <p:cNvSpPr>
              <a:spLocks noChangeShapeType="1"/>
            </p:cNvSpPr>
            <p:nvPr/>
          </p:nvSpPr>
          <p:spPr bwMode="auto">
            <a:xfrm>
              <a:off x="2840" y="3244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134" name="Line 36"/>
            <p:cNvSpPr>
              <a:spLocks noChangeShapeType="1"/>
            </p:cNvSpPr>
            <p:nvPr/>
          </p:nvSpPr>
          <p:spPr bwMode="auto">
            <a:xfrm>
              <a:off x="3339" y="3238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135" name="Line 37"/>
            <p:cNvSpPr>
              <a:spLocks noChangeShapeType="1"/>
            </p:cNvSpPr>
            <p:nvPr/>
          </p:nvSpPr>
          <p:spPr bwMode="auto">
            <a:xfrm>
              <a:off x="3611" y="3232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9204" name="Group 52"/>
          <p:cNvGrpSpPr>
            <a:grpSpLocks/>
          </p:cNvGrpSpPr>
          <p:nvPr/>
        </p:nvGrpSpPr>
        <p:grpSpPr bwMode="auto">
          <a:xfrm>
            <a:off x="3732213" y="3660775"/>
            <a:ext cx="5414962" cy="3003550"/>
            <a:chOff x="2351" y="2306"/>
            <a:chExt cx="3411" cy="1892"/>
          </a:xfrm>
        </p:grpSpPr>
        <p:sp>
          <p:nvSpPr>
            <p:cNvPr id="47124" name="Line 44"/>
            <p:cNvSpPr>
              <a:spLocks noChangeShapeType="1"/>
            </p:cNvSpPr>
            <p:nvPr/>
          </p:nvSpPr>
          <p:spPr bwMode="auto">
            <a:xfrm rot="5400000" flipH="1">
              <a:off x="2603" y="2054"/>
              <a:ext cx="2" cy="505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125" name="Line 31"/>
            <p:cNvSpPr>
              <a:spLocks noChangeShapeType="1"/>
            </p:cNvSpPr>
            <p:nvPr/>
          </p:nvSpPr>
          <p:spPr bwMode="auto">
            <a:xfrm rot="5400000" flipH="1">
              <a:off x="3089" y="3584"/>
              <a:ext cx="2" cy="505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126" name="Rectangle 43"/>
            <p:cNvSpPr>
              <a:spLocks noChangeArrowheads="1"/>
            </p:cNvSpPr>
            <p:nvPr/>
          </p:nvSpPr>
          <p:spPr bwMode="auto">
            <a:xfrm>
              <a:off x="4126" y="3967"/>
              <a:ext cx="1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rgbClr val="FF0000"/>
                  </a:solidFill>
                </a:rPr>
                <a:t>Rotation direction force </a:t>
              </a:r>
            </a:p>
          </p:txBody>
        </p:sp>
      </p:grpSp>
      <p:sp>
        <p:nvSpPr>
          <p:cNvPr id="47122" name="Text Box 49"/>
          <p:cNvSpPr txBox="1">
            <a:spLocks noChangeArrowheads="1"/>
          </p:cNvSpPr>
          <p:nvPr/>
        </p:nvSpPr>
        <p:spPr bwMode="auto">
          <a:xfrm>
            <a:off x="7416800" y="3789363"/>
            <a:ext cx="205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47123" name="Text Box 51"/>
          <p:cNvSpPr txBox="1">
            <a:spLocks noChangeArrowheads="1"/>
          </p:cNvSpPr>
          <p:nvPr/>
        </p:nvSpPr>
        <p:spPr bwMode="auto">
          <a:xfrm>
            <a:off x="34925" y="6453188"/>
            <a:ext cx="61928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/>
              <a:t>Using Microsoft Power Point animation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Altogether</a:t>
            </a: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-73025" y="3065463"/>
            <a:ext cx="9324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"Large Lift-Drag rate" means "Wind turbine rotate"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 anchor="ctr"/>
          <a:lstStyle/>
          <a:p>
            <a:pPr eaLnBrk="1" hangingPunct="1"/>
            <a:r>
              <a:rPr lang="en-US" altLang="ja-JP" sz="4400" smtClean="0"/>
              <a:t>V</a:t>
            </a:r>
            <a:r>
              <a:rPr lang="en-US" altLang="en-US" sz="4400" smtClean="0"/>
              <a:t>ariety</a:t>
            </a:r>
            <a:r>
              <a:rPr lang="en-US" altLang="ja-JP" sz="4400" smtClean="0"/>
              <a:t> of </a:t>
            </a:r>
            <a:r>
              <a:rPr lang="en-US" altLang="zh-TW" sz="4400" smtClean="0"/>
              <a:t>horizontal axis</a:t>
            </a:r>
            <a:r>
              <a:rPr lang="en-US" altLang="ja-JP" sz="4400" smtClean="0"/>
              <a:t/>
            </a:r>
            <a:br>
              <a:rPr lang="en-US" altLang="ja-JP" sz="4400" smtClean="0"/>
            </a:br>
            <a:r>
              <a:rPr lang="en-US" altLang="zh-TW" sz="4400" smtClean="0"/>
              <a:t> wind turbine</a:t>
            </a:r>
            <a:endParaRPr lang="en-US" altLang="ja-JP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タイトル 1"/>
          <p:cNvSpPr>
            <a:spLocks noGrp="1"/>
          </p:cNvSpPr>
          <p:nvPr>
            <p:ph type="ctrTitle"/>
          </p:nvPr>
        </p:nvSpPr>
        <p:spPr>
          <a:xfrm>
            <a:off x="358775" y="1125538"/>
            <a:ext cx="8426450" cy="2387600"/>
          </a:xfrm>
        </p:spPr>
        <p:txBody>
          <a:bodyPr/>
          <a:lstStyle/>
          <a:p>
            <a:r>
              <a:rPr lang="en-US" altLang="ja-JP" smtClean="0"/>
              <a:t>Why the wind turbine blade is twisted?</a:t>
            </a:r>
            <a:endParaRPr lang="ja-JP" altLang="en-US" smtClean="0"/>
          </a:p>
        </p:txBody>
      </p:sp>
      <p:sp>
        <p:nvSpPr>
          <p:cNvPr id="50179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3600" smtClean="0"/>
              <a:t>Why the wind turbine blade is twisted?</a:t>
            </a:r>
            <a:endParaRPr lang="ja-JP" altLang="en-US" sz="3600" smtClean="0"/>
          </a:p>
        </p:txBody>
      </p:sp>
      <p:graphicFrame>
        <p:nvGraphicFramePr>
          <p:cNvPr id="51203" name="Object 3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003800" y="4584700"/>
          <a:ext cx="17589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5" name="数式" r:id="rId4" imgW="914400" imgH="393700" progId="Equation.3">
                  <p:embed/>
                </p:oleObj>
              </mc:Choice>
              <mc:Fallback>
                <p:oleObj name="数式" r:id="rId4" imgW="914400" imgH="3937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4584700"/>
                        <a:ext cx="175895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4" name="Object 1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027988" y="2779713"/>
          <a:ext cx="8636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6" name="数式" r:id="rId6" imgW="507780" imgH="393529" progId="Equation.3">
                  <p:embed/>
                </p:oleObj>
              </mc:Choice>
              <mc:Fallback>
                <p:oleObj name="数式" r:id="rId6" imgW="507780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7988" y="2779713"/>
                        <a:ext cx="86360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5" name="Text Box 9"/>
          <p:cNvSpPr txBox="1">
            <a:spLocks noChangeArrowheads="1"/>
          </p:cNvSpPr>
          <p:nvPr/>
        </p:nvSpPr>
        <p:spPr bwMode="auto">
          <a:xfrm>
            <a:off x="6588125" y="3573463"/>
            <a:ext cx="2879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/>
              <a:t>ω</a:t>
            </a:r>
            <a:r>
              <a:rPr lang="ja-JP" altLang="en-US" sz="1400"/>
              <a:t>：</a:t>
            </a:r>
            <a:r>
              <a:rPr lang="en-US" altLang="ja-JP" sz="1400"/>
              <a:t>angular velocity [rad/s]</a:t>
            </a:r>
          </a:p>
        </p:txBody>
      </p:sp>
      <p:grpSp>
        <p:nvGrpSpPr>
          <p:cNvPr id="51206" name="Group 17"/>
          <p:cNvGrpSpPr>
            <a:grpSpLocks/>
          </p:cNvGrpSpPr>
          <p:nvPr/>
        </p:nvGrpSpPr>
        <p:grpSpPr bwMode="auto">
          <a:xfrm>
            <a:off x="204788" y="2089150"/>
            <a:ext cx="4416425" cy="4724400"/>
            <a:chOff x="3646" y="1327"/>
            <a:chExt cx="11634" cy="12972"/>
          </a:xfrm>
        </p:grpSpPr>
        <p:sp>
          <p:nvSpPr>
            <p:cNvPr id="53266" name="AutoShape 18"/>
            <p:cNvSpPr>
              <a:spLocks noChangeArrowheads="1"/>
            </p:cNvSpPr>
            <p:nvPr/>
          </p:nvSpPr>
          <p:spPr bwMode="auto">
            <a:xfrm flipV="1">
              <a:off x="8589" y="8279"/>
              <a:ext cx="1748" cy="6020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53267" name="Oval 19"/>
            <p:cNvSpPr>
              <a:spLocks noChangeArrowheads="1"/>
            </p:cNvSpPr>
            <p:nvPr/>
          </p:nvSpPr>
          <p:spPr bwMode="auto">
            <a:xfrm>
              <a:off x="8505" y="6601"/>
              <a:ext cx="1903" cy="1905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53268" name="AutoShape 20"/>
            <p:cNvSpPr>
              <a:spLocks noChangeArrowheads="1"/>
            </p:cNvSpPr>
            <p:nvPr/>
          </p:nvSpPr>
          <p:spPr bwMode="auto">
            <a:xfrm flipV="1">
              <a:off x="8556" y="1327"/>
              <a:ext cx="1752" cy="5139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53269" name="AutoShape 21"/>
            <p:cNvSpPr>
              <a:spLocks noChangeArrowheads="1"/>
            </p:cNvSpPr>
            <p:nvPr/>
          </p:nvSpPr>
          <p:spPr bwMode="auto">
            <a:xfrm rot="7200000" flipV="1">
              <a:off x="11836" y="6692"/>
              <a:ext cx="1752" cy="5135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53270" name="AutoShape 22"/>
            <p:cNvSpPr>
              <a:spLocks noChangeArrowheads="1"/>
            </p:cNvSpPr>
            <p:nvPr/>
          </p:nvSpPr>
          <p:spPr bwMode="auto">
            <a:xfrm rot="14400000" flipV="1">
              <a:off x="5338" y="6692"/>
              <a:ext cx="1752" cy="5135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graphicFrame>
        <p:nvGraphicFramePr>
          <p:cNvPr id="51207" name="Object 24"/>
          <p:cNvGraphicFramePr>
            <a:graphicFrameLocks noChangeAspect="1"/>
          </p:cNvGraphicFramePr>
          <p:nvPr/>
        </p:nvGraphicFramePr>
        <p:xfrm>
          <a:off x="5003800" y="2420938"/>
          <a:ext cx="252095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7" name="数式" r:id="rId8" imgW="837836" imgH="393529" progId="Equation.3">
                  <p:embed/>
                </p:oleObj>
              </mc:Choice>
              <mc:Fallback>
                <p:oleObj name="数式" r:id="rId8" imgW="837836" imgH="393529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420938"/>
                        <a:ext cx="252095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8" name="Rectangle 25"/>
          <p:cNvSpPr>
            <a:spLocks noChangeArrowheads="1"/>
          </p:cNvSpPr>
          <p:nvPr/>
        </p:nvSpPr>
        <p:spPr bwMode="auto">
          <a:xfrm>
            <a:off x="349250" y="1189038"/>
            <a:ext cx="8166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/>
              <a:t>There is velocity difference between at the root and the tip of the blade</a:t>
            </a:r>
            <a:endParaRPr lang="ja-JP" altLang="en-US" sz="2000"/>
          </a:p>
        </p:txBody>
      </p:sp>
      <p:sp>
        <p:nvSpPr>
          <p:cNvPr id="51209" name="AutoShape 26"/>
          <p:cNvSpPr>
            <a:spLocks noChangeArrowheads="1"/>
          </p:cNvSpPr>
          <p:nvPr/>
        </p:nvSpPr>
        <p:spPr bwMode="auto">
          <a:xfrm>
            <a:off x="7883525" y="2636838"/>
            <a:ext cx="1152525" cy="871537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1210" name="Arc 27"/>
          <p:cNvSpPr>
            <a:spLocks/>
          </p:cNvSpPr>
          <p:nvPr/>
        </p:nvSpPr>
        <p:spPr bwMode="auto">
          <a:xfrm>
            <a:off x="2411413" y="2090738"/>
            <a:ext cx="2305050" cy="3349625"/>
          </a:xfrm>
          <a:custGeom>
            <a:avLst/>
            <a:gdLst>
              <a:gd name="T0" fmla="*/ 0 w 21600"/>
              <a:gd name="T1" fmla="*/ 0 h 31372"/>
              <a:gd name="T2" fmla="*/ 2147483646 w 21600"/>
              <a:gd name="T3" fmla="*/ 2147483646 h 31372"/>
              <a:gd name="T4" fmla="*/ 0 w 21600"/>
              <a:gd name="T5" fmla="*/ 2147483646 h 313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137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5"/>
                  <a:pt x="20799" y="28343"/>
                  <a:pt x="19263" y="31372"/>
                </a:cubicBezTo>
              </a:path>
              <a:path w="21600" h="3137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995"/>
                  <a:pt x="20799" y="28343"/>
                  <a:pt x="19263" y="3137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1" name="Arc 29"/>
          <p:cNvSpPr>
            <a:spLocks/>
          </p:cNvSpPr>
          <p:nvPr/>
        </p:nvSpPr>
        <p:spPr bwMode="auto">
          <a:xfrm>
            <a:off x="2413000" y="3667125"/>
            <a:ext cx="741363" cy="960438"/>
          </a:xfrm>
          <a:custGeom>
            <a:avLst/>
            <a:gdLst>
              <a:gd name="T0" fmla="*/ 0 w 21600"/>
              <a:gd name="T1" fmla="*/ 0 h 27961"/>
              <a:gd name="T2" fmla="*/ 834609133 w 21600"/>
              <a:gd name="T3" fmla="*/ 1133189679 h 27961"/>
              <a:gd name="T4" fmla="*/ 0 w 21600"/>
              <a:gd name="T5" fmla="*/ 875394497 h 279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796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756"/>
                  <a:pt x="21277" y="25900"/>
                  <a:pt x="20642" y="27961"/>
                </a:cubicBezTo>
              </a:path>
              <a:path w="21600" h="2796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756"/>
                  <a:pt x="21277" y="25900"/>
                  <a:pt x="20642" y="2796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2" name="AutoShape 31"/>
          <p:cNvSpPr>
            <a:spLocks/>
          </p:cNvSpPr>
          <p:nvPr/>
        </p:nvSpPr>
        <p:spPr bwMode="auto">
          <a:xfrm>
            <a:off x="1116013" y="2089150"/>
            <a:ext cx="576262" cy="2232025"/>
          </a:xfrm>
          <a:prstGeom prst="leftBrace">
            <a:avLst>
              <a:gd name="adj1" fmla="val 3227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1213" name="AutoShape 32"/>
          <p:cNvSpPr>
            <a:spLocks/>
          </p:cNvSpPr>
          <p:nvPr/>
        </p:nvSpPr>
        <p:spPr bwMode="auto">
          <a:xfrm>
            <a:off x="1963738" y="3671888"/>
            <a:ext cx="360362" cy="622300"/>
          </a:xfrm>
          <a:prstGeom prst="leftBrace">
            <a:avLst>
              <a:gd name="adj1" fmla="val 1439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aphicFrame>
        <p:nvGraphicFramePr>
          <p:cNvPr id="51214" name="Object 3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7267575" y="4610100"/>
          <a:ext cx="176371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8" name="数式" r:id="rId10" imgW="965200" imgH="393700" progId="Equation.3">
                  <p:embed/>
                </p:oleObj>
              </mc:Choice>
              <mc:Fallback>
                <p:oleObj name="数式" r:id="rId10" imgW="965200" imgH="3937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7575" y="4610100"/>
                        <a:ext cx="1763713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5" name="Text Box 41"/>
          <p:cNvSpPr txBox="1">
            <a:spLocks noChangeArrowheads="1"/>
          </p:cNvSpPr>
          <p:nvPr/>
        </p:nvSpPr>
        <p:spPr bwMode="auto">
          <a:xfrm>
            <a:off x="1619250" y="374491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>
                <a:latin typeface="Century" panose="02040604050505020304" pitchFamily="18" charset="0"/>
              </a:rPr>
              <a:t>r</a:t>
            </a:r>
            <a:r>
              <a:rPr lang="en-US" altLang="ja-JP" sz="1800" i="1" baseline="-25000">
                <a:latin typeface="Century" panose="02040604050505020304" pitchFamily="18" charset="0"/>
              </a:rPr>
              <a:t>1</a:t>
            </a:r>
          </a:p>
        </p:txBody>
      </p:sp>
      <p:sp>
        <p:nvSpPr>
          <p:cNvPr id="51216" name="Text Box 42"/>
          <p:cNvSpPr txBox="1">
            <a:spLocks noChangeArrowheads="1"/>
          </p:cNvSpPr>
          <p:nvPr/>
        </p:nvSpPr>
        <p:spPr bwMode="auto">
          <a:xfrm>
            <a:off x="755650" y="2952750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>
                <a:latin typeface="Century" panose="02040604050505020304" pitchFamily="18" charset="0"/>
              </a:rPr>
              <a:t>r</a:t>
            </a:r>
            <a:r>
              <a:rPr lang="en-US" altLang="ja-JP" sz="1800" i="1" baseline="-25000">
                <a:latin typeface="Century" panose="02040604050505020304" pitchFamily="18" charset="0"/>
              </a:rPr>
              <a:t>2</a:t>
            </a:r>
          </a:p>
        </p:txBody>
      </p:sp>
      <p:sp>
        <p:nvSpPr>
          <p:cNvPr id="51217" name="Text Box 43"/>
          <p:cNvSpPr txBox="1">
            <a:spLocks noChangeArrowheads="1"/>
          </p:cNvSpPr>
          <p:nvPr/>
        </p:nvSpPr>
        <p:spPr bwMode="auto">
          <a:xfrm>
            <a:off x="6731000" y="4508500"/>
            <a:ext cx="9366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5400"/>
              <a:t>&lt;</a:t>
            </a:r>
          </a:p>
        </p:txBody>
      </p:sp>
      <p:sp>
        <p:nvSpPr>
          <p:cNvPr id="51218" name="AutoShape 44"/>
          <p:cNvSpPr>
            <a:spLocks noChangeArrowheads="1"/>
          </p:cNvSpPr>
          <p:nvPr/>
        </p:nvSpPr>
        <p:spPr bwMode="auto">
          <a:xfrm>
            <a:off x="4932363" y="5805488"/>
            <a:ext cx="4098925" cy="863600"/>
          </a:xfrm>
          <a:prstGeom prst="wedgeRectCallout">
            <a:avLst>
              <a:gd name="adj1" fmla="val 22593"/>
              <a:gd name="adj2" fmla="val -117278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The tip of the blade is higher in rotational speed than the root</a:t>
            </a:r>
            <a:endParaRPr lang="ja-JP" altLang="en-US" sz="2000"/>
          </a:p>
        </p:txBody>
      </p:sp>
      <p:sp>
        <p:nvSpPr>
          <p:cNvPr id="51219" name="Line 45"/>
          <p:cNvSpPr>
            <a:spLocks noChangeShapeType="1"/>
          </p:cNvSpPr>
          <p:nvPr/>
        </p:nvSpPr>
        <p:spPr bwMode="auto">
          <a:xfrm flipH="1">
            <a:off x="4057650" y="5491163"/>
            <a:ext cx="37465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0" name="Line 46"/>
          <p:cNvSpPr>
            <a:spLocks noChangeShapeType="1"/>
          </p:cNvSpPr>
          <p:nvPr/>
        </p:nvSpPr>
        <p:spPr bwMode="auto">
          <a:xfrm flipH="1">
            <a:off x="2908300" y="4724400"/>
            <a:ext cx="166688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1" name="Text Box 47"/>
          <p:cNvSpPr txBox="1">
            <a:spLocks noChangeArrowheads="1"/>
          </p:cNvSpPr>
          <p:nvPr/>
        </p:nvSpPr>
        <p:spPr bwMode="auto">
          <a:xfrm>
            <a:off x="3779838" y="6165850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>
                <a:latin typeface="Century" panose="02040604050505020304" pitchFamily="18" charset="0"/>
              </a:rPr>
              <a:t>v</a:t>
            </a:r>
            <a:r>
              <a:rPr lang="en-US" altLang="ja-JP" sz="1800" i="1" baseline="-25000">
                <a:latin typeface="Century" panose="02040604050505020304" pitchFamily="18" charset="0"/>
              </a:rPr>
              <a:t>2</a:t>
            </a:r>
          </a:p>
        </p:txBody>
      </p:sp>
      <p:sp>
        <p:nvSpPr>
          <p:cNvPr id="51222" name="Text Box 48"/>
          <p:cNvSpPr txBox="1">
            <a:spLocks noChangeArrowheads="1"/>
          </p:cNvSpPr>
          <p:nvPr/>
        </p:nvSpPr>
        <p:spPr bwMode="auto">
          <a:xfrm>
            <a:off x="2700338" y="508476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>
                <a:latin typeface="Century" panose="02040604050505020304" pitchFamily="18" charset="0"/>
              </a:rPr>
              <a:t>v</a:t>
            </a:r>
            <a:r>
              <a:rPr lang="en-US" altLang="ja-JP" sz="1800" i="1" baseline="-25000">
                <a:latin typeface="Century" panose="02040604050505020304" pitchFamily="18" charset="0"/>
              </a:rPr>
              <a:t>1</a:t>
            </a:r>
          </a:p>
        </p:txBody>
      </p:sp>
      <p:sp>
        <p:nvSpPr>
          <p:cNvPr id="51223" name="Text Box 49"/>
          <p:cNvSpPr txBox="1">
            <a:spLocks noChangeArrowheads="1"/>
          </p:cNvSpPr>
          <p:nvPr/>
        </p:nvSpPr>
        <p:spPr bwMode="auto">
          <a:xfrm>
            <a:off x="6602413" y="3905250"/>
            <a:ext cx="20161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i="1"/>
              <a:t>T</a:t>
            </a:r>
            <a:r>
              <a:rPr lang="en-US" altLang="ja-JP" sz="1400"/>
              <a:t>:time</a:t>
            </a:r>
            <a:endParaRPr lang="ja-JP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1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3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3254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53269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270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1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2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273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3255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53256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53257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53258" name="Line 16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9" name="Text Box 25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53260" name="AutoShape 36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53261" name="Group 30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61823" name="AutoShape 31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1824" name="Oval 32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1825" name="AutoShape 33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1826" name="AutoShape 34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1827" name="AutoShape 35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53262" name="Line 37"/>
          <p:cNvSpPr>
            <a:spLocks noChangeShapeType="1"/>
          </p:cNvSpPr>
          <p:nvPr/>
        </p:nvSpPr>
        <p:spPr bwMode="auto">
          <a:xfrm>
            <a:off x="6300788" y="5157788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smtClean="0"/>
              <a:t>When it suppose to be</a:t>
            </a:r>
            <a:br>
              <a:rPr lang="en-US" altLang="ja-JP" sz="4000" smtClean="0"/>
            </a:br>
            <a:r>
              <a:rPr lang="en-US" altLang="ja-JP" sz="4000" smtClean="0"/>
              <a:t> the central position of the blade</a:t>
            </a:r>
            <a:endParaRPr lang="ja-JP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Line 32"/>
          <p:cNvSpPr>
            <a:spLocks noChangeShapeType="1"/>
          </p:cNvSpPr>
          <p:nvPr/>
        </p:nvSpPr>
        <p:spPr bwMode="auto">
          <a:xfrm rot="20520000" flipH="1">
            <a:off x="-80963" y="3860800"/>
            <a:ext cx="7993063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When it suppose to be</a:t>
            </a:r>
            <a:br>
              <a:rPr lang="en-US" altLang="ja-JP" sz="4000" smtClean="0"/>
            </a:br>
            <a:r>
              <a:rPr lang="en-US" altLang="ja-JP" sz="4000" smtClean="0"/>
              <a:t> the tip of the blade</a:t>
            </a:r>
            <a:endParaRPr lang="ja-JP" altLang="en-US" sz="4000" smtClean="0"/>
          </a:p>
        </p:txBody>
      </p:sp>
      <p:sp>
        <p:nvSpPr>
          <p:cNvPr id="55300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01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02" name="Line 5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03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5304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55321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322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23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24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325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55308" name="Line 16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09" name="Text Box 17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55310" name="Line 18"/>
          <p:cNvSpPr>
            <a:spLocks noChangeShapeType="1"/>
          </p:cNvSpPr>
          <p:nvPr/>
        </p:nvSpPr>
        <p:spPr bwMode="auto">
          <a:xfrm flipV="1">
            <a:off x="39528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1" name="Line 19"/>
          <p:cNvSpPr>
            <a:spLocks noChangeShapeType="1"/>
          </p:cNvSpPr>
          <p:nvPr/>
        </p:nvSpPr>
        <p:spPr bwMode="auto">
          <a:xfrm rot="5400000" flipV="1">
            <a:off x="2248694" y="1935957"/>
            <a:ext cx="0" cy="37068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2" name="Line 20"/>
          <p:cNvSpPr>
            <a:spLocks noChangeShapeType="1"/>
          </p:cNvSpPr>
          <p:nvPr/>
        </p:nvSpPr>
        <p:spPr bwMode="auto">
          <a:xfrm rot="4320000">
            <a:off x="2232026" y="2460625"/>
            <a:ext cx="0" cy="38893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3" name="AutoShape 24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55314" name="Group 25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65914" name="AutoShape 26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5915" name="Oval 27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5916" name="AutoShape 28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5917" name="AutoShape 29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5918" name="AutoShape 30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55315" name="Line 31"/>
          <p:cNvSpPr>
            <a:spLocks noChangeShapeType="1"/>
          </p:cNvSpPr>
          <p:nvPr/>
        </p:nvSpPr>
        <p:spPr bwMode="auto">
          <a:xfrm>
            <a:off x="6300788" y="479742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Line 31"/>
          <p:cNvSpPr>
            <a:spLocks noChangeShapeType="1"/>
          </p:cNvSpPr>
          <p:nvPr/>
        </p:nvSpPr>
        <p:spPr bwMode="auto">
          <a:xfrm rot="7800000" flipH="1">
            <a:off x="419100" y="40386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463"/>
            <a:ext cx="9144000" cy="1143001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When it suppose to be</a:t>
            </a:r>
            <a:br>
              <a:rPr lang="en-US" altLang="ja-JP" sz="4000" smtClean="0"/>
            </a:br>
            <a:r>
              <a:rPr lang="en-US" altLang="ja-JP" sz="4000" smtClean="0"/>
              <a:t> the root of the blade</a:t>
            </a:r>
            <a:endParaRPr lang="ja-JP" altLang="en-US" sz="4000" smtClean="0"/>
          </a:p>
        </p:txBody>
      </p:sp>
      <p:sp>
        <p:nvSpPr>
          <p:cNvPr id="57348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49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50" name="Line 5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51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7352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57369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370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371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372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373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7353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57354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57355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57356" name="Line 16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57" name="Text Box 18"/>
          <p:cNvSpPr txBox="1">
            <a:spLocks noChangeArrowheads="1"/>
          </p:cNvSpPr>
          <p:nvPr/>
        </p:nvSpPr>
        <p:spPr bwMode="auto">
          <a:xfrm>
            <a:off x="3419475" y="4594225"/>
            <a:ext cx="3240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57358" name="Line 19"/>
          <p:cNvSpPr>
            <a:spLocks noChangeShapeType="1"/>
          </p:cNvSpPr>
          <p:nvPr/>
        </p:nvSpPr>
        <p:spPr bwMode="auto">
          <a:xfrm flipV="1">
            <a:off x="291623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59" name="Line 20"/>
          <p:cNvSpPr>
            <a:spLocks noChangeShapeType="1"/>
          </p:cNvSpPr>
          <p:nvPr/>
        </p:nvSpPr>
        <p:spPr bwMode="auto">
          <a:xfrm rot="5400000" flipV="1">
            <a:off x="3509169" y="3196432"/>
            <a:ext cx="0" cy="11858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60" name="Line 21"/>
          <p:cNvSpPr>
            <a:spLocks noChangeShapeType="1"/>
          </p:cNvSpPr>
          <p:nvPr/>
        </p:nvSpPr>
        <p:spPr bwMode="auto">
          <a:xfrm rot="2400000">
            <a:off x="3460750" y="3624263"/>
            <a:ext cx="0" cy="15859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61" name="AutoShape 23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57362" name="Group 24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63865" name="AutoShape 25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3866" name="Oval 26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3867" name="AutoShape 27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3868" name="AutoShape 28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3869" name="AutoShape 29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57363" name="Line 30"/>
          <p:cNvSpPr>
            <a:spLocks noChangeShapeType="1"/>
          </p:cNvSpPr>
          <p:nvPr/>
        </p:nvSpPr>
        <p:spPr bwMode="auto">
          <a:xfrm>
            <a:off x="6300788" y="544512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8438" y="2133600"/>
            <a:ext cx="8747125" cy="1470025"/>
          </a:xfrm>
        </p:spPr>
        <p:txBody>
          <a:bodyPr anchor="ctr"/>
          <a:lstStyle/>
          <a:p>
            <a:pPr eaLnBrk="1" hangingPunct="1"/>
            <a:r>
              <a:rPr lang="en-US" altLang="ja-JP" sz="4400" smtClean="0">
                <a:solidFill>
                  <a:schemeClr val="tx1"/>
                </a:solidFill>
              </a:rPr>
              <a:t>The image of AoA from tip to root is…</a:t>
            </a:r>
            <a:endParaRPr lang="ja-JP" altLang="en-US" sz="4400" smtClean="0">
              <a:solidFill>
                <a:schemeClr val="tx1"/>
              </a:solidFill>
            </a:endParaRPr>
          </a:p>
        </p:txBody>
      </p:sp>
      <p:sp>
        <p:nvSpPr>
          <p:cNvPr id="5939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ja-JP" altLang="ja-JP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Line 30"/>
          <p:cNvSpPr>
            <a:spLocks noChangeShapeType="1"/>
          </p:cNvSpPr>
          <p:nvPr/>
        </p:nvSpPr>
        <p:spPr bwMode="auto">
          <a:xfrm rot="20520000" flipH="1">
            <a:off x="-80963" y="3860800"/>
            <a:ext cx="7993063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20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0421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60438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9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40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41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2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0422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60423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60424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60425" name="Text Box 17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60426" name="Line 18"/>
          <p:cNvSpPr>
            <a:spLocks noChangeShapeType="1"/>
          </p:cNvSpPr>
          <p:nvPr/>
        </p:nvSpPr>
        <p:spPr bwMode="auto">
          <a:xfrm flipV="1">
            <a:off x="39528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27" name="Line 19"/>
          <p:cNvSpPr>
            <a:spLocks noChangeShapeType="1"/>
          </p:cNvSpPr>
          <p:nvPr/>
        </p:nvSpPr>
        <p:spPr bwMode="auto">
          <a:xfrm rot="5400000" flipV="1">
            <a:off x="2248694" y="1935957"/>
            <a:ext cx="0" cy="37068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28" name="Line 20"/>
          <p:cNvSpPr>
            <a:spLocks noChangeShapeType="1"/>
          </p:cNvSpPr>
          <p:nvPr/>
        </p:nvSpPr>
        <p:spPr bwMode="auto">
          <a:xfrm rot="4320000">
            <a:off x="2232026" y="2460625"/>
            <a:ext cx="0" cy="38893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29" name="AutoShape 22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60430" name="Group 23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74104" name="AutoShape 24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4105" name="Oval 25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4106" name="AutoShape 26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4107" name="AutoShape 27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4108" name="AutoShape 28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60431" name="Line 29"/>
          <p:cNvSpPr>
            <a:spLocks noChangeShapeType="1"/>
          </p:cNvSpPr>
          <p:nvPr/>
        </p:nvSpPr>
        <p:spPr bwMode="auto">
          <a:xfrm>
            <a:off x="6300788" y="479742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43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Line 2"/>
          <p:cNvSpPr>
            <a:spLocks noChangeShapeType="1"/>
          </p:cNvSpPr>
          <p:nvPr/>
        </p:nvSpPr>
        <p:spPr bwMode="auto">
          <a:xfrm rot="20400000" flipH="1">
            <a:off x="-80963" y="3860800"/>
            <a:ext cx="7993063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7" name="Line 5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8" name="Line 7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2469" name="Group 8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62486" name="Freeform 9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87" name="Arc 10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488" name="Arc 11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2489" name="Line 12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90" name="Arc 13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2470" name="Text Box 14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62471" name="Text Box 15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62472" name="Text Box 16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62473" name="Text Box 18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62474" name="Line 19"/>
          <p:cNvSpPr>
            <a:spLocks noChangeShapeType="1"/>
          </p:cNvSpPr>
          <p:nvPr/>
        </p:nvSpPr>
        <p:spPr bwMode="auto">
          <a:xfrm flipV="1">
            <a:off x="755650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75" name="Line 20"/>
          <p:cNvSpPr>
            <a:spLocks noChangeShapeType="1"/>
          </p:cNvSpPr>
          <p:nvPr/>
        </p:nvSpPr>
        <p:spPr bwMode="auto">
          <a:xfrm rot="5400000" flipV="1">
            <a:off x="2428875" y="2116138"/>
            <a:ext cx="0" cy="3346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76" name="Line 21"/>
          <p:cNvSpPr>
            <a:spLocks noChangeShapeType="1"/>
          </p:cNvSpPr>
          <p:nvPr/>
        </p:nvSpPr>
        <p:spPr bwMode="auto">
          <a:xfrm rot="4200000">
            <a:off x="2414588" y="2649538"/>
            <a:ext cx="0" cy="3492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77" name="AutoShape 23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62478" name="Group 24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78201" name="AutoShape 25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8202" name="Oval 26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8203" name="AutoShape 27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8204" name="AutoShape 28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8205" name="AutoShape 29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62479" name="Line 30"/>
          <p:cNvSpPr>
            <a:spLocks noChangeShapeType="1"/>
          </p:cNvSpPr>
          <p:nvPr/>
        </p:nvSpPr>
        <p:spPr bwMode="auto">
          <a:xfrm>
            <a:off x="6300788" y="4941888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Line 2"/>
          <p:cNvSpPr>
            <a:spLocks noChangeShapeType="1"/>
          </p:cNvSpPr>
          <p:nvPr/>
        </p:nvSpPr>
        <p:spPr bwMode="auto">
          <a:xfrm rot="20220000" flipH="1">
            <a:off x="-80963" y="3860800"/>
            <a:ext cx="7993063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15" name="Line 5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16" name="Line 7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4517" name="Group 8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64534" name="Freeform 9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5" name="Arc 10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4536" name="Arc 11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4537" name="Line 12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8" name="Arc 13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4518" name="Text Box 14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64519" name="Text Box 15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64520" name="Text Box 16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64521" name="Text Box 18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64522" name="Line 19"/>
          <p:cNvSpPr>
            <a:spLocks noChangeShapeType="1"/>
          </p:cNvSpPr>
          <p:nvPr/>
        </p:nvSpPr>
        <p:spPr bwMode="auto">
          <a:xfrm flipV="1">
            <a:off x="1187450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23" name="Line 20"/>
          <p:cNvSpPr>
            <a:spLocks noChangeShapeType="1"/>
          </p:cNvSpPr>
          <p:nvPr/>
        </p:nvSpPr>
        <p:spPr bwMode="auto">
          <a:xfrm rot="5400000" flipV="1">
            <a:off x="2644775" y="2332038"/>
            <a:ext cx="0" cy="29146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24" name="Line 21"/>
          <p:cNvSpPr>
            <a:spLocks noChangeShapeType="1"/>
          </p:cNvSpPr>
          <p:nvPr/>
        </p:nvSpPr>
        <p:spPr bwMode="auto">
          <a:xfrm rot="4020000">
            <a:off x="2614613" y="2881312"/>
            <a:ext cx="0" cy="30448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25" name="AutoShape 23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64526" name="Group 24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80249" name="AutoShape 25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0250" name="Oval 26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0251" name="AutoShape 27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0252" name="AutoShape 28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0253" name="AutoShape 29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64527" name="Line 30"/>
          <p:cNvSpPr>
            <a:spLocks noChangeShapeType="1"/>
          </p:cNvSpPr>
          <p:nvPr/>
        </p:nvSpPr>
        <p:spPr bwMode="auto">
          <a:xfrm>
            <a:off x="6300788" y="503237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52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3"/>
          <p:cNvSpPr>
            <a:spLocks noChangeShapeType="1"/>
          </p:cNvSpPr>
          <p:nvPr/>
        </p:nvSpPr>
        <p:spPr bwMode="auto">
          <a:xfrm rot="20100000" flipH="1">
            <a:off x="846138" y="3736975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63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64" name="Line 5"/>
          <p:cNvSpPr>
            <a:spLocks noChangeShapeType="1"/>
          </p:cNvSpPr>
          <p:nvPr/>
        </p:nvSpPr>
        <p:spPr bwMode="auto">
          <a:xfrm flipV="1">
            <a:off x="160178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65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6566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66581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2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583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6584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5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6567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66568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66569" name="Text Box 15"/>
          <p:cNvSpPr txBox="1">
            <a:spLocks noChangeArrowheads="1"/>
          </p:cNvSpPr>
          <p:nvPr/>
        </p:nvSpPr>
        <p:spPr bwMode="auto">
          <a:xfrm>
            <a:off x="900113" y="328453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66570" name="Line 16"/>
          <p:cNvSpPr>
            <a:spLocks noChangeShapeType="1"/>
          </p:cNvSpPr>
          <p:nvPr/>
        </p:nvSpPr>
        <p:spPr bwMode="auto">
          <a:xfrm rot="3900000">
            <a:off x="2837657" y="3036093"/>
            <a:ext cx="0" cy="2665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71" name="Text Box 17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66572" name="AutoShape 19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66573" name="Group 20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72053" name="AutoShape 21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2054" name="Oval 22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2055" name="AutoShape 23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2056" name="AutoShape 24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2057" name="AutoShape 25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66574" name="Line 26"/>
          <p:cNvSpPr>
            <a:spLocks noChangeShapeType="1"/>
          </p:cNvSpPr>
          <p:nvPr/>
        </p:nvSpPr>
        <p:spPr bwMode="auto">
          <a:xfrm>
            <a:off x="6300788" y="5157788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57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000" smtClean="0"/>
              <a:t>Up wind type</a:t>
            </a:r>
            <a:br>
              <a:rPr lang="en-US" altLang="ja-JP" sz="4000" smtClean="0"/>
            </a:br>
            <a:r>
              <a:rPr lang="en-US" altLang="ja-JP" sz="4000" smtClean="0"/>
              <a:t>-</a:t>
            </a:r>
            <a:br>
              <a:rPr lang="en-US" altLang="ja-JP" sz="4000" smtClean="0"/>
            </a:br>
            <a:r>
              <a:rPr lang="en-US" altLang="ja-JP" sz="4000" smtClean="0"/>
              <a:t>Down wind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3"/>
          <p:cNvSpPr>
            <a:spLocks noChangeShapeType="1"/>
          </p:cNvSpPr>
          <p:nvPr/>
        </p:nvSpPr>
        <p:spPr bwMode="auto">
          <a:xfrm rot="19500000" flipH="1">
            <a:off x="846138" y="3679825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11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12" name="Line 5"/>
          <p:cNvSpPr>
            <a:spLocks noChangeShapeType="1"/>
          </p:cNvSpPr>
          <p:nvPr/>
        </p:nvSpPr>
        <p:spPr bwMode="auto">
          <a:xfrm flipV="1">
            <a:off x="2339975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13" name="Line 6"/>
          <p:cNvSpPr>
            <a:spLocks noChangeShapeType="1"/>
          </p:cNvSpPr>
          <p:nvPr/>
        </p:nvSpPr>
        <p:spPr bwMode="auto">
          <a:xfrm rot="5400000" flipV="1">
            <a:off x="3218657" y="2910681"/>
            <a:ext cx="0" cy="17573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68614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68629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630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31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8632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633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8615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68616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68617" name="Text Box 15"/>
          <p:cNvSpPr txBox="1">
            <a:spLocks noChangeArrowheads="1"/>
          </p:cNvSpPr>
          <p:nvPr/>
        </p:nvSpPr>
        <p:spPr bwMode="auto">
          <a:xfrm>
            <a:off x="900113" y="328453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68618" name="Line 16"/>
          <p:cNvSpPr>
            <a:spLocks noChangeShapeType="1"/>
          </p:cNvSpPr>
          <p:nvPr/>
        </p:nvSpPr>
        <p:spPr bwMode="auto">
          <a:xfrm rot="3300000">
            <a:off x="3187700" y="3352800"/>
            <a:ext cx="0" cy="20891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19" name="Text Box 17"/>
          <p:cNvSpPr txBox="1">
            <a:spLocks noChangeArrowheads="1"/>
          </p:cNvSpPr>
          <p:nvPr/>
        </p:nvSpPr>
        <p:spPr bwMode="auto">
          <a:xfrm>
            <a:off x="29162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68620" name="AutoShape 19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68621" name="Group 20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82293" name="AutoShape 21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2294" name="Oval 22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2295" name="AutoShape 23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2296" name="AutoShape 24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2297" name="AutoShape 25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68622" name="Line 26"/>
          <p:cNvSpPr>
            <a:spLocks noChangeShapeType="1"/>
          </p:cNvSpPr>
          <p:nvPr/>
        </p:nvSpPr>
        <p:spPr bwMode="auto">
          <a:xfrm>
            <a:off x="6300788" y="526732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62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3"/>
          <p:cNvSpPr>
            <a:spLocks noChangeShapeType="1"/>
          </p:cNvSpPr>
          <p:nvPr/>
        </p:nvSpPr>
        <p:spPr bwMode="auto">
          <a:xfrm rot="18600000" flipH="1">
            <a:off x="587375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59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70660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70677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678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79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0680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681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0661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70662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70663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70664" name="Text Box 17"/>
          <p:cNvSpPr txBox="1">
            <a:spLocks noChangeArrowheads="1"/>
          </p:cNvSpPr>
          <p:nvPr/>
        </p:nvSpPr>
        <p:spPr bwMode="auto">
          <a:xfrm>
            <a:off x="3419475" y="4594225"/>
            <a:ext cx="3240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70665" name="Line 18"/>
          <p:cNvSpPr>
            <a:spLocks noChangeShapeType="1"/>
          </p:cNvSpPr>
          <p:nvPr/>
        </p:nvSpPr>
        <p:spPr bwMode="auto">
          <a:xfrm flipV="1">
            <a:off x="291623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66" name="Line 19"/>
          <p:cNvSpPr>
            <a:spLocks noChangeShapeType="1"/>
          </p:cNvSpPr>
          <p:nvPr/>
        </p:nvSpPr>
        <p:spPr bwMode="auto">
          <a:xfrm rot="5400000" flipV="1">
            <a:off x="3509169" y="3196432"/>
            <a:ext cx="0" cy="11858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67" name="Line 20"/>
          <p:cNvSpPr>
            <a:spLocks noChangeShapeType="1"/>
          </p:cNvSpPr>
          <p:nvPr/>
        </p:nvSpPr>
        <p:spPr bwMode="auto">
          <a:xfrm rot="2400000">
            <a:off x="3460750" y="3624263"/>
            <a:ext cx="0" cy="15859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68" name="AutoShape 22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70669" name="Group 23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76152" name="AutoShape 24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6153" name="Oval 25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6154" name="AutoShape 26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6155" name="AutoShape 27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76156" name="AutoShape 28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70670" name="Line 29"/>
          <p:cNvSpPr>
            <a:spLocks noChangeShapeType="1"/>
          </p:cNvSpPr>
          <p:nvPr/>
        </p:nvSpPr>
        <p:spPr bwMode="auto">
          <a:xfrm>
            <a:off x="6300788" y="544512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7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3"/>
          <p:cNvSpPr>
            <a:spLocks noChangeShapeType="1"/>
          </p:cNvSpPr>
          <p:nvPr/>
        </p:nvSpPr>
        <p:spPr bwMode="auto">
          <a:xfrm rot="18000000" flipH="1">
            <a:off x="615950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07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72708" name="Group 5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72725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726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2727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2728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729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2709" name="Text Box 11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72710" name="Text Box 12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72711" name="Text Box 13"/>
          <p:cNvSpPr txBox="1">
            <a:spLocks noChangeArrowheads="1"/>
          </p:cNvSpPr>
          <p:nvPr/>
        </p:nvSpPr>
        <p:spPr bwMode="auto">
          <a:xfrm>
            <a:off x="900113" y="3278188"/>
            <a:ext cx="28082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r>
              <a:rPr lang="ja-JP" altLang="en-US" sz="1800"/>
              <a:t>　</a:t>
            </a:r>
          </a:p>
        </p:txBody>
      </p:sp>
      <p:sp>
        <p:nvSpPr>
          <p:cNvPr id="72712" name="Text Box 14"/>
          <p:cNvSpPr txBox="1">
            <a:spLocks noChangeArrowheads="1"/>
          </p:cNvSpPr>
          <p:nvPr/>
        </p:nvSpPr>
        <p:spPr bwMode="auto">
          <a:xfrm>
            <a:off x="3419475" y="4594225"/>
            <a:ext cx="3240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72713" name="Line 15"/>
          <p:cNvSpPr>
            <a:spLocks noChangeShapeType="1"/>
          </p:cNvSpPr>
          <p:nvPr/>
        </p:nvSpPr>
        <p:spPr bwMode="auto">
          <a:xfrm flipV="1">
            <a:off x="334803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4" name="Line 16"/>
          <p:cNvSpPr>
            <a:spLocks noChangeShapeType="1"/>
          </p:cNvSpPr>
          <p:nvPr/>
        </p:nvSpPr>
        <p:spPr bwMode="auto">
          <a:xfrm rot="5400000" flipV="1">
            <a:off x="3725069" y="3412332"/>
            <a:ext cx="0" cy="7540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5" name="Line 17"/>
          <p:cNvSpPr>
            <a:spLocks noChangeShapeType="1"/>
          </p:cNvSpPr>
          <p:nvPr/>
        </p:nvSpPr>
        <p:spPr bwMode="auto">
          <a:xfrm rot="1800000">
            <a:off x="3668713" y="3684588"/>
            <a:ext cx="0" cy="14112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6" name="AutoShape 19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72717" name="Group 20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84341" name="AutoShape 21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4342" name="Oval 22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4343" name="AutoShape 23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4344" name="AutoShape 24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84345" name="AutoShape 25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72718" name="Line 26"/>
          <p:cNvSpPr>
            <a:spLocks noChangeShapeType="1"/>
          </p:cNvSpPr>
          <p:nvPr/>
        </p:nvSpPr>
        <p:spPr bwMode="auto">
          <a:xfrm>
            <a:off x="6300788" y="5530850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71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55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56" name="Line 5"/>
          <p:cNvSpPr>
            <a:spLocks noChangeShapeType="1"/>
          </p:cNvSpPr>
          <p:nvPr/>
        </p:nvSpPr>
        <p:spPr bwMode="auto">
          <a:xfrm flipV="1">
            <a:off x="323850" y="3789363"/>
            <a:ext cx="0" cy="1223962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74757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74779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780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81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782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783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4758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74759" name="Text Box 14"/>
          <p:cNvSpPr txBox="1">
            <a:spLocks noChangeArrowheads="1"/>
          </p:cNvSpPr>
          <p:nvPr/>
        </p:nvSpPr>
        <p:spPr bwMode="auto">
          <a:xfrm>
            <a:off x="395288" y="3860800"/>
            <a:ext cx="10080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74760" name="Text Box 17"/>
          <p:cNvSpPr txBox="1">
            <a:spLocks noChangeArrowheads="1"/>
          </p:cNvSpPr>
          <p:nvPr/>
        </p:nvSpPr>
        <p:spPr bwMode="auto">
          <a:xfrm>
            <a:off x="3492500" y="4292600"/>
            <a:ext cx="324008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Apparent wind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V[m/s] at root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of the blade</a:t>
            </a:r>
          </a:p>
        </p:txBody>
      </p:sp>
      <p:sp>
        <p:nvSpPr>
          <p:cNvPr id="74761" name="Text Box 21"/>
          <p:cNvSpPr txBox="1">
            <a:spLocks noChangeArrowheads="1"/>
          </p:cNvSpPr>
          <p:nvPr/>
        </p:nvSpPr>
        <p:spPr bwMode="auto">
          <a:xfrm>
            <a:off x="323850" y="1052513"/>
            <a:ext cx="7488238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/>
              <a:t>If Blade is not twisted(straight), </a:t>
            </a:r>
            <a:endParaRPr lang="ja-JP" altLang="en-US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>
                <a:solidFill>
                  <a:srgbClr val="FF0000"/>
                </a:solidFill>
              </a:rPr>
              <a:t>            AoA is not optimized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74762" name="Text Box 22"/>
          <p:cNvSpPr txBox="1">
            <a:spLocks noChangeArrowheads="1"/>
          </p:cNvSpPr>
          <p:nvPr/>
        </p:nvSpPr>
        <p:spPr bwMode="auto">
          <a:xfrm>
            <a:off x="1692275" y="5084763"/>
            <a:ext cx="32400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at center position of the blade</a:t>
            </a:r>
          </a:p>
        </p:txBody>
      </p:sp>
      <p:sp>
        <p:nvSpPr>
          <p:cNvPr id="74763" name="Line 23"/>
          <p:cNvSpPr>
            <a:spLocks noChangeShapeType="1"/>
          </p:cNvSpPr>
          <p:nvPr/>
        </p:nvSpPr>
        <p:spPr bwMode="auto">
          <a:xfrm rot="4320000">
            <a:off x="2232026" y="2460625"/>
            <a:ext cx="0" cy="388937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64" name="Line 24"/>
          <p:cNvSpPr>
            <a:spLocks noChangeShapeType="1"/>
          </p:cNvSpPr>
          <p:nvPr/>
        </p:nvSpPr>
        <p:spPr bwMode="auto">
          <a:xfrm rot="3900000">
            <a:off x="2834482" y="3109118"/>
            <a:ext cx="0" cy="2665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65" name="Text Box 25"/>
          <p:cNvSpPr txBox="1">
            <a:spLocks noChangeArrowheads="1"/>
          </p:cNvSpPr>
          <p:nvPr/>
        </p:nvSpPr>
        <p:spPr bwMode="auto">
          <a:xfrm>
            <a:off x="0" y="5445125"/>
            <a:ext cx="3240088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0000CC"/>
                </a:solidFill>
              </a:rPr>
              <a:t>Apparent wind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0000CC"/>
                </a:solidFill>
              </a:rPr>
              <a:t>V[m/s]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0000CC"/>
                </a:solidFill>
              </a:rPr>
              <a:t>at tip of the blade</a:t>
            </a:r>
          </a:p>
        </p:txBody>
      </p:sp>
      <p:sp>
        <p:nvSpPr>
          <p:cNvPr id="74766" name="AutoShape 26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74767" name="Group 27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67964" name="AutoShape 28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7965" name="Oval 29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7966" name="AutoShape 30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7967" name="AutoShape 31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67968" name="AutoShape 32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74768" name="Line 33"/>
          <p:cNvSpPr>
            <a:spLocks noChangeShapeType="1"/>
          </p:cNvSpPr>
          <p:nvPr/>
        </p:nvSpPr>
        <p:spPr bwMode="auto">
          <a:xfrm>
            <a:off x="6300788" y="5445125"/>
            <a:ext cx="358775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69" name="Line 20"/>
          <p:cNvSpPr>
            <a:spLocks noChangeShapeType="1"/>
          </p:cNvSpPr>
          <p:nvPr/>
        </p:nvSpPr>
        <p:spPr bwMode="auto">
          <a:xfrm rot="2400000">
            <a:off x="3527425" y="3643313"/>
            <a:ext cx="0" cy="158591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0" name="Line 34"/>
          <p:cNvSpPr>
            <a:spLocks noChangeShapeType="1"/>
          </p:cNvSpPr>
          <p:nvPr/>
        </p:nvSpPr>
        <p:spPr bwMode="auto">
          <a:xfrm>
            <a:off x="6315075" y="4797425"/>
            <a:ext cx="358775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1" name="Line 35"/>
          <p:cNvSpPr>
            <a:spLocks noChangeShapeType="1"/>
          </p:cNvSpPr>
          <p:nvPr/>
        </p:nvSpPr>
        <p:spPr bwMode="auto">
          <a:xfrm>
            <a:off x="6296025" y="5094288"/>
            <a:ext cx="3587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7972" name="Text Box 36"/>
          <p:cNvSpPr txBox="1">
            <a:spLocks noChangeArrowheads="1"/>
          </p:cNvSpPr>
          <p:nvPr/>
        </p:nvSpPr>
        <p:spPr bwMode="auto">
          <a:xfrm>
            <a:off x="-9525" y="2562225"/>
            <a:ext cx="94678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/>
              <a:t> -&gt; Optimized the AoA(</a:t>
            </a:r>
            <a:r>
              <a:rPr lang="en-US" altLang="ja-JP" sz="2800">
                <a:latin typeface="Symbol" panose="05050102010706020507" pitchFamily="18" charset="2"/>
              </a:rPr>
              <a:t>a</a:t>
            </a:r>
            <a:r>
              <a:rPr lang="en-US" altLang="ja-JP" sz="2800"/>
              <a:t>) for each blade position                 	=twist the blade</a:t>
            </a:r>
            <a:endParaRPr lang="ja-JP" altLang="en-US" sz="2800">
              <a:solidFill>
                <a:srgbClr val="FF0000"/>
              </a:solidFill>
            </a:endParaRPr>
          </a:p>
        </p:txBody>
      </p:sp>
      <p:sp>
        <p:nvSpPr>
          <p:cNvPr id="747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7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Line 2"/>
          <p:cNvSpPr>
            <a:spLocks noChangeShapeType="1"/>
          </p:cNvSpPr>
          <p:nvPr/>
        </p:nvSpPr>
        <p:spPr bwMode="auto">
          <a:xfrm rot="20520000" flipH="1">
            <a:off x="-80963" y="3860800"/>
            <a:ext cx="7993063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-17463"/>
            <a:ext cx="9144000" cy="1143001"/>
          </a:xfrm>
        </p:spPr>
        <p:txBody>
          <a:bodyPr/>
          <a:lstStyle/>
          <a:p>
            <a:pPr eaLnBrk="1" hangingPunct="1"/>
            <a:r>
              <a:rPr lang="en-US" altLang="ja-JP" sz="3200" smtClean="0"/>
              <a:t>Optimized the AoA(</a:t>
            </a:r>
            <a:r>
              <a:rPr lang="en-US" altLang="ja-JP" sz="3200" smtClean="0">
                <a:latin typeface="Symbol" panose="05050102010706020507" pitchFamily="18" charset="2"/>
              </a:rPr>
              <a:t>a</a:t>
            </a:r>
            <a:r>
              <a:rPr lang="en-US" altLang="ja-JP" sz="3200" smtClean="0"/>
              <a:t>) for each blade position </a:t>
            </a:r>
            <a:endParaRPr lang="ja-JP" altLang="en-US" sz="3200" smtClean="0"/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76806" name="Group 6"/>
          <p:cNvGrpSpPr>
            <a:grpSpLocks/>
          </p:cNvGrpSpPr>
          <p:nvPr/>
        </p:nvGrpSpPr>
        <p:grpSpPr bwMode="auto">
          <a:xfrm rot="540000">
            <a:off x="4035425" y="3708400"/>
            <a:ext cx="3097213" cy="569913"/>
            <a:chOff x="-2246" y="2614"/>
            <a:chExt cx="1951" cy="359"/>
          </a:xfrm>
        </p:grpSpPr>
        <p:sp>
          <p:nvSpPr>
            <p:cNvPr id="76822" name="Freeform 7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3" name="Arc 8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824" name="Arc 9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825" name="Line 10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6" name="Arc 11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6807" name="Text Box 12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76808" name="Text Box 13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76809" name="Text Box 14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76810" name="Text Box 15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76811" name="Line 16"/>
          <p:cNvSpPr>
            <a:spLocks noChangeShapeType="1"/>
          </p:cNvSpPr>
          <p:nvPr/>
        </p:nvSpPr>
        <p:spPr bwMode="auto">
          <a:xfrm flipV="1">
            <a:off x="39528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812" name="Line 17"/>
          <p:cNvSpPr>
            <a:spLocks noChangeShapeType="1"/>
          </p:cNvSpPr>
          <p:nvPr/>
        </p:nvSpPr>
        <p:spPr bwMode="auto">
          <a:xfrm rot="5400000" flipV="1">
            <a:off x="2248694" y="1935957"/>
            <a:ext cx="0" cy="37068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813" name="Line 18"/>
          <p:cNvSpPr>
            <a:spLocks noChangeShapeType="1"/>
          </p:cNvSpPr>
          <p:nvPr/>
        </p:nvSpPr>
        <p:spPr bwMode="auto">
          <a:xfrm rot="4320000">
            <a:off x="2232026" y="2460625"/>
            <a:ext cx="0" cy="38893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814" name="AutoShape 20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76815" name="Group 21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90486" name="AutoShape 22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0487" name="Oval 23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0488" name="AutoShape 24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0489" name="AutoShape 25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0490" name="AutoShape 26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76816" name="Line 27"/>
          <p:cNvSpPr>
            <a:spLocks noChangeShapeType="1"/>
          </p:cNvSpPr>
          <p:nvPr/>
        </p:nvSpPr>
        <p:spPr bwMode="auto">
          <a:xfrm>
            <a:off x="6300788" y="479742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Line 2"/>
          <p:cNvSpPr>
            <a:spLocks noChangeShapeType="1"/>
          </p:cNvSpPr>
          <p:nvPr/>
        </p:nvSpPr>
        <p:spPr bwMode="auto">
          <a:xfrm rot="20400000" flipH="1">
            <a:off x="-80963" y="3860800"/>
            <a:ext cx="7993063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851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852" name="Line 5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78853" name="Group 6"/>
          <p:cNvGrpSpPr>
            <a:grpSpLocks/>
          </p:cNvGrpSpPr>
          <p:nvPr/>
        </p:nvGrpSpPr>
        <p:grpSpPr bwMode="auto">
          <a:xfrm rot="240000">
            <a:off x="4054475" y="3579813"/>
            <a:ext cx="3097213" cy="569912"/>
            <a:chOff x="-2246" y="2614"/>
            <a:chExt cx="1951" cy="359"/>
          </a:xfrm>
        </p:grpSpPr>
        <p:sp>
          <p:nvSpPr>
            <p:cNvPr id="78870" name="Freeform 7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71" name="Arc 8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8872" name="Arc 9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8873" name="Line 10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74" name="Arc 11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8854" name="Text Box 12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78855" name="Text Box 13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78856" name="Text Box 14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78857" name="Text Box 15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78858" name="Line 16"/>
          <p:cNvSpPr>
            <a:spLocks noChangeShapeType="1"/>
          </p:cNvSpPr>
          <p:nvPr/>
        </p:nvSpPr>
        <p:spPr bwMode="auto">
          <a:xfrm flipV="1">
            <a:off x="755650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859" name="Line 17"/>
          <p:cNvSpPr>
            <a:spLocks noChangeShapeType="1"/>
          </p:cNvSpPr>
          <p:nvPr/>
        </p:nvSpPr>
        <p:spPr bwMode="auto">
          <a:xfrm rot="5400000" flipV="1">
            <a:off x="2428875" y="2116138"/>
            <a:ext cx="0" cy="3346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860" name="Line 18"/>
          <p:cNvSpPr>
            <a:spLocks noChangeShapeType="1"/>
          </p:cNvSpPr>
          <p:nvPr/>
        </p:nvSpPr>
        <p:spPr bwMode="auto">
          <a:xfrm rot="4200000">
            <a:off x="2414588" y="2649538"/>
            <a:ext cx="0" cy="3492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861" name="AutoShape 20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78862" name="Group 21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92534" name="AutoShape 22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2535" name="Oval 23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2536" name="AutoShape 24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2537" name="AutoShape 25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2538" name="AutoShape 26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78863" name="Line 27"/>
          <p:cNvSpPr>
            <a:spLocks noChangeShapeType="1"/>
          </p:cNvSpPr>
          <p:nvPr/>
        </p:nvSpPr>
        <p:spPr bwMode="auto">
          <a:xfrm>
            <a:off x="6300788" y="4941888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864" name="Rectangle 29"/>
          <p:cNvSpPr>
            <a:spLocks noChangeArrowheads="1"/>
          </p:cNvSpPr>
          <p:nvPr/>
        </p:nvSpPr>
        <p:spPr bwMode="auto">
          <a:xfrm>
            <a:off x="0" y="-17463"/>
            <a:ext cx="91440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Optimized the AoA(</a:t>
            </a:r>
            <a:r>
              <a:rPr lang="en-US" altLang="ja-JP">
                <a:latin typeface="Symbol" panose="05050102010706020507" pitchFamily="18" charset="2"/>
              </a:rPr>
              <a:t>a</a:t>
            </a:r>
            <a:r>
              <a:rPr lang="en-US" altLang="ja-JP"/>
              <a:t>) for each blade position </a:t>
            </a:r>
            <a:endParaRPr lang="ja-JP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Line 2"/>
          <p:cNvSpPr>
            <a:spLocks noChangeShapeType="1"/>
          </p:cNvSpPr>
          <p:nvPr/>
        </p:nvSpPr>
        <p:spPr bwMode="auto">
          <a:xfrm rot="20220000" flipH="1">
            <a:off x="-80963" y="3860800"/>
            <a:ext cx="7993063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899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900" name="Line 5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0901" name="Group 6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80918" name="Freeform 7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19" name="Arc 8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20" name="Arc 9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921" name="Line 10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922" name="Arc 11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0902" name="Text Box 12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80903" name="Text Box 13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80904" name="Text Box 14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80905" name="Text Box 15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80906" name="Line 16"/>
          <p:cNvSpPr>
            <a:spLocks noChangeShapeType="1"/>
          </p:cNvSpPr>
          <p:nvPr/>
        </p:nvSpPr>
        <p:spPr bwMode="auto">
          <a:xfrm flipV="1">
            <a:off x="1187450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907" name="Line 17"/>
          <p:cNvSpPr>
            <a:spLocks noChangeShapeType="1"/>
          </p:cNvSpPr>
          <p:nvPr/>
        </p:nvSpPr>
        <p:spPr bwMode="auto">
          <a:xfrm rot="5400000" flipV="1">
            <a:off x="2644775" y="2332038"/>
            <a:ext cx="0" cy="29146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908" name="Line 18"/>
          <p:cNvSpPr>
            <a:spLocks noChangeShapeType="1"/>
          </p:cNvSpPr>
          <p:nvPr/>
        </p:nvSpPr>
        <p:spPr bwMode="auto">
          <a:xfrm rot="4020000">
            <a:off x="2614613" y="2881312"/>
            <a:ext cx="0" cy="30448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909" name="AutoShape 20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80910" name="Group 21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94582" name="AutoShape 22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4583" name="Oval 23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4584" name="AutoShape 24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4585" name="AutoShape 25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4586" name="AutoShape 26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80911" name="Line 27"/>
          <p:cNvSpPr>
            <a:spLocks noChangeShapeType="1"/>
          </p:cNvSpPr>
          <p:nvPr/>
        </p:nvSpPr>
        <p:spPr bwMode="auto">
          <a:xfrm>
            <a:off x="6300788" y="503237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912" name="Rectangle 29"/>
          <p:cNvSpPr>
            <a:spLocks noChangeArrowheads="1"/>
          </p:cNvSpPr>
          <p:nvPr/>
        </p:nvSpPr>
        <p:spPr bwMode="auto">
          <a:xfrm>
            <a:off x="0" y="-17463"/>
            <a:ext cx="91440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Optimized the AoA(</a:t>
            </a:r>
            <a:r>
              <a:rPr lang="en-US" altLang="ja-JP">
                <a:latin typeface="Symbol" panose="05050102010706020507" pitchFamily="18" charset="2"/>
              </a:rPr>
              <a:t>a</a:t>
            </a:r>
            <a:r>
              <a:rPr lang="en-US" altLang="ja-JP"/>
              <a:t>) for each blade position </a:t>
            </a:r>
            <a:endParaRPr lang="ja-JP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Line 3"/>
          <p:cNvSpPr>
            <a:spLocks noChangeShapeType="1"/>
          </p:cNvSpPr>
          <p:nvPr/>
        </p:nvSpPr>
        <p:spPr bwMode="auto">
          <a:xfrm rot="20100000" flipH="1">
            <a:off x="846138" y="3736975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947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948" name="Line 5"/>
          <p:cNvSpPr>
            <a:spLocks noChangeShapeType="1"/>
          </p:cNvSpPr>
          <p:nvPr/>
        </p:nvSpPr>
        <p:spPr bwMode="auto">
          <a:xfrm flipV="1">
            <a:off x="160178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949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2950" name="Group 7"/>
          <p:cNvGrpSpPr>
            <a:grpSpLocks/>
          </p:cNvGrpSpPr>
          <p:nvPr/>
        </p:nvGrpSpPr>
        <p:grpSpPr bwMode="auto">
          <a:xfrm rot="-240000">
            <a:off x="4025900" y="3408363"/>
            <a:ext cx="3097213" cy="569912"/>
            <a:chOff x="-2246" y="2614"/>
            <a:chExt cx="1951" cy="359"/>
          </a:xfrm>
        </p:grpSpPr>
        <p:sp>
          <p:nvSpPr>
            <p:cNvPr id="82965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966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967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968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969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2951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82952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82953" name="Text Box 15"/>
          <p:cNvSpPr txBox="1">
            <a:spLocks noChangeArrowheads="1"/>
          </p:cNvSpPr>
          <p:nvPr/>
        </p:nvSpPr>
        <p:spPr bwMode="auto">
          <a:xfrm>
            <a:off x="900113" y="328453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82954" name="Line 16"/>
          <p:cNvSpPr>
            <a:spLocks noChangeShapeType="1"/>
          </p:cNvSpPr>
          <p:nvPr/>
        </p:nvSpPr>
        <p:spPr bwMode="auto">
          <a:xfrm rot="3900000">
            <a:off x="2837657" y="3036093"/>
            <a:ext cx="0" cy="2665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955" name="Text Box 17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82956" name="AutoShape 18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82957" name="Group 19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96628" name="AutoShape 20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6629" name="Oval 21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6630" name="AutoShape 22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6631" name="AutoShape 23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6632" name="AutoShape 24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82958" name="Line 25"/>
          <p:cNvSpPr>
            <a:spLocks noChangeShapeType="1"/>
          </p:cNvSpPr>
          <p:nvPr/>
        </p:nvSpPr>
        <p:spPr bwMode="auto">
          <a:xfrm>
            <a:off x="6300788" y="5157788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959" name="Rectangle 29"/>
          <p:cNvSpPr>
            <a:spLocks noChangeArrowheads="1"/>
          </p:cNvSpPr>
          <p:nvPr/>
        </p:nvSpPr>
        <p:spPr bwMode="auto">
          <a:xfrm>
            <a:off x="0" y="-17463"/>
            <a:ext cx="91440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Optimized the AoA(</a:t>
            </a:r>
            <a:r>
              <a:rPr lang="en-US" altLang="ja-JP">
                <a:latin typeface="Symbol" panose="05050102010706020507" pitchFamily="18" charset="2"/>
              </a:rPr>
              <a:t>a</a:t>
            </a:r>
            <a:r>
              <a:rPr lang="en-US" altLang="ja-JP"/>
              <a:t>) for each blade position </a:t>
            </a:r>
            <a:endParaRPr lang="ja-JP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Line 3"/>
          <p:cNvSpPr>
            <a:spLocks noChangeShapeType="1"/>
          </p:cNvSpPr>
          <p:nvPr/>
        </p:nvSpPr>
        <p:spPr bwMode="auto">
          <a:xfrm rot="19500000" flipH="1">
            <a:off x="846138" y="3679825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995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996" name="Line 5"/>
          <p:cNvSpPr>
            <a:spLocks noChangeShapeType="1"/>
          </p:cNvSpPr>
          <p:nvPr/>
        </p:nvSpPr>
        <p:spPr bwMode="auto">
          <a:xfrm flipV="1">
            <a:off x="2339975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997" name="Line 6"/>
          <p:cNvSpPr>
            <a:spLocks noChangeShapeType="1"/>
          </p:cNvSpPr>
          <p:nvPr/>
        </p:nvSpPr>
        <p:spPr bwMode="auto">
          <a:xfrm rot="5400000" flipV="1">
            <a:off x="3218657" y="2910681"/>
            <a:ext cx="0" cy="17573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4998" name="Group 7"/>
          <p:cNvGrpSpPr>
            <a:grpSpLocks/>
          </p:cNvGrpSpPr>
          <p:nvPr/>
        </p:nvGrpSpPr>
        <p:grpSpPr bwMode="auto">
          <a:xfrm rot="-540000">
            <a:off x="4025900" y="3232150"/>
            <a:ext cx="3097213" cy="569913"/>
            <a:chOff x="-2246" y="2614"/>
            <a:chExt cx="1951" cy="359"/>
          </a:xfrm>
        </p:grpSpPr>
        <p:sp>
          <p:nvSpPr>
            <p:cNvPr id="85013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14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15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016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017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4999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85000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85001" name="Text Box 15"/>
          <p:cNvSpPr txBox="1">
            <a:spLocks noChangeArrowheads="1"/>
          </p:cNvSpPr>
          <p:nvPr/>
        </p:nvSpPr>
        <p:spPr bwMode="auto">
          <a:xfrm>
            <a:off x="900113" y="328453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85002" name="Line 16"/>
          <p:cNvSpPr>
            <a:spLocks noChangeShapeType="1"/>
          </p:cNvSpPr>
          <p:nvPr/>
        </p:nvSpPr>
        <p:spPr bwMode="auto">
          <a:xfrm rot="3300000">
            <a:off x="3187700" y="3352800"/>
            <a:ext cx="0" cy="20891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003" name="Text Box 17"/>
          <p:cNvSpPr txBox="1">
            <a:spLocks noChangeArrowheads="1"/>
          </p:cNvSpPr>
          <p:nvPr/>
        </p:nvSpPr>
        <p:spPr bwMode="auto">
          <a:xfrm>
            <a:off x="29162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85004" name="AutoShape 18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85005" name="Group 19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198676" name="AutoShape 20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8677" name="Oval 21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8678" name="AutoShape 22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8679" name="AutoShape 23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98680" name="AutoShape 24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85006" name="Line 25"/>
          <p:cNvSpPr>
            <a:spLocks noChangeShapeType="1"/>
          </p:cNvSpPr>
          <p:nvPr/>
        </p:nvSpPr>
        <p:spPr bwMode="auto">
          <a:xfrm>
            <a:off x="6300788" y="526732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007" name="Rectangle 29"/>
          <p:cNvSpPr>
            <a:spLocks noChangeArrowheads="1"/>
          </p:cNvSpPr>
          <p:nvPr/>
        </p:nvSpPr>
        <p:spPr bwMode="auto">
          <a:xfrm>
            <a:off x="0" y="-17463"/>
            <a:ext cx="91440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Optimized the AoA(</a:t>
            </a:r>
            <a:r>
              <a:rPr lang="en-US" altLang="ja-JP">
                <a:latin typeface="Symbol" panose="05050102010706020507" pitchFamily="18" charset="2"/>
              </a:rPr>
              <a:t>a</a:t>
            </a:r>
            <a:r>
              <a:rPr lang="en-US" altLang="ja-JP"/>
              <a:t>) for each blade position </a:t>
            </a:r>
            <a:endParaRPr lang="ja-JP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Line 3"/>
          <p:cNvSpPr>
            <a:spLocks noChangeShapeType="1"/>
          </p:cNvSpPr>
          <p:nvPr/>
        </p:nvSpPr>
        <p:spPr bwMode="auto">
          <a:xfrm rot="18600000" flipH="1">
            <a:off x="587375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43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 rot="-780000">
            <a:off x="3959225" y="3141663"/>
            <a:ext cx="3097213" cy="569912"/>
            <a:chOff x="-2246" y="2614"/>
            <a:chExt cx="1951" cy="359"/>
          </a:xfrm>
        </p:grpSpPr>
        <p:sp>
          <p:nvSpPr>
            <p:cNvPr id="87061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062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7063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7064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065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7045" name="Text Box 11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87046" name="Text Box 12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87047" name="Text Box 13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87048" name="Text Box 14"/>
          <p:cNvSpPr txBox="1">
            <a:spLocks noChangeArrowheads="1"/>
          </p:cNvSpPr>
          <p:nvPr/>
        </p:nvSpPr>
        <p:spPr bwMode="auto">
          <a:xfrm>
            <a:off x="3419475" y="4594225"/>
            <a:ext cx="3240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87049" name="Line 15"/>
          <p:cNvSpPr>
            <a:spLocks noChangeShapeType="1"/>
          </p:cNvSpPr>
          <p:nvPr/>
        </p:nvSpPr>
        <p:spPr bwMode="auto">
          <a:xfrm flipV="1">
            <a:off x="291623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50" name="Line 16"/>
          <p:cNvSpPr>
            <a:spLocks noChangeShapeType="1"/>
          </p:cNvSpPr>
          <p:nvPr/>
        </p:nvSpPr>
        <p:spPr bwMode="auto">
          <a:xfrm rot="5400000" flipV="1">
            <a:off x="3509169" y="3196432"/>
            <a:ext cx="0" cy="11858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51" name="Line 17"/>
          <p:cNvSpPr>
            <a:spLocks noChangeShapeType="1"/>
          </p:cNvSpPr>
          <p:nvPr/>
        </p:nvSpPr>
        <p:spPr bwMode="auto">
          <a:xfrm rot="2400000">
            <a:off x="3460750" y="3624263"/>
            <a:ext cx="0" cy="15859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52" name="AutoShape 18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87053" name="Group 19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200724" name="AutoShape 20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00725" name="Oval 21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00726" name="AutoShape 22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00727" name="AutoShape 23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00728" name="AutoShape 24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87054" name="Line 25"/>
          <p:cNvSpPr>
            <a:spLocks noChangeShapeType="1"/>
          </p:cNvSpPr>
          <p:nvPr/>
        </p:nvSpPr>
        <p:spPr bwMode="auto">
          <a:xfrm>
            <a:off x="6300788" y="5445125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055" name="Rectangle 29"/>
          <p:cNvSpPr>
            <a:spLocks noChangeArrowheads="1"/>
          </p:cNvSpPr>
          <p:nvPr/>
        </p:nvSpPr>
        <p:spPr bwMode="auto">
          <a:xfrm>
            <a:off x="0" y="-17463"/>
            <a:ext cx="91440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Optimized the AoA(</a:t>
            </a:r>
            <a:r>
              <a:rPr lang="en-US" altLang="ja-JP">
                <a:latin typeface="Symbol" panose="05050102010706020507" pitchFamily="18" charset="2"/>
              </a:rPr>
              <a:t>a</a:t>
            </a:r>
            <a:r>
              <a:rPr lang="en-US" altLang="ja-JP"/>
              <a:t>) for each blade position </a:t>
            </a:r>
            <a:endParaRPr lang="ja-JP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611188" y="357188"/>
            <a:ext cx="25304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Up wind type</a:t>
            </a:r>
          </a:p>
        </p:txBody>
      </p:sp>
      <p:sp>
        <p:nvSpPr>
          <p:cNvPr id="10243" name="Rectangle 13"/>
          <p:cNvSpPr>
            <a:spLocks noChangeArrowheads="1"/>
          </p:cNvSpPr>
          <p:nvPr/>
        </p:nvSpPr>
        <p:spPr bwMode="auto">
          <a:xfrm>
            <a:off x="5148263" y="357188"/>
            <a:ext cx="30495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Down wind type</a:t>
            </a:r>
          </a:p>
        </p:txBody>
      </p:sp>
      <p:sp>
        <p:nvSpPr>
          <p:cNvPr id="10244" name="Text Box 15"/>
          <p:cNvSpPr txBox="1">
            <a:spLocks noChangeArrowheads="1"/>
          </p:cNvSpPr>
          <p:nvPr/>
        </p:nvSpPr>
        <p:spPr bwMode="auto">
          <a:xfrm>
            <a:off x="0" y="6453188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/>
              <a:t>Rotor blade </a:t>
            </a:r>
            <a:r>
              <a:rPr lang="en-US" altLang="en-US" sz="1600"/>
              <a:t>located</a:t>
            </a:r>
            <a:r>
              <a:rPr lang="en-US" altLang="ja-JP" sz="1600"/>
              <a:t> at front side of the tower</a:t>
            </a:r>
          </a:p>
        </p:txBody>
      </p:sp>
      <p:sp>
        <p:nvSpPr>
          <p:cNvPr id="10245" name="Oval 16"/>
          <p:cNvSpPr>
            <a:spLocks noChangeArrowheads="1"/>
          </p:cNvSpPr>
          <p:nvPr/>
        </p:nvSpPr>
        <p:spPr bwMode="auto">
          <a:xfrm>
            <a:off x="2843213" y="3676650"/>
            <a:ext cx="431800" cy="431800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effectLst/>
          <a:scene3d>
            <a:camera prst="legacyObliqueBottom">
              <a:rot lat="18600000" lon="0" rev="0"/>
            </a:camera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246" name="AutoShape 17"/>
          <p:cNvSpPr>
            <a:spLocks noChangeArrowheads="1"/>
          </p:cNvSpPr>
          <p:nvPr/>
        </p:nvSpPr>
        <p:spPr bwMode="auto">
          <a:xfrm rot="5400000" flipH="1">
            <a:off x="3160713" y="2525712"/>
            <a:ext cx="641350" cy="2016125"/>
          </a:xfrm>
          <a:prstGeom prst="flowChartManualInpu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Top">
              <a:rot lat="20999994" lon="18600000" rev="0"/>
            </a:camera>
            <a:lightRig rig="legacyFlat3" dir="b"/>
          </a:scene3d>
          <a:sp3d extrusionH="7350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247" name="Freeform 18"/>
          <p:cNvSpPr>
            <a:spLocks/>
          </p:cNvSpPr>
          <p:nvPr/>
        </p:nvSpPr>
        <p:spPr bwMode="auto">
          <a:xfrm rot="14596165" flipH="1">
            <a:off x="1146969" y="3356769"/>
            <a:ext cx="452438" cy="1955800"/>
          </a:xfrm>
          <a:custGeom>
            <a:avLst/>
            <a:gdLst>
              <a:gd name="T0" fmla="*/ 0 w 149"/>
              <a:gd name="T1" fmla="*/ 2147483646 h 1323"/>
              <a:gd name="T2" fmla="*/ 2147483646 w 149"/>
              <a:gd name="T3" fmla="*/ 2147483646 h 1323"/>
              <a:gd name="T4" fmla="*/ 2147483646 w 149"/>
              <a:gd name="T5" fmla="*/ 2147483646 h 1323"/>
              <a:gd name="T6" fmla="*/ 2147483646 w 149"/>
              <a:gd name="T7" fmla="*/ 2147483646 h 1323"/>
              <a:gd name="T8" fmla="*/ 2147483646 w 149"/>
              <a:gd name="T9" fmla="*/ 0 h 1323"/>
              <a:gd name="T10" fmla="*/ 2147483646 w 149"/>
              <a:gd name="T11" fmla="*/ 2147483646 h 1323"/>
              <a:gd name="T12" fmla="*/ 2147483646 w 149"/>
              <a:gd name="T13" fmla="*/ 2147483646 h 1323"/>
              <a:gd name="T14" fmla="*/ 0 w 149"/>
              <a:gd name="T15" fmla="*/ 2147483646 h 13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" h="1323">
                <a:moveTo>
                  <a:pt x="0" y="1315"/>
                </a:moveTo>
                <a:lnTo>
                  <a:pt x="23" y="405"/>
                </a:lnTo>
                <a:lnTo>
                  <a:pt x="32" y="24"/>
                </a:lnTo>
                <a:lnTo>
                  <a:pt x="53" y="6"/>
                </a:lnTo>
                <a:lnTo>
                  <a:pt x="77" y="0"/>
                </a:lnTo>
                <a:lnTo>
                  <a:pt x="149" y="987"/>
                </a:lnTo>
                <a:lnTo>
                  <a:pt x="68" y="1323"/>
                </a:lnTo>
                <a:lnTo>
                  <a:pt x="0" y="1315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A9A9A9"/>
              </a:gs>
            </a:gsLst>
            <a:lin ang="0" scaled="1"/>
          </a:gradFill>
          <a:ln w="9525">
            <a:round/>
            <a:headEnd/>
            <a:tailEnd/>
          </a:ln>
          <a:effectLst/>
          <a:scene3d>
            <a:camera prst="legacyObliqueTopRight">
              <a:rot lat="0" lon="1500000" rev="0"/>
            </a:camera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ja-JP" altLang="en-US"/>
          </a:p>
        </p:txBody>
      </p:sp>
      <p:sp>
        <p:nvSpPr>
          <p:cNvPr id="10248" name="Oval 19"/>
          <p:cNvSpPr>
            <a:spLocks noChangeArrowheads="1"/>
          </p:cNvSpPr>
          <p:nvPr/>
        </p:nvSpPr>
        <p:spPr bwMode="auto">
          <a:xfrm>
            <a:off x="1762125" y="3460750"/>
            <a:ext cx="792163" cy="792163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>
              <a:rot lat="0" lon="1200000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249" name="Freeform 20"/>
          <p:cNvSpPr>
            <a:spLocks/>
          </p:cNvSpPr>
          <p:nvPr/>
        </p:nvSpPr>
        <p:spPr bwMode="auto">
          <a:xfrm flipH="1">
            <a:off x="1898650" y="1360488"/>
            <a:ext cx="452438" cy="2100262"/>
          </a:xfrm>
          <a:custGeom>
            <a:avLst/>
            <a:gdLst>
              <a:gd name="T0" fmla="*/ 0 w 149"/>
              <a:gd name="T1" fmla="*/ 2147483646 h 1323"/>
              <a:gd name="T2" fmla="*/ 2147483646 w 149"/>
              <a:gd name="T3" fmla="*/ 2147483646 h 1323"/>
              <a:gd name="T4" fmla="*/ 2147483646 w 149"/>
              <a:gd name="T5" fmla="*/ 2147483646 h 1323"/>
              <a:gd name="T6" fmla="*/ 2147483646 w 149"/>
              <a:gd name="T7" fmla="*/ 2147483646 h 1323"/>
              <a:gd name="T8" fmla="*/ 2147483646 w 149"/>
              <a:gd name="T9" fmla="*/ 0 h 1323"/>
              <a:gd name="T10" fmla="*/ 2147483646 w 149"/>
              <a:gd name="T11" fmla="*/ 2147483646 h 1323"/>
              <a:gd name="T12" fmla="*/ 2147483646 w 149"/>
              <a:gd name="T13" fmla="*/ 2147483646 h 1323"/>
              <a:gd name="T14" fmla="*/ 0 w 149"/>
              <a:gd name="T15" fmla="*/ 2147483646 h 13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" h="1323">
                <a:moveTo>
                  <a:pt x="0" y="1315"/>
                </a:moveTo>
                <a:lnTo>
                  <a:pt x="23" y="405"/>
                </a:lnTo>
                <a:lnTo>
                  <a:pt x="32" y="24"/>
                </a:lnTo>
                <a:lnTo>
                  <a:pt x="53" y="6"/>
                </a:lnTo>
                <a:lnTo>
                  <a:pt x="77" y="0"/>
                </a:lnTo>
                <a:lnTo>
                  <a:pt x="149" y="987"/>
                </a:lnTo>
                <a:lnTo>
                  <a:pt x="68" y="1323"/>
                </a:lnTo>
                <a:lnTo>
                  <a:pt x="0" y="1315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A9A9A9"/>
              </a:gs>
            </a:gsLst>
            <a:lin ang="0" scaled="1"/>
          </a:gradFill>
          <a:ln w="9525">
            <a:round/>
            <a:headEnd/>
            <a:tailEnd/>
          </a:ln>
          <a:effectLst/>
          <a:scene3d>
            <a:camera prst="legacyObliqueTopRight">
              <a:rot lat="0" lon="1200000" rev="0"/>
            </a:camera>
            <a:lightRig rig="legacyFlat2" dir="b"/>
          </a:scene3d>
          <a:sp3d extrusionH="49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ja-JP" altLang="en-US"/>
          </a:p>
        </p:txBody>
      </p:sp>
      <p:sp>
        <p:nvSpPr>
          <p:cNvPr id="10250" name="Freeform 21"/>
          <p:cNvSpPr>
            <a:spLocks/>
          </p:cNvSpPr>
          <p:nvPr/>
        </p:nvSpPr>
        <p:spPr bwMode="auto">
          <a:xfrm rot="7441050" flipH="1">
            <a:off x="2997200" y="3609975"/>
            <a:ext cx="452438" cy="1919288"/>
          </a:xfrm>
          <a:custGeom>
            <a:avLst/>
            <a:gdLst>
              <a:gd name="T0" fmla="*/ 0 w 149"/>
              <a:gd name="T1" fmla="*/ 2147483646 h 1323"/>
              <a:gd name="T2" fmla="*/ 2147483646 w 149"/>
              <a:gd name="T3" fmla="*/ 2147483646 h 1323"/>
              <a:gd name="T4" fmla="*/ 2147483646 w 149"/>
              <a:gd name="T5" fmla="*/ 2147483646 h 1323"/>
              <a:gd name="T6" fmla="*/ 2147483646 w 149"/>
              <a:gd name="T7" fmla="*/ 2147483646 h 1323"/>
              <a:gd name="T8" fmla="*/ 2147483646 w 149"/>
              <a:gd name="T9" fmla="*/ 0 h 1323"/>
              <a:gd name="T10" fmla="*/ 2147483646 w 149"/>
              <a:gd name="T11" fmla="*/ 2147483646 h 1323"/>
              <a:gd name="T12" fmla="*/ 2147483646 w 149"/>
              <a:gd name="T13" fmla="*/ 2147483646 h 1323"/>
              <a:gd name="T14" fmla="*/ 0 w 149"/>
              <a:gd name="T15" fmla="*/ 2147483646 h 13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" h="1323">
                <a:moveTo>
                  <a:pt x="0" y="1315"/>
                </a:moveTo>
                <a:lnTo>
                  <a:pt x="23" y="405"/>
                </a:lnTo>
                <a:lnTo>
                  <a:pt x="32" y="24"/>
                </a:lnTo>
                <a:lnTo>
                  <a:pt x="53" y="6"/>
                </a:lnTo>
                <a:lnTo>
                  <a:pt x="77" y="0"/>
                </a:lnTo>
                <a:lnTo>
                  <a:pt x="149" y="987"/>
                </a:lnTo>
                <a:lnTo>
                  <a:pt x="68" y="1323"/>
                </a:lnTo>
                <a:lnTo>
                  <a:pt x="0" y="1315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A9A9A9"/>
              </a:gs>
            </a:gsLst>
            <a:lin ang="0" scaled="1"/>
          </a:gradFill>
          <a:ln w="9525">
            <a:round/>
            <a:headEnd/>
            <a:tailEnd/>
          </a:ln>
          <a:effectLst/>
          <a:scene3d>
            <a:camera prst="legacyObliqueTopRight">
              <a:rot lat="0" lon="1500000" rev="0"/>
            </a:camera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ja-JP" altLang="en-US"/>
          </a:p>
        </p:txBody>
      </p:sp>
      <p:sp>
        <p:nvSpPr>
          <p:cNvPr id="10251" name="AutoShape 24"/>
          <p:cNvSpPr>
            <a:spLocks noChangeArrowheads="1"/>
          </p:cNvSpPr>
          <p:nvPr/>
        </p:nvSpPr>
        <p:spPr bwMode="auto">
          <a:xfrm rot="-2399149">
            <a:off x="252413" y="4076700"/>
            <a:ext cx="2087562" cy="2376488"/>
          </a:xfrm>
          <a:prstGeom prst="rightArrow">
            <a:avLst>
              <a:gd name="adj1" fmla="val 52852"/>
              <a:gd name="adj2" fmla="val 43801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">
              <a:rot lat="19199995" lon="300000" rev="0"/>
            </a:camera>
            <a:lightRig rig="legacyFlat2" dir="t"/>
          </a:scene3d>
          <a:sp3d extrusionH="125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3600"/>
          </a:p>
        </p:txBody>
      </p:sp>
      <p:sp>
        <p:nvSpPr>
          <p:cNvPr id="10252" name="Freeform 25"/>
          <p:cNvSpPr>
            <a:spLocks/>
          </p:cNvSpPr>
          <p:nvPr/>
        </p:nvSpPr>
        <p:spPr bwMode="auto">
          <a:xfrm rot="14024839" flipH="1">
            <a:off x="5909469" y="3388519"/>
            <a:ext cx="452438" cy="1955800"/>
          </a:xfrm>
          <a:custGeom>
            <a:avLst/>
            <a:gdLst>
              <a:gd name="T0" fmla="*/ 0 w 149"/>
              <a:gd name="T1" fmla="*/ 2147483646 h 1323"/>
              <a:gd name="T2" fmla="*/ 2147483646 w 149"/>
              <a:gd name="T3" fmla="*/ 2147483646 h 1323"/>
              <a:gd name="T4" fmla="*/ 2147483646 w 149"/>
              <a:gd name="T5" fmla="*/ 2147483646 h 1323"/>
              <a:gd name="T6" fmla="*/ 2147483646 w 149"/>
              <a:gd name="T7" fmla="*/ 2147483646 h 1323"/>
              <a:gd name="T8" fmla="*/ 2147483646 w 149"/>
              <a:gd name="T9" fmla="*/ 0 h 1323"/>
              <a:gd name="T10" fmla="*/ 2147483646 w 149"/>
              <a:gd name="T11" fmla="*/ 2147483646 h 1323"/>
              <a:gd name="T12" fmla="*/ 2147483646 w 149"/>
              <a:gd name="T13" fmla="*/ 2147483646 h 1323"/>
              <a:gd name="T14" fmla="*/ 0 w 149"/>
              <a:gd name="T15" fmla="*/ 2147483646 h 13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" h="1323">
                <a:moveTo>
                  <a:pt x="0" y="1315"/>
                </a:moveTo>
                <a:lnTo>
                  <a:pt x="23" y="405"/>
                </a:lnTo>
                <a:lnTo>
                  <a:pt x="32" y="24"/>
                </a:lnTo>
                <a:lnTo>
                  <a:pt x="53" y="6"/>
                </a:lnTo>
                <a:lnTo>
                  <a:pt x="77" y="0"/>
                </a:lnTo>
                <a:lnTo>
                  <a:pt x="149" y="987"/>
                </a:lnTo>
                <a:lnTo>
                  <a:pt x="68" y="1323"/>
                </a:lnTo>
                <a:lnTo>
                  <a:pt x="0" y="1315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A9A9A9"/>
              </a:gs>
            </a:gsLst>
            <a:lin ang="0" scaled="1"/>
          </a:gradFill>
          <a:ln w="9525">
            <a:round/>
            <a:headEnd/>
            <a:tailEnd/>
          </a:ln>
          <a:effectLst/>
          <a:scene3d>
            <a:camera prst="legacyObliqueTopRight">
              <a:rot lat="0" lon="1500000" rev="0"/>
            </a:camera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ja-JP" altLang="en-US"/>
          </a:p>
        </p:txBody>
      </p:sp>
      <p:sp>
        <p:nvSpPr>
          <p:cNvPr id="10253" name="Oval 26"/>
          <p:cNvSpPr>
            <a:spLocks noChangeArrowheads="1"/>
          </p:cNvSpPr>
          <p:nvPr/>
        </p:nvSpPr>
        <p:spPr bwMode="auto">
          <a:xfrm>
            <a:off x="6608763" y="3998913"/>
            <a:ext cx="431800" cy="431800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effectLst/>
          <a:scene3d>
            <a:camera prst="legacyObliqueBottom">
              <a:rot lat="18600000" lon="0" rev="0"/>
            </a:camera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254" name="Oval 27"/>
          <p:cNvSpPr>
            <a:spLocks noChangeArrowheads="1"/>
          </p:cNvSpPr>
          <p:nvPr/>
        </p:nvSpPr>
        <p:spPr bwMode="auto">
          <a:xfrm>
            <a:off x="6662738" y="3397250"/>
            <a:ext cx="792162" cy="792163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effectLst/>
          <a:scene3d>
            <a:camera prst="legacyObliqueTopRight">
              <a:rot lat="0" lon="899997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255" name="AutoShape 28"/>
          <p:cNvSpPr>
            <a:spLocks noChangeArrowheads="1"/>
          </p:cNvSpPr>
          <p:nvPr/>
        </p:nvSpPr>
        <p:spPr bwMode="auto">
          <a:xfrm flipH="1">
            <a:off x="6042025" y="3844925"/>
            <a:ext cx="1584325" cy="503238"/>
          </a:xfrm>
          <a:prstGeom prst="flowChartDelay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effectLst/>
          <a:scene3d>
            <a:camera prst="legacyObliqueTopRight">
              <a:rot lat="0" lon="17099993" rev="0"/>
            </a:camera>
            <a:lightRig rig="legacyFlat4" dir="b"/>
          </a:scene3d>
          <a:sp3d extrusionH="5826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0256" name="Freeform 29"/>
          <p:cNvSpPr>
            <a:spLocks/>
          </p:cNvSpPr>
          <p:nvPr/>
        </p:nvSpPr>
        <p:spPr bwMode="auto">
          <a:xfrm flipH="1">
            <a:off x="6824663" y="1268413"/>
            <a:ext cx="452437" cy="2100262"/>
          </a:xfrm>
          <a:custGeom>
            <a:avLst/>
            <a:gdLst>
              <a:gd name="T0" fmla="*/ 0 w 149"/>
              <a:gd name="T1" fmla="*/ 2147483646 h 1323"/>
              <a:gd name="T2" fmla="*/ 2147483646 w 149"/>
              <a:gd name="T3" fmla="*/ 2147483646 h 1323"/>
              <a:gd name="T4" fmla="*/ 2147483646 w 149"/>
              <a:gd name="T5" fmla="*/ 2147483646 h 1323"/>
              <a:gd name="T6" fmla="*/ 2147483646 w 149"/>
              <a:gd name="T7" fmla="*/ 2147483646 h 1323"/>
              <a:gd name="T8" fmla="*/ 2147483646 w 149"/>
              <a:gd name="T9" fmla="*/ 0 h 1323"/>
              <a:gd name="T10" fmla="*/ 2147483646 w 149"/>
              <a:gd name="T11" fmla="*/ 2147483646 h 1323"/>
              <a:gd name="T12" fmla="*/ 2147483646 w 149"/>
              <a:gd name="T13" fmla="*/ 2147483646 h 1323"/>
              <a:gd name="T14" fmla="*/ 0 w 149"/>
              <a:gd name="T15" fmla="*/ 2147483646 h 13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" h="1323">
                <a:moveTo>
                  <a:pt x="0" y="1315"/>
                </a:moveTo>
                <a:lnTo>
                  <a:pt x="23" y="405"/>
                </a:lnTo>
                <a:lnTo>
                  <a:pt x="32" y="24"/>
                </a:lnTo>
                <a:lnTo>
                  <a:pt x="53" y="6"/>
                </a:lnTo>
                <a:lnTo>
                  <a:pt x="77" y="0"/>
                </a:lnTo>
                <a:lnTo>
                  <a:pt x="149" y="987"/>
                </a:lnTo>
                <a:lnTo>
                  <a:pt x="68" y="1323"/>
                </a:lnTo>
                <a:lnTo>
                  <a:pt x="0" y="1315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A9A9A9"/>
              </a:gs>
            </a:gsLst>
            <a:lin ang="0" scaled="1"/>
          </a:gradFill>
          <a:ln w="9525">
            <a:round/>
            <a:headEnd/>
            <a:tailEnd/>
          </a:ln>
          <a:effectLst/>
          <a:scene3d>
            <a:camera prst="legacyObliqueTopRight">
              <a:rot lat="0" lon="1200000" rev="0"/>
            </a:camera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ja-JP" altLang="en-US"/>
          </a:p>
        </p:txBody>
      </p:sp>
      <p:sp>
        <p:nvSpPr>
          <p:cNvPr id="10257" name="Freeform 30"/>
          <p:cNvSpPr>
            <a:spLocks/>
          </p:cNvSpPr>
          <p:nvPr/>
        </p:nvSpPr>
        <p:spPr bwMode="auto">
          <a:xfrm rot="7441050" flipH="1">
            <a:off x="7923213" y="3517900"/>
            <a:ext cx="452438" cy="1919287"/>
          </a:xfrm>
          <a:custGeom>
            <a:avLst/>
            <a:gdLst>
              <a:gd name="T0" fmla="*/ 0 w 149"/>
              <a:gd name="T1" fmla="*/ 2147483646 h 1323"/>
              <a:gd name="T2" fmla="*/ 2147483646 w 149"/>
              <a:gd name="T3" fmla="*/ 2147483646 h 1323"/>
              <a:gd name="T4" fmla="*/ 2147483646 w 149"/>
              <a:gd name="T5" fmla="*/ 2147483646 h 1323"/>
              <a:gd name="T6" fmla="*/ 2147483646 w 149"/>
              <a:gd name="T7" fmla="*/ 2147483646 h 1323"/>
              <a:gd name="T8" fmla="*/ 2147483646 w 149"/>
              <a:gd name="T9" fmla="*/ 0 h 1323"/>
              <a:gd name="T10" fmla="*/ 2147483646 w 149"/>
              <a:gd name="T11" fmla="*/ 2147483646 h 1323"/>
              <a:gd name="T12" fmla="*/ 2147483646 w 149"/>
              <a:gd name="T13" fmla="*/ 2147483646 h 1323"/>
              <a:gd name="T14" fmla="*/ 0 w 149"/>
              <a:gd name="T15" fmla="*/ 2147483646 h 13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" h="1323">
                <a:moveTo>
                  <a:pt x="0" y="1315"/>
                </a:moveTo>
                <a:lnTo>
                  <a:pt x="23" y="405"/>
                </a:lnTo>
                <a:lnTo>
                  <a:pt x="32" y="24"/>
                </a:lnTo>
                <a:lnTo>
                  <a:pt x="53" y="6"/>
                </a:lnTo>
                <a:lnTo>
                  <a:pt x="77" y="0"/>
                </a:lnTo>
                <a:lnTo>
                  <a:pt x="149" y="987"/>
                </a:lnTo>
                <a:lnTo>
                  <a:pt x="68" y="1323"/>
                </a:lnTo>
                <a:lnTo>
                  <a:pt x="0" y="1315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A9A9A9"/>
              </a:gs>
            </a:gsLst>
            <a:lin ang="0" scaled="1"/>
          </a:gradFill>
          <a:ln w="9525">
            <a:round/>
            <a:headEnd/>
            <a:tailEnd/>
          </a:ln>
          <a:effectLst/>
          <a:scene3d>
            <a:camera prst="legacyObliqueTopRight">
              <a:rot lat="0" lon="1500000" rev="0"/>
            </a:camera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ja-JP" altLang="en-US"/>
          </a:p>
        </p:txBody>
      </p:sp>
      <p:sp>
        <p:nvSpPr>
          <p:cNvPr id="10258" name="AutoShape 31"/>
          <p:cNvSpPr>
            <a:spLocks noChangeArrowheads="1"/>
          </p:cNvSpPr>
          <p:nvPr/>
        </p:nvSpPr>
        <p:spPr bwMode="auto">
          <a:xfrm rot="-2399149">
            <a:off x="4427538" y="4221163"/>
            <a:ext cx="2087562" cy="2376487"/>
          </a:xfrm>
          <a:prstGeom prst="rightArrow">
            <a:avLst>
              <a:gd name="adj1" fmla="val 52852"/>
              <a:gd name="adj2" fmla="val 43801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">
              <a:rot lat="19199995" lon="300000" rev="0"/>
            </a:camera>
            <a:lightRig rig="legacyFlat2" dir="t"/>
          </a:scene3d>
          <a:sp3d extrusionH="125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3600"/>
          </a:p>
        </p:txBody>
      </p:sp>
      <p:sp>
        <p:nvSpPr>
          <p:cNvPr id="10259" name="Text Box 32"/>
          <p:cNvSpPr txBox="1">
            <a:spLocks noChangeArrowheads="1"/>
          </p:cNvSpPr>
          <p:nvPr/>
        </p:nvSpPr>
        <p:spPr bwMode="auto">
          <a:xfrm>
            <a:off x="4572000" y="6453188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/>
              <a:t>Rotor blade </a:t>
            </a:r>
            <a:r>
              <a:rPr lang="en-US" altLang="en-US" sz="1600"/>
              <a:t>located</a:t>
            </a:r>
            <a:r>
              <a:rPr lang="en-US" altLang="ja-JP" sz="1600"/>
              <a:t> at back side of the tower</a:t>
            </a:r>
          </a:p>
        </p:txBody>
      </p:sp>
      <p:sp>
        <p:nvSpPr>
          <p:cNvPr id="10260" name="Text Box 33"/>
          <p:cNvSpPr txBox="1">
            <a:spLocks noChangeArrowheads="1"/>
          </p:cNvSpPr>
          <p:nvPr/>
        </p:nvSpPr>
        <p:spPr bwMode="auto">
          <a:xfrm>
            <a:off x="468313" y="5229225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/>
              <a:t>Wind</a:t>
            </a:r>
          </a:p>
        </p:txBody>
      </p:sp>
      <p:sp>
        <p:nvSpPr>
          <p:cNvPr id="10261" name="Text Box 34"/>
          <p:cNvSpPr txBox="1">
            <a:spLocks noChangeArrowheads="1"/>
          </p:cNvSpPr>
          <p:nvPr/>
        </p:nvSpPr>
        <p:spPr bwMode="auto">
          <a:xfrm>
            <a:off x="4643438" y="5348288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/>
              <a:t>Wind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Line 3"/>
          <p:cNvSpPr>
            <a:spLocks noChangeShapeType="1"/>
          </p:cNvSpPr>
          <p:nvPr/>
        </p:nvSpPr>
        <p:spPr bwMode="auto">
          <a:xfrm rot="18000000" flipH="1">
            <a:off x="615950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091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9092" name="Group 5"/>
          <p:cNvGrpSpPr>
            <a:grpSpLocks/>
          </p:cNvGrpSpPr>
          <p:nvPr/>
        </p:nvGrpSpPr>
        <p:grpSpPr bwMode="auto">
          <a:xfrm rot="-1080000">
            <a:off x="3938588" y="2962275"/>
            <a:ext cx="3097212" cy="569913"/>
            <a:chOff x="-2246" y="2614"/>
            <a:chExt cx="1951" cy="359"/>
          </a:xfrm>
        </p:grpSpPr>
        <p:sp>
          <p:nvSpPr>
            <p:cNvPr id="89109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10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9111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9112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113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9093" name="Text Box 11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89094" name="Text Box 12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89095" name="Text Box 13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89096" name="Text Box 14"/>
          <p:cNvSpPr txBox="1">
            <a:spLocks noChangeArrowheads="1"/>
          </p:cNvSpPr>
          <p:nvPr/>
        </p:nvSpPr>
        <p:spPr bwMode="auto">
          <a:xfrm>
            <a:off x="3419475" y="4594225"/>
            <a:ext cx="3240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89097" name="Line 15"/>
          <p:cNvSpPr>
            <a:spLocks noChangeShapeType="1"/>
          </p:cNvSpPr>
          <p:nvPr/>
        </p:nvSpPr>
        <p:spPr bwMode="auto">
          <a:xfrm flipV="1">
            <a:off x="334803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098" name="Line 16"/>
          <p:cNvSpPr>
            <a:spLocks noChangeShapeType="1"/>
          </p:cNvSpPr>
          <p:nvPr/>
        </p:nvSpPr>
        <p:spPr bwMode="auto">
          <a:xfrm rot="5400000" flipV="1">
            <a:off x="3725069" y="3412332"/>
            <a:ext cx="0" cy="7540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099" name="Line 17"/>
          <p:cNvSpPr>
            <a:spLocks noChangeShapeType="1"/>
          </p:cNvSpPr>
          <p:nvPr/>
        </p:nvSpPr>
        <p:spPr bwMode="auto">
          <a:xfrm rot="1800000">
            <a:off x="3668713" y="3684588"/>
            <a:ext cx="0" cy="14112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100" name="AutoShape 18"/>
          <p:cNvSpPr>
            <a:spLocks noChangeArrowheads="1"/>
          </p:cNvSpPr>
          <p:nvPr/>
        </p:nvSpPr>
        <p:spPr bwMode="auto">
          <a:xfrm>
            <a:off x="5364163" y="4508500"/>
            <a:ext cx="2881312" cy="23034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pSp>
        <p:nvGrpSpPr>
          <p:cNvPr id="89101" name="Group 19"/>
          <p:cNvGrpSpPr>
            <a:grpSpLocks/>
          </p:cNvGrpSpPr>
          <p:nvPr/>
        </p:nvGrpSpPr>
        <p:grpSpPr bwMode="auto">
          <a:xfrm>
            <a:off x="6011863" y="4797425"/>
            <a:ext cx="1617662" cy="1730375"/>
            <a:chOff x="3646" y="1327"/>
            <a:chExt cx="11634" cy="12972"/>
          </a:xfrm>
        </p:grpSpPr>
        <p:sp>
          <p:nvSpPr>
            <p:cNvPr id="202772" name="AutoShape 20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02773" name="Oval 21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02774" name="AutoShape 22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02775" name="AutoShape 23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02776" name="AutoShape 24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89102" name="Line 25"/>
          <p:cNvSpPr>
            <a:spLocks noChangeShapeType="1"/>
          </p:cNvSpPr>
          <p:nvPr/>
        </p:nvSpPr>
        <p:spPr bwMode="auto">
          <a:xfrm>
            <a:off x="6300788" y="5530850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103" name="Rectangle 29"/>
          <p:cNvSpPr>
            <a:spLocks noChangeArrowheads="1"/>
          </p:cNvSpPr>
          <p:nvPr/>
        </p:nvSpPr>
        <p:spPr bwMode="auto">
          <a:xfrm>
            <a:off x="0" y="-17463"/>
            <a:ext cx="91440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Optimized the AoA(</a:t>
            </a:r>
            <a:r>
              <a:rPr lang="en-US" altLang="ja-JP">
                <a:latin typeface="Symbol" panose="05050102010706020507" pitchFamily="18" charset="2"/>
              </a:rPr>
              <a:t>a</a:t>
            </a:r>
            <a:r>
              <a:rPr lang="en-US" altLang="ja-JP"/>
              <a:t>) for each blade position </a:t>
            </a:r>
            <a:endParaRPr lang="ja-JP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1"/>
          <p:cNvGrpSpPr>
            <a:grpSpLocks/>
          </p:cNvGrpSpPr>
          <p:nvPr/>
        </p:nvGrpSpPr>
        <p:grpSpPr bwMode="auto">
          <a:xfrm rot="517715">
            <a:off x="4014788" y="3716338"/>
            <a:ext cx="3097212" cy="569912"/>
            <a:chOff x="-2246" y="2614"/>
            <a:chExt cx="1951" cy="359"/>
          </a:xfrm>
        </p:grpSpPr>
        <p:sp>
          <p:nvSpPr>
            <p:cNvPr id="91167" name="Freeform 22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rgbClr val="0000CC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168" name="Arc 23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169" name="Arc 24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170" name="Line 25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171" name="Arc 26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noFill/>
            <a:ln w="2222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1139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140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 flipV="1">
            <a:off x="323850" y="3789363"/>
            <a:ext cx="0" cy="1223962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91142" name="Group 6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91162" name="Freeform 7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163" name="Arc 8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164" name="Arc 9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165" name="Line 10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166" name="Arc 11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1143" name="Text Box 12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91144" name="Text Box 13"/>
          <p:cNvSpPr txBox="1">
            <a:spLocks noChangeArrowheads="1"/>
          </p:cNvSpPr>
          <p:nvPr/>
        </p:nvSpPr>
        <p:spPr bwMode="auto">
          <a:xfrm>
            <a:off x="395288" y="3860800"/>
            <a:ext cx="10080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91145" name="Text Box 14"/>
          <p:cNvSpPr txBox="1">
            <a:spLocks noChangeArrowheads="1"/>
          </p:cNvSpPr>
          <p:nvPr/>
        </p:nvSpPr>
        <p:spPr bwMode="auto">
          <a:xfrm>
            <a:off x="3995738" y="4305300"/>
            <a:ext cx="324008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Apparent wind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V[m/s] at root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of the blade</a:t>
            </a:r>
          </a:p>
        </p:txBody>
      </p:sp>
      <p:sp>
        <p:nvSpPr>
          <p:cNvPr id="91146" name="Text Box 16"/>
          <p:cNvSpPr txBox="1">
            <a:spLocks noChangeArrowheads="1"/>
          </p:cNvSpPr>
          <p:nvPr/>
        </p:nvSpPr>
        <p:spPr bwMode="auto">
          <a:xfrm>
            <a:off x="1763713" y="1004888"/>
            <a:ext cx="70469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/>
              <a:t>=the wind turbine blade is twisted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91147" name="Text Box 17"/>
          <p:cNvSpPr txBox="1">
            <a:spLocks noChangeArrowheads="1"/>
          </p:cNvSpPr>
          <p:nvPr/>
        </p:nvSpPr>
        <p:spPr bwMode="auto">
          <a:xfrm>
            <a:off x="1865313" y="5216525"/>
            <a:ext cx="43910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 at center position of the blade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>
              <a:solidFill>
                <a:srgbClr val="FF0000"/>
              </a:solidFill>
            </a:endParaRPr>
          </a:p>
        </p:txBody>
      </p:sp>
      <p:sp>
        <p:nvSpPr>
          <p:cNvPr id="91148" name="Line 18"/>
          <p:cNvSpPr>
            <a:spLocks noChangeShapeType="1"/>
          </p:cNvSpPr>
          <p:nvPr/>
        </p:nvSpPr>
        <p:spPr bwMode="auto">
          <a:xfrm rot="4320000">
            <a:off x="2155826" y="2479675"/>
            <a:ext cx="0" cy="3889375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149" name="Line 19"/>
          <p:cNvSpPr>
            <a:spLocks noChangeShapeType="1"/>
          </p:cNvSpPr>
          <p:nvPr/>
        </p:nvSpPr>
        <p:spPr bwMode="auto">
          <a:xfrm rot="3900000">
            <a:off x="2815432" y="3118643"/>
            <a:ext cx="0" cy="2665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150" name="Text Box 20"/>
          <p:cNvSpPr txBox="1">
            <a:spLocks noChangeArrowheads="1"/>
          </p:cNvSpPr>
          <p:nvPr/>
        </p:nvSpPr>
        <p:spPr bwMode="auto">
          <a:xfrm>
            <a:off x="-12700" y="5468938"/>
            <a:ext cx="3240088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0000CC"/>
                </a:solidFill>
              </a:rPr>
              <a:t>Apparent wind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0000CC"/>
                </a:solidFill>
              </a:rPr>
              <a:t>V[m/s] at tip of the blade</a:t>
            </a:r>
          </a:p>
        </p:txBody>
      </p:sp>
      <p:sp>
        <p:nvSpPr>
          <p:cNvPr id="91151" name="Line 15"/>
          <p:cNvSpPr>
            <a:spLocks noChangeShapeType="1"/>
          </p:cNvSpPr>
          <p:nvPr/>
        </p:nvSpPr>
        <p:spPr bwMode="auto">
          <a:xfrm rot="2400000">
            <a:off x="3498850" y="3644900"/>
            <a:ext cx="0" cy="158591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91152" name="Group 27"/>
          <p:cNvGrpSpPr>
            <a:grpSpLocks/>
          </p:cNvGrpSpPr>
          <p:nvPr/>
        </p:nvGrpSpPr>
        <p:grpSpPr bwMode="auto">
          <a:xfrm rot="-844691">
            <a:off x="3976688" y="3141663"/>
            <a:ext cx="3097212" cy="569912"/>
            <a:chOff x="-2246" y="2614"/>
            <a:chExt cx="1951" cy="359"/>
          </a:xfrm>
        </p:grpSpPr>
        <p:sp>
          <p:nvSpPr>
            <p:cNvPr id="91157" name="Freeform 2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158" name="Arc 2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159" name="Arc 3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160" name="Line 3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161" name="Arc 3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noFill/>
            <a:ln w="2222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0017" name="Text Box 33"/>
          <p:cNvSpPr txBox="1">
            <a:spLocks noChangeArrowheads="1"/>
          </p:cNvSpPr>
          <p:nvPr/>
        </p:nvSpPr>
        <p:spPr bwMode="auto">
          <a:xfrm>
            <a:off x="1258888" y="6165850"/>
            <a:ext cx="65627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/>
              <a:t>Actually, airfoil shape is different for each position of the blade, because of apparent wind velocity difference.</a:t>
            </a:r>
            <a:endParaRPr lang="ja-JP" altLang="en-US" sz="2000"/>
          </a:p>
        </p:txBody>
      </p:sp>
      <p:sp>
        <p:nvSpPr>
          <p:cNvPr id="91154" name="Rectangle 29"/>
          <p:cNvSpPr>
            <a:spLocks noChangeArrowheads="1"/>
          </p:cNvSpPr>
          <p:nvPr/>
        </p:nvSpPr>
        <p:spPr bwMode="auto">
          <a:xfrm>
            <a:off x="0" y="-17463"/>
            <a:ext cx="91440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Optimized the AoA(</a:t>
            </a:r>
            <a:r>
              <a:rPr lang="en-US" altLang="ja-JP">
                <a:latin typeface="Symbol" panose="05050102010706020507" pitchFamily="18" charset="2"/>
              </a:rPr>
              <a:t>a</a:t>
            </a:r>
            <a:r>
              <a:rPr lang="en-US" altLang="ja-JP"/>
              <a:t>) for each blade position 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4" name="環状矢印 3"/>
          <p:cNvSpPr/>
          <p:nvPr/>
        </p:nvSpPr>
        <p:spPr>
          <a:xfrm rot="4222665">
            <a:off x="6305551" y="2998787"/>
            <a:ext cx="1636712" cy="163671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7448588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8" name="環状矢印 37"/>
          <p:cNvSpPr/>
          <p:nvPr/>
        </p:nvSpPr>
        <p:spPr>
          <a:xfrm rot="17377335" flipV="1">
            <a:off x="6326188" y="2830513"/>
            <a:ext cx="1635125" cy="163512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7448588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1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5288" y="2130425"/>
            <a:ext cx="8423275" cy="1470025"/>
          </a:xfrm>
        </p:spPr>
        <p:txBody>
          <a:bodyPr anchor="ctr"/>
          <a:lstStyle/>
          <a:p>
            <a:pPr eaLnBrk="1" hangingPunct="1"/>
            <a:r>
              <a:rPr lang="en-US" altLang="ja-JP" sz="4400" smtClean="0"/>
              <a:t>If the rotor blade rotation stopped…</a:t>
            </a:r>
            <a:endParaRPr lang="ja-JP" alt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4000" smtClean="0"/>
              <a:t>If the rotor blade rotation stopped…</a:t>
            </a:r>
            <a:endParaRPr lang="ja-JP" altLang="en-US" sz="4000" smtClean="0"/>
          </a:p>
        </p:txBody>
      </p:sp>
      <p:sp>
        <p:nvSpPr>
          <p:cNvPr id="94211" name="Line 5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94212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94220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221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4222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4223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224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4213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94214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[m/s]=0</a:t>
            </a:r>
            <a:r>
              <a:rPr lang="ja-JP" altLang="en-US" sz="1800"/>
              <a:t>　</a:t>
            </a:r>
          </a:p>
        </p:txBody>
      </p:sp>
      <p:grpSp>
        <p:nvGrpSpPr>
          <p:cNvPr id="139293" name="Group 29"/>
          <p:cNvGrpSpPr>
            <a:grpSpLocks/>
          </p:cNvGrpSpPr>
          <p:nvPr/>
        </p:nvGrpSpPr>
        <p:grpSpPr bwMode="auto">
          <a:xfrm>
            <a:off x="2987675" y="-136525"/>
            <a:ext cx="1023938" cy="7993063"/>
            <a:chOff x="1882" y="-86"/>
            <a:chExt cx="645" cy="5035"/>
          </a:xfrm>
        </p:grpSpPr>
        <p:sp>
          <p:nvSpPr>
            <p:cNvPr id="94217" name="Line 4"/>
            <p:cNvSpPr>
              <a:spLocks noChangeShapeType="1"/>
            </p:cNvSpPr>
            <p:nvPr/>
          </p:nvSpPr>
          <p:spPr bwMode="auto">
            <a:xfrm rot="5400000" flipH="1">
              <a:off x="9" y="2432"/>
              <a:ext cx="5035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218" name="Text Box 14"/>
            <p:cNvSpPr txBox="1">
              <a:spLocks noChangeArrowheads="1"/>
            </p:cNvSpPr>
            <p:nvPr/>
          </p:nvSpPr>
          <p:spPr bwMode="auto">
            <a:xfrm>
              <a:off x="1882" y="2531"/>
              <a:ext cx="635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chemeClr val="hlink"/>
                  </a:solidFill>
                </a:rPr>
                <a:t>Wind</a:t>
              </a:r>
              <a:r>
                <a:rPr lang="ja-JP" altLang="en-US" sz="1800">
                  <a:solidFill>
                    <a:schemeClr val="hlink"/>
                  </a:solidFill>
                </a:rPr>
                <a:t>　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chemeClr val="hlink"/>
                  </a:solidFill>
                </a:rPr>
                <a:t>W[m/s]</a:t>
              </a:r>
            </a:p>
          </p:txBody>
        </p:sp>
        <p:sp>
          <p:nvSpPr>
            <p:cNvPr id="94219" name="Line 17"/>
            <p:cNvSpPr>
              <a:spLocks noChangeShapeType="1"/>
            </p:cNvSpPr>
            <p:nvPr/>
          </p:nvSpPr>
          <p:spPr bwMode="auto">
            <a:xfrm flipV="1">
              <a:off x="2517" y="2387"/>
              <a:ext cx="0" cy="771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4216" name="Text Box 28"/>
          <p:cNvSpPr txBox="1">
            <a:spLocks noChangeArrowheads="1"/>
          </p:cNvSpPr>
          <p:nvPr/>
        </p:nvSpPr>
        <p:spPr bwMode="auto">
          <a:xfrm>
            <a:off x="611188" y="1628775"/>
            <a:ext cx="410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3600"/>
              <a:t>What it does?</a:t>
            </a:r>
            <a:endParaRPr lang="ja-JP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Line 3"/>
          <p:cNvSpPr>
            <a:spLocks noChangeShapeType="1"/>
          </p:cNvSpPr>
          <p:nvPr/>
        </p:nvSpPr>
        <p:spPr bwMode="auto">
          <a:xfrm rot="5400000" flipH="1">
            <a:off x="15081" y="3860007"/>
            <a:ext cx="7993063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235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95236" name="Group 5"/>
          <p:cNvGrpSpPr>
            <a:grpSpLocks/>
          </p:cNvGrpSpPr>
          <p:nvPr/>
        </p:nvGrpSpPr>
        <p:grpSpPr bwMode="auto">
          <a:xfrm rot="-3829438">
            <a:off x="3098800" y="2171700"/>
            <a:ext cx="3097213" cy="569913"/>
            <a:chOff x="-2246" y="2614"/>
            <a:chExt cx="1951" cy="359"/>
          </a:xfrm>
        </p:grpSpPr>
        <p:sp>
          <p:nvSpPr>
            <p:cNvPr id="95245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246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5247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5248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249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5237" name="Text Box 11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95238" name="Text Box 12"/>
          <p:cNvSpPr txBox="1">
            <a:spLocks noChangeArrowheads="1"/>
          </p:cNvSpPr>
          <p:nvPr/>
        </p:nvSpPr>
        <p:spPr bwMode="auto">
          <a:xfrm>
            <a:off x="2987675" y="4017963"/>
            <a:ext cx="1008063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95239" name="Text Box 13"/>
          <p:cNvSpPr txBox="1">
            <a:spLocks noChangeArrowheads="1"/>
          </p:cNvSpPr>
          <p:nvPr/>
        </p:nvSpPr>
        <p:spPr bwMode="auto">
          <a:xfrm>
            <a:off x="900113" y="3278188"/>
            <a:ext cx="28082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[m/s]=0</a:t>
            </a:r>
            <a:r>
              <a:rPr lang="ja-JP" altLang="en-US" sz="1800"/>
              <a:t>　</a:t>
            </a:r>
          </a:p>
        </p:txBody>
      </p:sp>
      <p:sp>
        <p:nvSpPr>
          <p:cNvPr id="95240" name="Line 14"/>
          <p:cNvSpPr>
            <a:spLocks noChangeShapeType="1"/>
          </p:cNvSpPr>
          <p:nvPr/>
        </p:nvSpPr>
        <p:spPr bwMode="auto">
          <a:xfrm flipV="1">
            <a:off x="3995738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241" name="Rectangle 16"/>
          <p:cNvSpPr>
            <a:spLocks noChangeArrowheads="1"/>
          </p:cNvSpPr>
          <p:nvPr/>
        </p:nvSpPr>
        <p:spPr bwMode="auto">
          <a:xfrm>
            <a:off x="587375" y="5661025"/>
            <a:ext cx="4583113" cy="523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/>
              <a:t>　① </a:t>
            </a:r>
            <a:r>
              <a:rPr lang="en-US" altLang="ja-JP" sz="2800"/>
              <a:t>Change the pitch angle</a:t>
            </a:r>
            <a:endParaRPr lang="ja-JP" altLang="en-US" sz="2800"/>
          </a:p>
        </p:txBody>
      </p:sp>
      <p:sp>
        <p:nvSpPr>
          <p:cNvPr id="95242" name="Text Box 28"/>
          <p:cNvSpPr txBox="1">
            <a:spLocks noChangeArrowheads="1"/>
          </p:cNvSpPr>
          <p:nvPr/>
        </p:nvSpPr>
        <p:spPr bwMode="auto">
          <a:xfrm>
            <a:off x="611188" y="1628775"/>
            <a:ext cx="410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3600"/>
              <a:t>What it does?</a:t>
            </a:r>
            <a:endParaRPr lang="ja-JP" altLang="en-US" sz="3600"/>
          </a:p>
        </p:txBody>
      </p:sp>
      <p:sp>
        <p:nvSpPr>
          <p:cNvPr id="95243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tx2"/>
                </a:solidFill>
              </a:rPr>
              <a:t>If the rotor blade rotation stopped…</a:t>
            </a:r>
            <a:endParaRPr lang="ja-JP" altLang="en-US" sz="4000">
              <a:solidFill>
                <a:schemeClr val="tx2"/>
              </a:solidFill>
            </a:endParaRPr>
          </a:p>
        </p:txBody>
      </p:sp>
      <p:sp>
        <p:nvSpPr>
          <p:cNvPr id="95244" name="テキスト ボックス 2"/>
          <p:cNvSpPr txBox="1">
            <a:spLocks noChangeArrowheads="1"/>
          </p:cNvSpPr>
          <p:nvPr/>
        </p:nvSpPr>
        <p:spPr bwMode="auto">
          <a:xfrm>
            <a:off x="6535738" y="6116638"/>
            <a:ext cx="1944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3200"/>
              <a:t>or…</a:t>
            </a:r>
            <a:endParaRPr lang="ja-JP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tx2"/>
                </a:solidFill>
              </a:rPr>
              <a:t>If the rotor blade rotation stopped…</a:t>
            </a:r>
            <a:endParaRPr lang="ja-JP" altLang="en-US" sz="4000">
              <a:solidFill>
                <a:schemeClr val="tx2"/>
              </a:solidFill>
            </a:endParaRPr>
          </a:p>
        </p:txBody>
      </p:sp>
      <p:sp>
        <p:nvSpPr>
          <p:cNvPr id="96259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260" name="Text Box 12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grpSp>
        <p:nvGrpSpPr>
          <p:cNvPr id="96261" name="Group 24"/>
          <p:cNvGrpSpPr>
            <a:grpSpLocks/>
          </p:cNvGrpSpPr>
          <p:nvPr/>
        </p:nvGrpSpPr>
        <p:grpSpPr bwMode="auto">
          <a:xfrm>
            <a:off x="395288" y="3789363"/>
            <a:ext cx="1008062" cy="1223962"/>
            <a:chOff x="249" y="2387"/>
            <a:chExt cx="635" cy="771"/>
          </a:xfrm>
        </p:grpSpPr>
        <p:sp>
          <p:nvSpPr>
            <p:cNvPr id="96286" name="Text Box 13"/>
            <p:cNvSpPr txBox="1">
              <a:spLocks noChangeArrowheads="1"/>
            </p:cNvSpPr>
            <p:nvPr/>
          </p:nvSpPr>
          <p:spPr bwMode="auto">
            <a:xfrm>
              <a:off x="249" y="2531"/>
              <a:ext cx="635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chemeClr val="hlink"/>
                  </a:solidFill>
                </a:rPr>
                <a:t>Wind</a:t>
              </a:r>
              <a:r>
                <a:rPr lang="ja-JP" altLang="en-US" sz="1800">
                  <a:solidFill>
                    <a:schemeClr val="hlink"/>
                  </a:solidFill>
                </a:rPr>
                <a:t>　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800">
                  <a:solidFill>
                    <a:schemeClr val="hlink"/>
                  </a:solidFill>
                </a:rPr>
                <a:t>W[m/s]</a:t>
              </a:r>
            </a:p>
          </p:txBody>
        </p:sp>
        <p:sp>
          <p:nvSpPr>
            <p:cNvPr id="96287" name="Line 16"/>
            <p:cNvSpPr>
              <a:spLocks noChangeShapeType="1"/>
            </p:cNvSpPr>
            <p:nvPr/>
          </p:nvSpPr>
          <p:spPr bwMode="auto">
            <a:xfrm flipV="1">
              <a:off x="748" y="2387"/>
              <a:ext cx="0" cy="771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06881" name="Group 33"/>
          <p:cNvGrpSpPr>
            <a:grpSpLocks/>
          </p:cNvGrpSpPr>
          <p:nvPr/>
        </p:nvGrpSpPr>
        <p:grpSpPr bwMode="auto">
          <a:xfrm>
            <a:off x="-80963" y="3860800"/>
            <a:ext cx="7993063" cy="1306513"/>
            <a:chOff x="-51" y="2432"/>
            <a:chExt cx="5035" cy="823"/>
          </a:xfrm>
        </p:grpSpPr>
        <p:sp>
          <p:nvSpPr>
            <p:cNvPr id="96283" name="Line 3"/>
            <p:cNvSpPr>
              <a:spLocks noChangeShapeType="1"/>
            </p:cNvSpPr>
            <p:nvPr/>
          </p:nvSpPr>
          <p:spPr bwMode="auto">
            <a:xfrm rot="20220000" flipH="1">
              <a:off x="-51" y="2432"/>
              <a:ext cx="5035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6284" name="Text Box 15"/>
            <p:cNvSpPr txBox="1">
              <a:spLocks noChangeArrowheads="1"/>
            </p:cNvSpPr>
            <p:nvPr/>
          </p:nvSpPr>
          <p:spPr bwMode="auto">
            <a:xfrm>
              <a:off x="1565" y="2848"/>
              <a:ext cx="204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800">
                  <a:solidFill>
                    <a:srgbClr val="FF0000"/>
                  </a:solidFill>
                </a:rPr>
                <a:t>Apparent wind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800">
                  <a:solidFill>
                    <a:srgbClr val="FF0000"/>
                  </a:solidFill>
                </a:rPr>
                <a:t>V[m/s]</a:t>
              </a:r>
            </a:p>
          </p:txBody>
        </p:sp>
        <p:sp>
          <p:nvSpPr>
            <p:cNvPr id="96285" name="Line 18"/>
            <p:cNvSpPr>
              <a:spLocks noChangeShapeType="1"/>
            </p:cNvSpPr>
            <p:nvPr/>
          </p:nvSpPr>
          <p:spPr bwMode="auto">
            <a:xfrm rot="4020000">
              <a:off x="1647" y="1815"/>
              <a:ext cx="0" cy="191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6263" name="Rectangle 20"/>
          <p:cNvSpPr>
            <a:spLocks noChangeArrowheads="1"/>
          </p:cNvSpPr>
          <p:nvPr/>
        </p:nvSpPr>
        <p:spPr bwMode="auto">
          <a:xfrm>
            <a:off x="331788" y="5564188"/>
            <a:ext cx="87693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/>
              <a:t>② give more peripheral velocity[starting torque]</a:t>
            </a:r>
            <a:endParaRPr lang="ja-JP" altLang="en-US"/>
          </a:p>
        </p:txBody>
      </p:sp>
      <p:grpSp>
        <p:nvGrpSpPr>
          <p:cNvPr id="206880" name="Group 32"/>
          <p:cNvGrpSpPr>
            <a:grpSpLocks/>
          </p:cNvGrpSpPr>
          <p:nvPr/>
        </p:nvGrpSpPr>
        <p:grpSpPr bwMode="auto">
          <a:xfrm>
            <a:off x="1116013" y="3244850"/>
            <a:ext cx="6007100" cy="828675"/>
            <a:chOff x="703" y="2044"/>
            <a:chExt cx="3784" cy="522"/>
          </a:xfrm>
        </p:grpSpPr>
        <p:grpSp>
          <p:nvGrpSpPr>
            <p:cNvPr id="96274" name="Group 6"/>
            <p:cNvGrpSpPr>
              <a:grpSpLocks/>
            </p:cNvGrpSpPr>
            <p:nvPr/>
          </p:nvGrpSpPr>
          <p:grpSpPr bwMode="auto">
            <a:xfrm>
              <a:off x="2536" y="2207"/>
              <a:ext cx="1951" cy="359"/>
              <a:chOff x="-2246" y="2614"/>
              <a:chExt cx="1951" cy="359"/>
            </a:xfrm>
          </p:grpSpPr>
          <p:sp>
            <p:nvSpPr>
              <p:cNvPr id="96278" name="Freeform 7"/>
              <p:cNvSpPr>
                <a:spLocks/>
              </p:cNvSpPr>
              <p:nvPr/>
            </p:nvSpPr>
            <p:spPr bwMode="auto">
              <a:xfrm>
                <a:off x="-2113" y="2618"/>
                <a:ext cx="1818" cy="262"/>
              </a:xfrm>
              <a:custGeom>
                <a:avLst/>
                <a:gdLst>
                  <a:gd name="T0" fmla="*/ 404 w 1818"/>
                  <a:gd name="T1" fmla="*/ 255 h 262"/>
                  <a:gd name="T2" fmla="*/ 750 w 1818"/>
                  <a:gd name="T3" fmla="*/ 247 h 262"/>
                  <a:gd name="T4" fmla="*/ 1077 w 1818"/>
                  <a:gd name="T5" fmla="*/ 240 h 262"/>
                  <a:gd name="T6" fmla="*/ 1385 w 1818"/>
                  <a:gd name="T7" fmla="*/ 231 h 262"/>
                  <a:gd name="T8" fmla="*/ 1818 w 1818"/>
                  <a:gd name="T9" fmla="*/ 222 h 262"/>
                  <a:gd name="T10" fmla="*/ 1682 w 1818"/>
                  <a:gd name="T11" fmla="*/ 162 h 262"/>
                  <a:gd name="T12" fmla="*/ 1562 w 1818"/>
                  <a:gd name="T13" fmla="*/ 121 h 262"/>
                  <a:gd name="T14" fmla="*/ 1428 w 1818"/>
                  <a:gd name="T15" fmla="*/ 93 h 262"/>
                  <a:gd name="T16" fmla="*/ 1206 w 1818"/>
                  <a:gd name="T17" fmla="*/ 52 h 262"/>
                  <a:gd name="T18" fmla="*/ 983 w 1818"/>
                  <a:gd name="T19" fmla="*/ 24 h 262"/>
                  <a:gd name="T20" fmla="*/ 773 w 1818"/>
                  <a:gd name="T21" fmla="*/ 9 h 262"/>
                  <a:gd name="T22" fmla="*/ 561 w 1818"/>
                  <a:gd name="T23" fmla="*/ 0 h 262"/>
                  <a:gd name="T24" fmla="*/ 309 w 1818"/>
                  <a:gd name="T25" fmla="*/ 1 h 262"/>
                  <a:gd name="T26" fmla="*/ 3 w 1818"/>
                  <a:gd name="T27" fmla="*/ 132 h 262"/>
                  <a:gd name="T28" fmla="*/ 0 w 1818"/>
                  <a:gd name="T29" fmla="*/ 198 h 262"/>
                  <a:gd name="T30" fmla="*/ 44 w 1818"/>
                  <a:gd name="T31" fmla="*/ 262 h 262"/>
                  <a:gd name="T32" fmla="*/ 203 w 1818"/>
                  <a:gd name="T33" fmla="*/ 259 h 262"/>
                  <a:gd name="T34" fmla="*/ 404 w 1818"/>
                  <a:gd name="T35" fmla="*/ 255 h 26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818" h="262">
                    <a:moveTo>
                      <a:pt x="404" y="255"/>
                    </a:moveTo>
                    <a:lnTo>
                      <a:pt x="750" y="247"/>
                    </a:lnTo>
                    <a:lnTo>
                      <a:pt x="1077" y="240"/>
                    </a:lnTo>
                    <a:lnTo>
                      <a:pt x="1385" y="231"/>
                    </a:lnTo>
                    <a:lnTo>
                      <a:pt x="1818" y="222"/>
                    </a:lnTo>
                    <a:lnTo>
                      <a:pt x="1682" y="162"/>
                    </a:lnTo>
                    <a:lnTo>
                      <a:pt x="1562" y="121"/>
                    </a:lnTo>
                    <a:lnTo>
                      <a:pt x="1428" y="93"/>
                    </a:lnTo>
                    <a:lnTo>
                      <a:pt x="1206" y="52"/>
                    </a:lnTo>
                    <a:lnTo>
                      <a:pt x="983" y="24"/>
                    </a:lnTo>
                    <a:lnTo>
                      <a:pt x="773" y="9"/>
                    </a:lnTo>
                    <a:lnTo>
                      <a:pt x="561" y="0"/>
                    </a:lnTo>
                    <a:lnTo>
                      <a:pt x="309" y="1"/>
                    </a:lnTo>
                    <a:lnTo>
                      <a:pt x="3" y="132"/>
                    </a:lnTo>
                    <a:lnTo>
                      <a:pt x="0" y="198"/>
                    </a:lnTo>
                    <a:lnTo>
                      <a:pt x="44" y="262"/>
                    </a:lnTo>
                    <a:lnTo>
                      <a:pt x="203" y="259"/>
                    </a:lnTo>
                    <a:lnTo>
                      <a:pt x="404" y="25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22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279" name="Arc 8"/>
              <p:cNvSpPr>
                <a:spLocks/>
              </p:cNvSpPr>
              <p:nvPr/>
            </p:nvSpPr>
            <p:spPr bwMode="auto">
              <a:xfrm flipH="1">
                <a:off x="-2246" y="2614"/>
                <a:ext cx="454" cy="22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solidFill>
                <a:srgbClr val="808080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96280" name="Arc 9"/>
              <p:cNvSpPr>
                <a:spLocks/>
              </p:cNvSpPr>
              <p:nvPr/>
            </p:nvSpPr>
            <p:spPr bwMode="auto">
              <a:xfrm>
                <a:off x="-1792" y="2614"/>
                <a:ext cx="1489" cy="359"/>
              </a:xfrm>
              <a:custGeom>
                <a:avLst/>
                <a:gdLst>
                  <a:gd name="T0" fmla="*/ 0 w 21399"/>
                  <a:gd name="T1" fmla="*/ 0 h 21600"/>
                  <a:gd name="T2" fmla="*/ 7 w 21399"/>
                  <a:gd name="T3" fmla="*/ 0 h 21600"/>
                  <a:gd name="T4" fmla="*/ 0 w 2139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399" h="21600" fill="none" extrusionOk="0">
                    <a:moveTo>
                      <a:pt x="0" y="48"/>
                    </a:moveTo>
                    <a:cubicBezTo>
                      <a:pt x="480" y="16"/>
                      <a:pt x="961" y="0"/>
                      <a:pt x="1443" y="0"/>
                    </a:cubicBezTo>
                    <a:cubicBezTo>
                      <a:pt x="10179" y="0"/>
                      <a:pt x="18055" y="5262"/>
                      <a:pt x="21398" y="13334"/>
                    </a:cubicBezTo>
                  </a:path>
                  <a:path w="21399" h="21600" stroke="0" extrusionOk="0">
                    <a:moveTo>
                      <a:pt x="0" y="48"/>
                    </a:moveTo>
                    <a:cubicBezTo>
                      <a:pt x="480" y="16"/>
                      <a:pt x="961" y="0"/>
                      <a:pt x="1443" y="0"/>
                    </a:cubicBezTo>
                    <a:cubicBezTo>
                      <a:pt x="10179" y="0"/>
                      <a:pt x="18055" y="5262"/>
                      <a:pt x="21398" y="13334"/>
                    </a:cubicBezTo>
                    <a:lnTo>
                      <a:pt x="1443" y="21600"/>
                    </a:lnTo>
                    <a:lnTo>
                      <a:pt x="0" y="48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96281" name="Line 10"/>
              <p:cNvSpPr>
                <a:spLocks noChangeShapeType="1"/>
              </p:cNvSpPr>
              <p:nvPr/>
            </p:nvSpPr>
            <p:spPr bwMode="auto">
              <a:xfrm flipV="1">
                <a:off x="-2080" y="2840"/>
                <a:ext cx="1785" cy="4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282" name="Arc 11"/>
              <p:cNvSpPr>
                <a:spLocks/>
              </p:cNvSpPr>
              <p:nvPr/>
            </p:nvSpPr>
            <p:spPr bwMode="auto">
              <a:xfrm flipV="1">
                <a:off x="-2244" y="2814"/>
                <a:ext cx="180" cy="69"/>
              </a:xfrm>
              <a:custGeom>
                <a:avLst/>
                <a:gdLst>
                  <a:gd name="T0" fmla="*/ 0 w 19648"/>
                  <a:gd name="T1" fmla="*/ 0 h 21593"/>
                  <a:gd name="T2" fmla="*/ 0 w 19648"/>
                  <a:gd name="T3" fmla="*/ 0 h 21593"/>
                  <a:gd name="T4" fmla="*/ 0 w 19648"/>
                  <a:gd name="T5" fmla="*/ 0 h 215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648" h="21593" fill="none" extrusionOk="0">
                    <a:moveTo>
                      <a:pt x="-1" y="12619"/>
                    </a:moveTo>
                    <a:cubicBezTo>
                      <a:pt x="3430" y="5108"/>
                      <a:pt x="10843" y="209"/>
                      <a:pt x="19098" y="-1"/>
                    </a:cubicBezTo>
                  </a:path>
                  <a:path w="19648" h="21593" stroke="0" extrusionOk="0">
                    <a:moveTo>
                      <a:pt x="-1" y="12619"/>
                    </a:moveTo>
                    <a:cubicBezTo>
                      <a:pt x="3430" y="5108"/>
                      <a:pt x="10843" y="209"/>
                      <a:pt x="19098" y="-1"/>
                    </a:cubicBezTo>
                    <a:lnTo>
                      <a:pt x="19648" y="21593"/>
                    </a:lnTo>
                    <a:lnTo>
                      <a:pt x="-1" y="12619"/>
                    </a:lnTo>
                    <a:close/>
                  </a:path>
                </a:pathLst>
              </a:custGeom>
              <a:solidFill>
                <a:srgbClr val="808080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96275" name="Group 25"/>
            <p:cNvGrpSpPr>
              <a:grpSpLocks/>
            </p:cNvGrpSpPr>
            <p:nvPr/>
          </p:nvGrpSpPr>
          <p:grpSpPr bwMode="auto">
            <a:xfrm>
              <a:off x="703" y="2044"/>
              <a:ext cx="2358" cy="343"/>
              <a:chOff x="703" y="2044"/>
              <a:chExt cx="2358" cy="343"/>
            </a:xfrm>
          </p:grpSpPr>
          <p:sp>
            <p:nvSpPr>
              <p:cNvPr id="96276" name="Line 17"/>
              <p:cNvSpPr>
                <a:spLocks noChangeShapeType="1"/>
              </p:cNvSpPr>
              <p:nvPr/>
            </p:nvSpPr>
            <p:spPr bwMode="auto">
              <a:xfrm rot="-5400000" flipH="1" flipV="1">
                <a:off x="1621" y="1469"/>
                <a:ext cx="0" cy="183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arrow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277" name="Text Box 21"/>
              <p:cNvSpPr txBox="1">
                <a:spLocks noChangeArrowheads="1"/>
              </p:cNvSpPr>
              <p:nvPr/>
            </p:nvSpPr>
            <p:spPr bwMode="auto">
              <a:xfrm>
                <a:off x="1292" y="2044"/>
                <a:ext cx="17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ja-JP" sz="1800"/>
                  <a:t>v=r</a:t>
                </a:r>
                <a:r>
                  <a:rPr lang="en-US" altLang="ja-JP" sz="1800">
                    <a:latin typeface="Symbol" panose="05050102010706020507" pitchFamily="18" charset="2"/>
                  </a:rPr>
                  <a:t>w</a:t>
                </a:r>
                <a:r>
                  <a:rPr lang="en-US" altLang="ja-JP" sz="1800"/>
                  <a:t>[m/s]</a:t>
                </a:r>
                <a:endParaRPr lang="ja-JP" altLang="en-US" sz="1800"/>
              </a:p>
            </p:txBody>
          </p:sp>
        </p:grpSp>
      </p:grpSp>
      <p:sp>
        <p:nvSpPr>
          <p:cNvPr id="206853" name="Line 5"/>
          <p:cNvSpPr>
            <a:spLocks noChangeShapeType="1"/>
          </p:cNvSpPr>
          <p:nvPr/>
        </p:nvSpPr>
        <p:spPr bwMode="auto">
          <a:xfrm rot="5400000" flipV="1">
            <a:off x="2620169" y="2356644"/>
            <a:ext cx="0" cy="2865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06874" name="Group 26"/>
          <p:cNvGrpSpPr>
            <a:grpSpLocks/>
          </p:cNvGrpSpPr>
          <p:nvPr/>
        </p:nvGrpSpPr>
        <p:grpSpPr bwMode="auto">
          <a:xfrm>
            <a:off x="4038600" y="3506788"/>
            <a:ext cx="3097213" cy="569912"/>
            <a:chOff x="-2246" y="2614"/>
            <a:chExt cx="1951" cy="359"/>
          </a:xfrm>
        </p:grpSpPr>
        <p:sp>
          <p:nvSpPr>
            <p:cNvPr id="96269" name="Freeform 27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6270" name="Arc 28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6271" name="Arc 29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6272" name="Line 30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6273" name="Arc 31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6267" name="Text Box 34"/>
          <p:cNvSpPr txBox="1">
            <a:spLocks noChangeArrowheads="1"/>
          </p:cNvSpPr>
          <p:nvPr/>
        </p:nvSpPr>
        <p:spPr bwMode="auto">
          <a:xfrm>
            <a:off x="3708400" y="6462713"/>
            <a:ext cx="54356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This slide is using Microsoft PowerPoint animation</a:t>
            </a:r>
            <a:endParaRPr lang="ja-JP" altLang="en-US" sz="1800"/>
          </a:p>
        </p:txBody>
      </p:sp>
      <p:sp>
        <p:nvSpPr>
          <p:cNvPr id="96268" name="Text Box 28"/>
          <p:cNvSpPr txBox="1">
            <a:spLocks noChangeArrowheads="1"/>
          </p:cNvSpPr>
          <p:nvPr/>
        </p:nvSpPr>
        <p:spPr bwMode="auto">
          <a:xfrm>
            <a:off x="611188" y="1628775"/>
            <a:ext cx="410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3600"/>
              <a:t>What it does?</a:t>
            </a:r>
            <a:endParaRPr lang="ja-JP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smtClean="0"/>
              <a:t>If the wind speed change?</a:t>
            </a:r>
            <a:endParaRPr lang="ja-JP" altLang="en-US" sz="4400" smtClean="0"/>
          </a:p>
        </p:txBody>
      </p:sp>
      <p:sp>
        <p:nvSpPr>
          <p:cNvPr id="9728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86200"/>
            <a:ext cx="7416800" cy="1752600"/>
          </a:xfrm>
        </p:spPr>
        <p:txBody>
          <a:bodyPr/>
          <a:lstStyle/>
          <a:p>
            <a:pPr eaLnBrk="1" hangingPunct="1"/>
            <a:r>
              <a:rPr lang="en-US" altLang="ja-JP" sz="3200" smtClean="0"/>
              <a:t>Wind stops or gust of wind blew!</a:t>
            </a:r>
            <a:endParaRPr lang="ja-JP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04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ja-JP" smtClean="0"/>
              <a:t>If the wind speed change?</a:t>
            </a:r>
            <a:endParaRPr lang="ja-JP" altLang="en-US" smtClean="0"/>
          </a:p>
        </p:txBody>
      </p:sp>
      <p:sp>
        <p:nvSpPr>
          <p:cNvPr id="98307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98311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98318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8319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20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8321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8322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8312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98313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98314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98315" name="Line 16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316" name="Text Box 25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98317" name="Rectangle 42"/>
          <p:cNvSpPr>
            <a:spLocks noChangeArrowheads="1"/>
          </p:cNvSpPr>
          <p:nvPr/>
        </p:nvSpPr>
        <p:spPr bwMode="auto">
          <a:xfrm>
            <a:off x="611188" y="1125538"/>
            <a:ext cx="24625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smtClean="0"/>
              <a:t>If wind stops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Line 23"/>
          <p:cNvSpPr>
            <a:spLocks noChangeShapeType="1"/>
          </p:cNvSpPr>
          <p:nvPr/>
        </p:nvSpPr>
        <p:spPr bwMode="auto">
          <a:xfrm rot="20700000" flipH="1">
            <a:off x="957263" y="3754438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56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57" name="Line 5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0359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100371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0372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373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0374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0375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0360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100361" name="Text Box 14"/>
          <p:cNvSpPr txBox="1">
            <a:spLocks noChangeArrowheads="1"/>
          </p:cNvSpPr>
          <p:nvPr/>
        </p:nvSpPr>
        <p:spPr bwMode="auto">
          <a:xfrm>
            <a:off x="323850" y="3789363"/>
            <a:ext cx="1008063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100362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100363" name="Line 16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64" name="Text Box 17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100365" name="Line 19"/>
          <p:cNvSpPr>
            <a:spLocks noChangeShapeType="1"/>
          </p:cNvSpPr>
          <p:nvPr/>
        </p:nvSpPr>
        <p:spPr bwMode="auto">
          <a:xfrm flipV="1">
            <a:off x="1654175" y="3779838"/>
            <a:ext cx="0" cy="647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66" name="Line 20"/>
          <p:cNvSpPr>
            <a:spLocks noChangeShapeType="1"/>
          </p:cNvSpPr>
          <p:nvPr/>
        </p:nvSpPr>
        <p:spPr bwMode="auto">
          <a:xfrm rot="4500000">
            <a:off x="2829719" y="2929732"/>
            <a:ext cx="0" cy="24495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367" name="Rectangle 22"/>
          <p:cNvSpPr>
            <a:spLocks noChangeArrowheads="1"/>
          </p:cNvSpPr>
          <p:nvPr/>
        </p:nvSpPr>
        <p:spPr bwMode="auto">
          <a:xfrm>
            <a:off x="179388" y="6092825"/>
            <a:ext cx="5740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/>
              <a:t>AoA</a:t>
            </a:r>
            <a:r>
              <a:rPr lang="en-US" altLang="ja-JP" sz="2800" dirty="0"/>
              <a:t>(a) get small =&gt; Lift will reduce</a:t>
            </a:r>
            <a:endParaRPr lang="ja-JP" altLang="en-US" sz="2800" dirty="0"/>
          </a:p>
        </p:txBody>
      </p:sp>
      <p:sp>
        <p:nvSpPr>
          <p:cNvPr id="100369" name="Rectangle 2"/>
          <p:cNvSpPr txBox="1">
            <a:spLocks noChangeArrowheads="1"/>
          </p:cNvSpPr>
          <p:nvPr/>
        </p:nvSpPr>
        <p:spPr bwMode="auto">
          <a:xfrm>
            <a:off x="457200" y="-90488"/>
            <a:ext cx="82296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solidFill>
                  <a:schemeClr val="tx2"/>
                </a:solidFill>
              </a:rPr>
              <a:t>If the wind speed change?</a:t>
            </a:r>
            <a:endParaRPr lang="ja-JP" altLang="en-US" sz="4400" dirty="0">
              <a:solidFill>
                <a:schemeClr val="tx2"/>
              </a:solidFill>
            </a:endParaRPr>
          </a:p>
        </p:txBody>
      </p:sp>
      <p:sp>
        <p:nvSpPr>
          <p:cNvPr id="100370" name="Rectangle 42"/>
          <p:cNvSpPr>
            <a:spLocks noChangeArrowheads="1"/>
          </p:cNvSpPr>
          <p:nvPr/>
        </p:nvSpPr>
        <p:spPr bwMode="auto">
          <a:xfrm>
            <a:off x="611188" y="1125538"/>
            <a:ext cx="25539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smtClean="0"/>
              <a:t>If wind </a:t>
            </a:r>
            <a:r>
              <a:rPr lang="en-US" altLang="ja-JP" dirty="0"/>
              <a:t>stops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Line 2"/>
          <p:cNvSpPr>
            <a:spLocks noChangeShapeType="1"/>
          </p:cNvSpPr>
          <p:nvPr/>
        </p:nvSpPr>
        <p:spPr bwMode="auto">
          <a:xfrm rot="20700000" flipH="1">
            <a:off x="957263" y="3754438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904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ja-JP" dirty="0"/>
              <a:t>If the wind speed change?</a:t>
            </a:r>
            <a:endParaRPr lang="ja-JP" altLang="en-US" dirty="0"/>
          </a:p>
        </p:txBody>
      </p:sp>
      <p:sp>
        <p:nvSpPr>
          <p:cNvPr id="102404" name="Line 4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05" name="Line 5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06" name="Line 6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2408" name="Group 8"/>
          <p:cNvGrpSpPr>
            <a:grpSpLocks/>
          </p:cNvGrpSpPr>
          <p:nvPr/>
        </p:nvGrpSpPr>
        <p:grpSpPr bwMode="auto">
          <a:xfrm rot="580673">
            <a:off x="4025900" y="3744913"/>
            <a:ext cx="3097213" cy="569912"/>
            <a:chOff x="-2246" y="2614"/>
            <a:chExt cx="1951" cy="359"/>
          </a:xfrm>
        </p:grpSpPr>
        <p:sp>
          <p:nvSpPr>
            <p:cNvPr id="102420" name="Freeform 9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2421" name="Arc 10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22" name="Arc 11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2423" name="Line 12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2424" name="Arc 13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409" name="Text Box 14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102410" name="Text Box 15"/>
          <p:cNvSpPr txBox="1">
            <a:spLocks noChangeArrowheads="1"/>
          </p:cNvSpPr>
          <p:nvPr/>
        </p:nvSpPr>
        <p:spPr bwMode="auto">
          <a:xfrm>
            <a:off x="323850" y="3789363"/>
            <a:ext cx="1008063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102411" name="Text Box 16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102412" name="Line 17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13" name="Text Box 18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102414" name="Rectangle 19"/>
          <p:cNvSpPr>
            <a:spLocks noChangeArrowheads="1"/>
          </p:cNvSpPr>
          <p:nvPr/>
        </p:nvSpPr>
        <p:spPr bwMode="auto">
          <a:xfrm>
            <a:off x="611188" y="1125538"/>
            <a:ext cx="24625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smtClean="0"/>
              <a:t>If wind stops</a:t>
            </a:r>
            <a:endParaRPr lang="ja-JP" altLang="en-US" dirty="0"/>
          </a:p>
        </p:txBody>
      </p:sp>
      <p:sp>
        <p:nvSpPr>
          <p:cNvPr id="102415" name="Line 20"/>
          <p:cNvSpPr>
            <a:spLocks noChangeShapeType="1"/>
          </p:cNvSpPr>
          <p:nvPr/>
        </p:nvSpPr>
        <p:spPr bwMode="auto">
          <a:xfrm flipV="1">
            <a:off x="1654175" y="3779838"/>
            <a:ext cx="0" cy="647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16" name="Line 21"/>
          <p:cNvSpPr>
            <a:spLocks noChangeShapeType="1"/>
          </p:cNvSpPr>
          <p:nvPr/>
        </p:nvSpPr>
        <p:spPr bwMode="auto">
          <a:xfrm rot="4500000">
            <a:off x="2829719" y="2929732"/>
            <a:ext cx="0" cy="24495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17" name="Rectangle 22"/>
          <p:cNvSpPr>
            <a:spLocks noChangeArrowheads="1"/>
          </p:cNvSpPr>
          <p:nvPr/>
        </p:nvSpPr>
        <p:spPr bwMode="auto">
          <a:xfrm>
            <a:off x="179388" y="6092825"/>
            <a:ext cx="5740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 smtClean="0"/>
              <a:t>AoA</a:t>
            </a:r>
            <a:r>
              <a:rPr lang="en-US" altLang="ja-JP" sz="2800" dirty="0" smtClean="0"/>
              <a:t>(a) get small =&gt; Lift will reduce</a:t>
            </a:r>
            <a:endParaRPr lang="ja-JP" altLang="en-US" sz="2800" dirty="0"/>
          </a:p>
        </p:txBody>
      </p:sp>
      <p:sp>
        <p:nvSpPr>
          <p:cNvPr id="221208" name="AutoShape 24"/>
          <p:cNvSpPr>
            <a:spLocks noChangeArrowheads="1"/>
          </p:cNvSpPr>
          <p:nvPr/>
        </p:nvSpPr>
        <p:spPr bwMode="auto">
          <a:xfrm>
            <a:off x="5076825" y="4797425"/>
            <a:ext cx="3743325" cy="1008063"/>
          </a:xfrm>
          <a:prstGeom prst="wedgeRectCallout">
            <a:avLst>
              <a:gd name="adj1" fmla="val -38509"/>
              <a:gd name="adj2" fmla="val -129056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/>
              <a:t>Change the angle[pitch angle]!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Names of parts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Airfoil</a:t>
            </a:r>
          </a:p>
          <a:p>
            <a:pPr eaLnBrk="1" hangingPunct="1"/>
            <a:r>
              <a:rPr lang="en-US" altLang="ja-JP" sz="2800" dirty="0" smtClean="0"/>
              <a:t>Rotor Blade</a:t>
            </a:r>
          </a:p>
          <a:p>
            <a:pPr eaLnBrk="1" hangingPunct="1"/>
            <a:r>
              <a:rPr lang="en-US" altLang="en-US" sz="2800" dirty="0" smtClean="0"/>
              <a:t>Nacelle</a:t>
            </a:r>
            <a:endParaRPr lang="en-US" altLang="ja-JP" sz="2800" dirty="0" smtClean="0"/>
          </a:p>
          <a:p>
            <a:pPr eaLnBrk="1" hangingPunct="1"/>
            <a:r>
              <a:rPr lang="en-US" altLang="ja-JP" sz="2800" dirty="0" smtClean="0"/>
              <a:t>Hub (root of the blade)</a:t>
            </a:r>
          </a:p>
          <a:p>
            <a:pPr eaLnBrk="1" hangingPunct="1"/>
            <a:r>
              <a:rPr lang="en-US" altLang="ja-JP" sz="2800" dirty="0" err="1" smtClean="0"/>
              <a:t>Spiner</a:t>
            </a:r>
            <a:endParaRPr lang="en-US" altLang="ja-JP" sz="2800" dirty="0" smtClean="0"/>
          </a:p>
          <a:p>
            <a:pPr eaLnBrk="1" hangingPunct="1"/>
            <a:r>
              <a:rPr lang="en-US" altLang="ja-JP" sz="2800" dirty="0" smtClean="0"/>
              <a:t>Tower</a:t>
            </a:r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6" r="6136" b="1950"/>
          <a:stretch>
            <a:fillRect/>
          </a:stretch>
        </p:blipFill>
        <p:spPr bwMode="auto">
          <a:xfrm>
            <a:off x="3995738" y="3025775"/>
            <a:ext cx="2530475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4068763" y="3390900"/>
            <a:ext cx="158273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bg1"/>
                </a:solidFill>
                <a:ea typeface="ＭＳ ゴシック" panose="020B0609070205080204" pitchFamily="49" charset="-128"/>
              </a:rPr>
              <a:t>Rotor Blade</a:t>
            </a:r>
            <a:endParaRPr lang="en-US" altLang="ja-JP" sz="1600">
              <a:solidFill>
                <a:schemeClr val="bg1"/>
              </a:solidFill>
            </a:endParaRP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5540375" y="4365625"/>
            <a:ext cx="976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bg1"/>
                </a:solidFill>
                <a:ea typeface="ＭＳ ゴシック" panose="020B0609070205080204" pitchFamily="49" charset="-128"/>
              </a:rPr>
              <a:t>Nacelle</a:t>
            </a: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4356100" y="6238875"/>
            <a:ext cx="97313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bg1"/>
                </a:solidFill>
                <a:ea typeface="ＭＳ ゴシック" panose="020B0609070205080204" pitchFamily="49" charset="-128"/>
              </a:rPr>
              <a:t>Tower</a:t>
            </a:r>
            <a:endParaRPr lang="en-US" altLang="ja-JP" sz="1600">
              <a:solidFill>
                <a:schemeClr val="bg1"/>
              </a:solidFill>
            </a:endParaRPr>
          </a:p>
        </p:txBody>
      </p:sp>
      <p:sp>
        <p:nvSpPr>
          <p:cNvPr id="12296" name="Text Box 10"/>
          <p:cNvSpPr txBox="1">
            <a:spLocks noChangeArrowheads="1"/>
          </p:cNvSpPr>
          <p:nvPr/>
        </p:nvSpPr>
        <p:spPr bwMode="auto">
          <a:xfrm>
            <a:off x="4067175" y="4508500"/>
            <a:ext cx="13319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bg1"/>
                </a:solidFill>
                <a:ea typeface="ＭＳ ゴシック" panose="020B0609070205080204" pitchFamily="49" charset="-128"/>
              </a:rPr>
              <a:t>Spinner</a:t>
            </a:r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4140200" y="5561013"/>
            <a:ext cx="13319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bg1"/>
                </a:solidFill>
                <a:ea typeface="ＭＳ ゴシック" panose="020B0609070205080204" pitchFamily="49" charset="-128"/>
              </a:rPr>
              <a:t>Hub</a:t>
            </a:r>
            <a:endParaRPr lang="en-US" altLang="ja-JP" sz="1600">
              <a:solidFill>
                <a:schemeClr val="bg1"/>
              </a:solidFill>
            </a:endParaRPr>
          </a:p>
        </p:txBody>
      </p:sp>
      <p:sp>
        <p:nvSpPr>
          <p:cNvPr id="12298" name="Line 12"/>
          <p:cNvSpPr>
            <a:spLocks noChangeShapeType="1"/>
          </p:cNvSpPr>
          <p:nvPr/>
        </p:nvSpPr>
        <p:spPr bwMode="auto">
          <a:xfrm flipV="1">
            <a:off x="4932363" y="5086350"/>
            <a:ext cx="144462" cy="43180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9" name="Line 13"/>
          <p:cNvSpPr>
            <a:spLocks noChangeShapeType="1"/>
          </p:cNvSpPr>
          <p:nvPr/>
        </p:nvSpPr>
        <p:spPr bwMode="auto">
          <a:xfrm flipV="1">
            <a:off x="5654675" y="5538788"/>
            <a:ext cx="214313" cy="123825"/>
          </a:xfrm>
          <a:prstGeom prst="line">
            <a:avLst/>
          </a:prstGeom>
          <a:noFill/>
          <a:ln w="1905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12300" name="AutoShape 14"/>
          <p:cNvSpPr>
            <a:spLocks noChangeArrowheads="1"/>
          </p:cNvSpPr>
          <p:nvPr/>
        </p:nvSpPr>
        <p:spPr bwMode="auto">
          <a:xfrm>
            <a:off x="6805613" y="4654550"/>
            <a:ext cx="2232025" cy="1543050"/>
          </a:xfrm>
          <a:prstGeom prst="wedgeRectCallout">
            <a:avLst>
              <a:gd name="adj1" fmla="val -91037"/>
              <a:gd name="adj2" fmla="val 638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pic>
        <p:nvPicPr>
          <p:cNvPr id="12301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0" y="4708525"/>
            <a:ext cx="2208213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2" name="Text Box 16"/>
          <p:cNvSpPr txBox="1">
            <a:spLocks noChangeArrowheads="1"/>
          </p:cNvSpPr>
          <p:nvPr/>
        </p:nvSpPr>
        <p:spPr bwMode="auto">
          <a:xfrm>
            <a:off x="6837363" y="4725988"/>
            <a:ext cx="976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bg1"/>
                </a:solidFill>
                <a:ea typeface="ＭＳ ゴシック" panose="020B0609070205080204" pitchFamily="49" charset="-128"/>
              </a:rPr>
              <a:t>Airfoil</a:t>
            </a:r>
            <a:endParaRPr lang="en-US" altLang="ja-JP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04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ja-JP" dirty="0"/>
              <a:t>If the wind speed change?</a:t>
            </a:r>
            <a:endParaRPr lang="ja-JP" altLang="en-US" dirty="0"/>
          </a:p>
        </p:txBody>
      </p:sp>
      <p:sp>
        <p:nvSpPr>
          <p:cNvPr id="104451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453" name="Line 5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454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4455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104462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463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464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465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4466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4456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104457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104458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104459" name="Line 16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460" name="Text Box 17"/>
          <p:cNvSpPr txBox="1">
            <a:spLocks noChangeArrowheads="1"/>
          </p:cNvSpPr>
          <p:nvPr/>
        </p:nvSpPr>
        <p:spPr bwMode="auto">
          <a:xfrm>
            <a:off x="2484438" y="4521200"/>
            <a:ext cx="3240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104461" name="Rectangle 19"/>
          <p:cNvSpPr>
            <a:spLocks noChangeArrowheads="1"/>
          </p:cNvSpPr>
          <p:nvPr/>
        </p:nvSpPr>
        <p:spPr bwMode="auto">
          <a:xfrm>
            <a:off x="611188" y="1125538"/>
            <a:ext cx="42627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smtClean="0"/>
              <a:t>Windblast [gusty wind]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Line 23"/>
          <p:cNvSpPr>
            <a:spLocks noChangeShapeType="1"/>
          </p:cNvSpPr>
          <p:nvPr/>
        </p:nvSpPr>
        <p:spPr bwMode="auto">
          <a:xfrm rot="-2520000">
            <a:off x="539750" y="3929063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04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If the wind speed change?</a:t>
            </a:r>
            <a:endParaRPr lang="ja-JP" altLang="en-US" dirty="0" smtClean="0"/>
          </a:p>
        </p:txBody>
      </p:sp>
      <p:sp>
        <p:nvSpPr>
          <p:cNvPr id="106500" name="Line 3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01" name="Line 4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02" name="Line 5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03" name="Line 6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6504" name="Group 7"/>
          <p:cNvGrpSpPr>
            <a:grpSpLocks/>
          </p:cNvGrpSpPr>
          <p:nvPr/>
        </p:nvGrpSpPr>
        <p:grpSpPr bwMode="auto">
          <a:xfrm>
            <a:off x="4025900" y="3503613"/>
            <a:ext cx="3097213" cy="569912"/>
            <a:chOff x="-2246" y="2614"/>
            <a:chExt cx="1951" cy="359"/>
          </a:xfrm>
        </p:grpSpPr>
        <p:sp>
          <p:nvSpPr>
            <p:cNvPr id="106516" name="Freeform 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6517" name="Arc 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518" name="Arc 1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519" name="Line 1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6520" name="Arc 1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6505" name="Text Box 13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106506" name="Text Box 14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106507" name="Text Box 15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v=r</a:t>
            </a:r>
            <a:r>
              <a:rPr lang="en-US" altLang="ja-JP" sz="1800">
                <a:latin typeface="Symbol" panose="05050102010706020507" pitchFamily="18" charset="2"/>
              </a:rPr>
              <a:t>w</a:t>
            </a:r>
            <a:r>
              <a:rPr lang="en-US" altLang="ja-JP" sz="1800"/>
              <a:t>[m/s]</a:t>
            </a:r>
            <a:endParaRPr lang="ja-JP" altLang="en-US" sz="1800"/>
          </a:p>
        </p:txBody>
      </p:sp>
      <p:sp>
        <p:nvSpPr>
          <p:cNvPr id="106508" name="Line 16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09" name="Text Box 17"/>
          <p:cNvSpPr txBox="1">
            <a:spLocks noChangeArrowheads="1"/>
          </p:cNvSpPr>
          <p:nvPr/>
        </p:nvSpPr>
        <p:spPr bwMode="auto">
          <a:xfrm>
            <a:off x="2987674" y="4724400"/>
            <a:ext cx="33845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106510" name="Line 19"/>
          <p:cNvSpPr>
            <a:spLocks noChangeShapeType="1"/>
          </p:cNvSpPr>
          <p:nvPr/>
        </p:nvSpPr>
        <p:spPr bwMode="auto">
          <a:xfrm flipV="1">
            <a:off x="1654175" y="3779838"/>
            <a:ext cx="0" cy="217011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11" name="Line 20"/>
          <p:cNvSpPr>
            <a:spLocks noChangeShapeType="1"/>
          </p:cNvSpPr>
          <p:nvPr/>
        </p:nvSpPr>
        <p:spPr bwMode="auto">
          <a:xfrm rot="2880000">
            <a:off x="2833688" y="3292475"/>
            <a:ext cx="0" cy="32067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513" name="Rectangle 22"/>
          <p:cNvSpPr>
            <a:spLocks noChangeArrowheads="1"/>
          </p:cNvSpPr>
          <p:nvPr/>
        </p:nvSpPr>
        <p:spPr bwMode="auto">
          <a:xfrm>
            <a:off x="176213" y="6092825"/>
            <a:ext cx="64604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 smtClean="0"/>
              <a:t>AoA</a:t>
            </a:r>
            <a:r>
              <a:rPr lang="en-US" altLang="ja-JP" sz="2800" dirty="0" smtClean="0"/>
              <a:t>(a) get big =&gt; Lift will reduce [stall]</a:t>
            </a:r>
          </a:p>
        </p:txBody>
      </p:sp>
      <p:sp>
        <p:nvSpPr>
          <p:cNvPr id="106515" name="Rectangle 25"/>
          <p:cNvSpPr>
            <a:spLocks noChangeArrowheads="1"/>
          </p:cNvSpPr>
          <p:nvPr/>
        </p:nvSpPr>
        <p:spPr bwMode="auto">
          <a:xfrm>
            <a:off x="611188" y="1125538"/>
            <a:ext cx="42627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smtClean="0"/>
              <a:t>Windblast [gusty wind]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Line 2"/>
          <p:cNvSpPr>
            <a:spLocks noChangeShapeType="1"/>
          </p:cNvSpPr>
          <p:nvPr/>
        </p:nvSpPr>
        <p:spPr bwMode="auto">
          <a:xfrm rot="-2520000">
            <a:off x="539750" y="3929063"/>
            <a:ext cx="6769100" cy="0"/>
          </a:xfrm>
          <a:prstGeom prst="line">
            <a:avLst/>
          </a:prstGeom>
          <a:noFill/>
          <a:ln w="190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-904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If the wind speed change?</a:t>
            </a:r>
            <a:endParaRPr lang="ja-JP" altLang="en-US" dirty="0" smtClean="0"/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 rot="20100000" flipH="1">
            <a:off x="846138" y="3822700"/>
            <a:ext cx="6769100" cy="0"/>
          </a:xfrm>
          <a:prstGeom prst="line">
            <a:avLst/>
          </a:prstGeom>
          <a:noFill/>
          <a:ln w="19050">
            <a:solidFill>
              <a:srgbClr val="C0C0C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49" name="Line 5"/>
          <p:cNvSpPr>
            <a:spLocks noChangeShapeType="1"/>
          </p:cNvSpPr>
          <p:nvPr/>
        </p:nvSpPr>
        <p:spPr bwMode="auto">
          <a:xfrm>
            <a:off x="107950" y="3789363"/>
            <a:ext cx="88566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 flipV="1">
            <a:off x="1649413" y="3789363"/>
            <a:ext cx="0" cy="1223962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 rot="5400000" flipV="1">
            <a:off x="2855119" y="2547144"/>
            <a:ext cx="0" cy="2484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8552" name="Group 8"/>
          <p:cNvGrpSpPr>
            <a:grpSpLocks/>
          </p:cNvGrpSpPr>
          <p:nvPr/>
        </p:nvGrpSpPr>
        <p:grpSpPr bwMode="auto">
          <a:xfrm rot="-948114">
            <a:off x="4025900" y="3068638"/>
            <a:ext cx="3097213" cy="569912"/>
            <a:chOff x="-2246" y="2614"/>
            <a:chExt cx="1951" cy="359"/>
          </a:xfrm>
        </p:grpSpPr>
        <p:sp>
          <p:nvSpPr>
            <p:cNvPr id="108565" name="Freeform 9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8566" name="Arc 10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567" name="Arc 11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568" name="Line 12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8569" name="Arc 13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8553" name="Text Box 14"/>
          <p:cNvSpPr txBox="1">
            <a:spLocks noChangeArrowheads="1"/>
          </p:cNvSpPr>
          <p:nvPr/>
        </p:nvSpPr>
        <p:spPr bwMode="auto">
          <a:xfrm>
            <a:off x="7237413" y="3789363"/>
            <a:ext cx="20875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Blade plane of rotation</a:t>
            </a:r>
          </a:p>
        </p:txBody>
      </p:sp>
      <p:sp>
        <p:nvSpPr>
          <p:cNvPr id="108554" name="Text Box 15"/>
          <p:cNvSpPr txBox="1">
            <a:spLocks noChangeArrowheads="1"/>
          </p:cNvSpPr>
          <p:nvPr/>
        </p:nvSpPr>
        <p:spPr bwMode="auto">
          <a:xfrm>
            <a:off x="395288" y="4017963"/>
            <a:ext cx="1008062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Wind</a:t>
            </a:r>
            <a:r>
              <a:rPr lang="ja-JP" altLang="en-US" sz="1800">
                <a:solidFill>
                  <a:schemeClr val="hlink"/>
                </a:solidFill>
              </a:rPr>
              <a:t>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chemeClr val="hlink"/>
                </a:solidFill>
              </a:rPr>
              <a:t>W[m/s]</a:t>
            </a:r>
          </a:p>
        </p:txBody>
      </p:sp>
      <p:sp>
        <p:nvSpPr>
          <p:cNvPr id="108555" name="Text Box 16"/>
          <p:cNvSpPr txBox="1">
            <a:spLocks noChangeArrowheads="1"/>
          </p:cNvSpPr>
          <p:nvPr/>
        </p:nvSpPr>
        <p:spPr bwMode="auto">
          <a:xfrm>
            <a:off x="900113" y="32781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/>
              <a:t>v=</a:t>
            </a:r>
            <a:r>
              <a:rPr lang="en-US" altLang="ja-JP" sz="1800" dirty="0" err="1"/>
              <a:t>r</a:t>
            </a:r>
            <a:r>
              <a:rPr lang="en-US" altLang="ja-JP" sz="1800" dirty="0" err="1">
                <a:latin typeface="Symbol" panose="05050102010706020507" pitchFamily="18" charset="2"/>
              </a:rPr>
              <a:t>w</a:t>
            </a:r>
            <a:r>
              <a:rPr lang="en-US" altLang="ja-JP" sz="1800" dirty="0"/>
              <a:t>[m/s]</a:t>
            </a:r>
            <a:endParaRPr lang="ja-JP" altLang="en-US" sz="1800" dirty="0"/>
          </a:p>
        </p:txBody>
      </p:sp>
      <p:sp>
        <p:nvSpPr>
          <p:cNvPr id="108556" name="Line 17"/>
          <p:cNvSpPr>
            <a:spLocks noChangeShapeType="1"/>
          </p:cNvSpPr>
          <p:nvPr/>
        </p:nvSpPr>
        <p:spPr bwMode="auto">
          <a:xfrm rot="3900000">
            <a:off x="2875757" y="3102768"/>
            <a:ext cx="0" cy="2665413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7" name="Text Box 18"/>
          <p:cNvSpPr txBox="1">
            <a:spLocks noChangeArrowheads="1"/>
          </p:cNvSpPr>
          <p:nvPr/>
        </p:nvSpPr>
        <p:spPr bwMode="auto">
          <a:xfrm>
            <a:off x="2987675" y="4724400"/>
            <a:ext cx="3240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</a:rPr>
              <a:t>Apparent wind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FF0000"/>
                </a:solidFill>
              </a:rPr>
              <a:t>V[m/s]</a:t>
            </a:r>
          </a:p>
        </p:txBody>
      </p:sp>
      <p:sp>
        <p:nvSpPr>
          <p:cNvPr id="108558" name="Line 20"/>
          <p:cNvSpPr>
            <a:spLocks noChangeShapeType="1"/>
          </p:cNvSpPr>
          <p:nvPr/>
        </p:nvSpPr>
        <p:spPr bwMode="auto">
          <a:xfrm flipV="1">
            <a:off x="1654175" y="3779838"/>
            <a:ext cx="0" cy="217011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59" name="Line 21"/>
          <p:cNvSpPr>
            <a:spLocks noChangeShapeType="1"/>
          </p:cNvSpPr>
          <p:nvPr/>
        </p:nvSpPr>
        <p:spPr bwMode="auto">
          <a:xfrm rot="2880000">
            <a:off x="2833688" y="3292475"/>
            <a:ext cx="0" cy="32067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561" name="Rectangle 23"/>
          <p:cNvSpPr>
            <a:spLocks noChangeArrowheads="1"/>
          </p:cNvSpPr>
          <p:nvPr/>
        </p:nvSpPr>
        <p:spPr bwMode="auto">
          <a:xfrm>
            <a:off x="176213" y="6092825"/>
            <a:ext cx="63193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 smtClean="0"/>
              <a:t>AoA</a:t>
            </a:r>
            <a:r>
              <a:rPr lang="en-US" altLang="ja-JP" sz="2800" dirty="0" smtClean="0"/>
              <a:t>(a) get big =&gt; Lift will reduce [stall]</a:t>
            </a:r>
          </a:p>
        </p:txBody>
      </p:sp>
      <p:sp>
        <p:nvSpPr>
          <p:cNvPr id="223257" name="AutoShape 25"/>
          <p:cNvSpPr>
            <a:spLocks noChangeArrowheads="1"/>
          </p:cNvSpPr>
          <p:nvPr/>
        </p:nvSpPr>
        <p:spPr bwMode="auto">
          <a:xfrm>
            <a:off x="4859338" y="4076700"/>
            <a:ext cx="3743325" cy="1008063"/>
          </a:xfrm>
          <a:prstGeom prst="wedgeRectCallout">
            <a:avLst>
              <a:gd name="adj1" fmla="val -38000"/>
              <a:gd name="adj2" fmla="val -123856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/>
              <a:t>Change the angle[pitch angle]!</a:t>
            </a:r>
            <a:endParaRPr lang="ja-JP" altLang="en-US" sz="2800" dirty="0"/>
          </a:p>
        </p:txBody>
      </p:sp>
      <p:sp>
        <p:nvSpPr>
          <p:cNvPr id="108564" name="Rectangle 26"/>
          <p:cNvSpPr>
            <a:spLocks noChangeArrowheads="1"/>
          </p:cNvSpPr>
          <p:nvPr/>
        </p:nvSpPr>
        <p:spPr bwMode="auto">
          <a:xfrm>
            <a:off x="611188" y="1125538"/>
            <a:ext cx="42627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smtClean="0"/>
              <a:t>Windblast [gusty wind]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5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1650" y="765175"/>
            <a:ext cx="804545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If the wind speed change?</a:t>
            </a:r>
            <a:endParaRPr lang="ja-JP" altLang="en-US" sz="4400" dirty="0" smtClean="0"/>
          </a:p>
        </p:txBody>
      </p:sp>
      <p:sp>
        <p:nvSpPr>
          <p:cNvPr id="11059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90513" y="2276475"/>
            <a:ext cx="8529637" cy="4248150"/>
          </a:xfrm>
        </p:spPr>
        <p:txBody>
          <a:bodyPr/>
          <a:lstStyle/>
          <a:p>
            <a:pPr eaLnBrk="1" hangingPunct="1"/>
            <a:r>
              <a:rPr lang="en-US" altLang="ja-JP" sz="3200" dirty="0" smtClean="0"/>
              <a:t>Always control the pitch angle</a:t>
            </a:r>
            <a:endParaRPr lang="ja-JP" altLang="en-US" sz="3200" dirty="0" smtClean="0"/>
          </a:p>
          <a:p>
            <a:pPr eaLnBrk="1" hangingPunct="1"/>
            <a:r>
              <a:rPr lang="en-US" altLang="ja-JP" sz="3200" dirty="0" smtClean="0"/>
              <a:t>but</a:t>
            </a:r>
            <a:endParaRPr lang="ja-JP" altLang="en-US" sz="3200" dirty="0" smtClean="0"/>
          </a:p>
          <a:p>
            <a:pPr eaLnBrk="1" hangingPunct="1"/>
            <a:r>
              <a:rPr lang="en-US" altLang="ja-JP" sz="3200" dirty="0" smtClean="0"/>
              <a:t>Wind turbine blade is heavy and pitch angle </a:t>
            </a:r>
            <a:r>
              <a:rPr lang="en-US" altLang="ja-JP" sz="3200" dirty="0"/>
              <a:t>control is slower </a:t>
            </a:r>
            <a:r>
              <a:rPr lang="en-US" altLang="ja-JP" sz="3200" dirty="0" smtClean="0"/>
              <a:t>pace</a:t>
            </a:r>
            <a:endParaRPr lang="ja-JP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5"/>
          <p:cNvSpPr txBox="1">
            <a:spLocks noChangeArrowheads="1"/>
          </p:cNvSpPr>
          <p:nvPr/>
        </p:nvSpPr>
        <p:spPr bwMode="auto">
          <a:xfrm>
            <a:off x="466725" y="1844675"/>
            <a:ext cx="82089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3600" dirty="0" smtClean="0"/>
              <a:t>Performance of wind turbine blade is not good for sensitive to </a:t>
            </a:r>
            <a:r>
              <a:rPr lang="en-US" altLang="ja-JP" sz="3600" dirty="0" err="1" smtClean="0"/>
              <a:t>AoA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Line 2"/>
          <p:cNvSpPr>
            <a:spLocks noChangeShapeType="1"/>
          </p:cNvSpPr>
          <p:nvPr/>
        </p:nvSpPr>
        <p:spPr bwMode="auto">
          <a:xfrm>
            <a:off x="250825" y="6094413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3" name="Rectangle 6"/>
          <p:cNvSpPr>
            <a:spLocks noChangeArrowheads="1"/>
          </p:cNvSpPr>
          <p:nvPr/>
        </p:nvSpPr>
        <p:spPr bwMode="auto">
          <a:xfrm>
            <a:off x="7524750" y="6165850"/>
            <a:ext cx="12875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 smtClean="0">
                <a:solidFill>
                  <a:schemeClr val="tx2"/>
                </a:solidFill>
              </a:rPr>
              <a:t>AoA</a:t>
            </a:r>
            <a:r>
              <a:rPr lang="en-US" altLang="ja-JP" sz="2800" dirty="0" smtClean="0">
                <a:solidFill>
                  <a:schemeClr val="tx2"/>
                </a:solidFill>
              </a:rPr>
              <a:t>[</a:t>
            </a:r>
            <a:r>
              <a:rPr lang="en-US" altLang="ja-JP" sz="2800" dirty="0" smtClean="0">
                <a:solidFill>
                  <a:schemeClr val="tx2"/>
                </a:solidFill>
                <a:latin typeface="Symbol" panose="05050102010706020507" pitchFamily="18" charset="2"/>
              </a:rPr>
              <a:t>a</a:t>
            </a:r>
            <a:r>
              <a:rPr lang="en-US" altLang="ja-JP" sz="2800" dirty="0" smtClean="0">
                <a:solidFill>
                  <a:schemeClr val="tx2"/>
                </a:solidFill>
              </a:rPr>
              <a:t>]</a:t>
            </a:r>
            <a:endParaRPr lang="ja-JP" altLang="en-US" sz="2800" dirty="0">
              <a:solidFill>
                <a:schemeClr val="tx2"/>
              </a:solidFill>
            </a:endParaRPr>
          </a:p>
        </p:txBody>
      </p:sp>
      <p:sp>
        <p:nvSpPr>
          <p:cNvPr id="112644" name="Text Box 16"/>
          <p:cNvSpPr txBox="1">
            <a:spLocks noChangeArrowheads="1"/>
          </p:cNvSpPr>
          <p:nvPr/>
        </p:nvSpPr>
        <p:spPr bwMode="auto">
          <a:xfrm>
            <a:off x="4500563" y="609282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0°</a:t>
            </a:r>
          </a:p>
        </p:txBody>
      </p:sp>
      <p:sp>
        <p:nvSpPr>
          <p:cNvPr id="112645" name="Line 34"/>
          <p:cNvSpPr>
            <a:spLocks noChangeShapeType="1"/>
          </p:cNvSpPr>
          <p:nvPr/>
        </p:nvSpPr>
        <p:spPr bwMode="auto">
          <a:xfrm flipV="1">
            <a:off x="4572000" y="873125"/>
            <a:ext cx="0" cy="5832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7" name="AutoShape 36"/>
          <p:cNvSpPr>
            <a:spLocks noChangeArrowheads="1"/>
          </p:cNvSpPr>
          <p:nvPr/>
        </p:nvSpPr>
        <p:spPr bwMode="auto">
          <a:xfrm>
            <a:off x="5651500" y="908050"/>
            <a:ext cx="2160588" cy="431800"/>
          </a:xfrm>
          <a:prstGeom prst="wedgeRectCallout">
            <a:avLst>
              <a:gd name="adj1" fmla="val -39787"/>
              <a:gd name="adj2" fmla="val 117741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Max</a:t>
            </a:r>
            <a:endParaRPr lang="ja-JP" altLang="en-US" sz="2400" dirty="0"/>
          </a:p>
        </p:txBody>
      </p:sp>
      <p:sp>
        <p:nvSpPr>
          <p:cNvPr id="112648" name="AutoShape 37"/>
          <p:cNvSpPr>
            <a:spLocks/>
          </p:cNvSpPr>
          <p:nvPr/>
        </p:nvSpPr>
        <p:spPr bwMode="auto">
          <a:xfrm rot="-1980766">
            <a:off x="7099300" y="1265238"/>
            <a:ext cx="577850" cy="3798887"/>
          </a:xfrm>
          <a:prstGeom prst="rightBrace">
            <a:avLst>
              <a:gd name="adj1" fmla="val 88660"/>
              <a:gd name="adj2" fmla="val 2496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12649" name="AutoShape 38"/>
          <p:cNvSpPr>
            <a:spLocks noChangeArrowheads="1"/>
          </p:cNvSpPr>
          <p:nvPr/>
        </p:nvSpPr>
        <p:spPr bwMode="auto">
          <a:xfrm>
            <a:off x="7350125" y="1881188"/>
            <a:ext cx="1081088" cy="431800"/>
          </a:xfrm>
          <a:prstGeom prst="wedgeRectCallout">
            <a:avLst>
              <a:gd name="adj1" fmla="val -68671"/>
              <a:gd name="adj2" fmla="val 212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/>
              <a:t>Stall</a:t>
            </a:r>
            <a:endParaRPr lang="ja-JP" altLang="en-US" sz="2400" dirty="0"/>
          </a:p>
        </p:txBody>
      </p:sp>
      <p:sp>
        <p:nvSpPr>
          <p:cNvPr id="112650" name="AutoShape 39"/>
          <p:cNvSpPr>
            <a:spLocks/>
          </p:cNvSpPr>
          <p:nvPr/>
        </p:nvSpPr>
        <p:spPr bwMode="auto">
          <a:xfrm rot="812571">
            <a:off x="5484813" y="1844675"/>
            <a:ext cx="257175" cy="2195513"/>
          </a:xfrm>
          <a:prstGeom prst="rightBrace">
            <a:avLst>
              <a:gd name="adj1" fmla="val 7114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12651" name="Line 40"/>
          <p:cNvSpPr>
            <a:spLocks noChangeShapeType="1"/>
          </p:cNvSpPr>
          <p:nvPr/>
        </p:nvSpPr>
        <p:spPr bwMode="auto">
          <a:xfrm>
            <a:off x="5172075" y="6021388"/>
            <a:ext cx="695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2" name="Line 41"/>
          <p:cNvSpPr>
            <a:spLocks noChangeShapeType="1"/>
          </p:cNvSpPr>
          <p:nvPr/>
        </p:nvSpPr>
        <p:spPr bwMode="auto">
          <a:xfrm>
            <a:off x="5172075" y="4005263"/>
            <a:ext cx="0" cy="22701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3" name="Line 42"/>
          <p:cNvSpPr>
            <a:spLocks noChangeShapeType="1"/>
          </p:cNvSpPr>
          <p:nvPr/>
        </p:nvSpPr>
        <p:spPr bwMode="auto">
          <a:xfrm>
            <a:off x="5872163" y="1700213"/>
            <a:ext cx="0" cy="46085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6" name="Line 46"/>
          <p:cNvSpPr>
            <a:spLocks noChangeShapeType="1"/>
          </p:cNvSpPr>
          <p:nvPr/>
        </p:nvSpPr>
        <p:spPr bwMode="auto">
          <a:xfrm flipV="1">
            <a:off x="5200650" y="1844675"/>
            <a:ext cx="360363" cy="2089150"/>
          </a:xfrm>
          <a:prstGeom prst="line">
            <a:avLst/>
          </a:prstGeom>
          <a:noFill/>
          <a:ln w="38100">
            <a:solidFill>
              <a:srgbClr val="0000CC"/>
            </a:solidFill>
            <a:prstDash val="dash"/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7" name="Oval 45"/>
          <p:cNvSpPr>
            <a:spLocks noChangeArrowheads="1"/>
          </p:cNvSpPr>
          <p:nvPr/>
        </p:nvSpPr>
        <p:spPr bwMode="auto">
          <a:xfrm>
            <a:off x="5321300" y="2800350"/>
            <a:ext cx="142875" cy="142875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12658" name="AutoShape 48"/>
          <p:cNvSpPr>
            <a:spLocks noChangeArrowheads="1"/>
          </p:cNvSpPr>
          <p:nvPr/>
        </p:nvSpPr>
        <p:spPr bwMode="auto">
          <a:xfrm>
            <a:off x="1450975" y="1844675"/>
            <a:ext cx="2808288" cy="1296988"/>
          </a:xfrm>
          <a:prstGeom prst="wedgeRectCallout">
            <a:avLst>
              <a:gd name="adj1" fmla="val 87421"/>
              <a:gd name="adj2" fmla="val 2956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/>
              <a:t>If wind speed is changes=</a:t>
            </a:r>
            <a:r>
              <a:rPr lang="en-US" altLang="ja-JP" sz="2000" dirty="0" err="1" smtClean="0"/>
              <a:t>AoA</a:t>
            </a:r>
            <a:r>
              <a:rPr lang="en-US" altLang="ja-JP" sz="2000" dirty="0" smtClean="0"/>
              <a:t> changes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/>
              <a:t>[See page 57-63]</a:t>
            </a:r>
            <a:endParaRPr lang="ja-JP" altLang="en-US" sz="2000" dirty="0"/>
          </a:p>
        </p:txBody>
      </p:sp>
      <p:sp>
        <p:nvSpPr>
          <p:cNvPr id="112659" name="Freeform 49"/>
          <p:cNvSpPr>
            <a:spLocks/>
          </p:cNvSpPr>
          <p:nvPr/>
        </p:nvSpPr>
        <p:spPr bwMode="auto">
          <a:xfrm>
            <a:off x="3171825" y="1624013"/>
            <a:ext cx="5667375" cy="4586287"/>
          </a:xfrm>
          <a:custGeom>
            <a:avLst/>
            <a:gdLst>
              <a:gd name="T0" fmla="*/ 0 w 3570"/>
              <a:gd name="T1" fmla="*/ 2147483646 h 2889"/>
              <a:gd name="T2" fmla="*/ 2147483646 w 3570"/>
              <a:gd name="T3" fmla="*/ 2147483646 h 2889"/>
              <a:gd name="T4" fmla="*/ 2147483646 w 3570"/>
              <a:gd name="T5" fmla="*/ 2147483646 h 2889"/>
              <a:gd name="T6" fmla="*/ 2147483646 w 3570"/>
              <a:gd name="T7" fmla="*/ 2147483646 h 2889"/>
              <a:gd name="T8" fmla="*/ 2147483646 w 3570"/>
              <a:gd name="T9" fmla="*/ 2147483646 h 2889"/>
              <a:gd name="T10" fmla="*/ 2147483646 w 3570"/>
              <a:gd name="T11" fmla="*/ 2147483646 h 2889"/>
              <a:gd name="T12" fmla="*/ 2147483646 w 3570"/>
              <a:gd name="T13" fmla="*/ 2147483646 h 2889"/>
              <a:gd name="T14" fmla="*/ 2147483646 w 3570"/>
              <a:gd name="T15" fmla="*/ 2147483646 h 2889"/>
              <a:gd name="T16" fmla="*/ 2147483646 w 3570"/>
              <a:gd name="T17" fmla="*/ 2147483646 h 2889"/>
              <a:gd name="T18" fmla="*/ 2147483646 w 3570"/>
              <a:gd name="T19" fmla="*/ 2147483646 h 2889"/>
              <a:gd name="T20" fmla="*/ 2147483646 w 3570"/>
              <a:gd name="T21" fmla="*/ 2147483646 h 2889"/>
              <a:gd name="T22" fmla="*/ 2147483646 w 3570"/>
              <a:gd name="T23" fmla="*/ 2147483646 h 288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570" h="2889">
                <a:moveTo>
                  <a:pt x="0" y="2889"/>
                </a:moveTo>
                <a:cubicBezTo>
                  <a:pt x="76" y="2867"/>
                  <a:pt x="292" y="2838"/>
                  <a:pt x="456" y="2763"/>
                </a:cubicBezTo>
                <a:cubicBezTo>
                  <a:pt x="620" y="2688"/>
                  <a:pt x="851" y="2637"/>
                  <a:pt x="984" y="2439"/>
                </a:cubicBezTo>
                <a:cubicBezTo>
                  <a:pt x="1117" y="2241"/>
                  <a:pt x="1172" y="1928"/>
                  <a:pt x="1254" y="1575"/>
                </a:cubicBezTo>
                <a:cubicBezTo>
                  <a:pt x="1336" y="1222"/>
                  <a:pt x="1402" y="579"/>
                  <a:pt x="1475" y="320"/>
                </a:cubicBezTo>
                <a:cubicBezTo>
                  <a:pt x="1548" y="61"/>
                  <a:pt x="1629" y="42"/>
                  <a:pt x="1692" y="21"/>
                </a:cubicBezTo>
                <a:cubicBezTo>
                  <a:pt x="1755" y="0"/>
                  <a:pt x="1815" y="130"/>
                  <a:pt x="1854" y="195"/>
                </a:cubicBezTo>
                <a:cubicBezTo>
                  <a:pt x="1893" y="260"/>
                  <a:pt x="1906" y="342"/>
                  <a:pt x="1926" y="411"/>
                </a:cubicBezTo>
                <a:cubicBezTo>
                  <a:pt x="1946" y="480"/>
                  <a:pt x="1903" y="369"/>
                  <a:pt x="1974" y="609"/>
                </a:cubicBezTo>
                <a:cubicBezTo>
                  <a:pt x="2045" y="849"/>
                  <a:pt x="2220" y="1601"/>
                  <a:pt x="2352" y="1851"/>
                </a:cubicBezTo>
                <a:cubicBezTo>
                  <a:pt x="2484" y="2101"/>
                  <a:pt x="2563" y="2034"/>
                  <a:pt x="2766" y="2109"/>
                </a:cubicBezTo>
                <a:cubicBezTo>
                  <a:pt x="2969" y="2184"/>
                  <a:pt x="3402" y="2261"/>
                  <a:pt x="3570" y="2301"/>
                </a:cubicBezTo>
              </a:path>
            </a:pathLst>
          </a:custGeom>
          <a:noFill/>
          <a:ln w="222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12660" name="Group 3"/>
          <p:cNvGrpSpPr>
            <a:grpSpLocks/>
          </p:cNvGrpSpPr>
          <p:nvPr/>
        </p:nvGrpSpPr>
        <p:grpSpPr bwMode="auto">
          <a:xfrm rot="3600000">
            <a:off x="6734175" y="6453188"/>
            <a:ext cx="638175" cy="117475"/>
            <a:chOff x="-2246" y="2614"/>
            <a:chExt cx="1951" cy="359"/>
          </a:xfrm>
        </p:grpSpPr>
        <p:sp>
          <p:nvSpPr>
            <p:cNvPr id="112679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80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681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0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682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83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2661" name="Group 3"/>
          <p:cNvGrpSpPr>
            <a:grpSpLocks/>
          </p:cNvGrpSpPr>
          <p:nvPr/>
        </p:nvGrpSpPr>
        <p:grpSpPr bwMode="auto">
          <a:xfrm rot="2700000">
            <a:off x="6077744" y="6447631"/>
            <a:ext cx="682625" cy="125413"/>
            <a:chOff x="-2246" y="2614"/>
            <a:chExt cx="1951" cy="359"/>
          </a:xfrm>
        </p:grpSpPr>
        <p:sp>
          <p:nvSpPr>
            <p:cNvPr id="112674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75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676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0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677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78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2662" name="Group 5"/>
          <p:cNvGrpSpPr>
            <a:grpSpLocks/>
          </p:cNvGrpSpPr>
          <p:nvPr/>
        </p:nvGrpSpPr>
        <p:grpSpPr bwMode="auto">
          <a:xfrm rot="1200000">
            <a:off x="5310188" y="6408738"/>
            <a:ext cx="682625" cy="125412"/>
            <a:chOff x="-2246" y="2614"/>
            <a:chExt cx="1951" cy="359"/>
          </a:xfrm>
        </p:grpSpPr>
        <p:sp>
          <p:nvSpPr>
            <p:cNvPr id="112669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70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671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0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672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73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2663" name="Group 5"/>
          <p:cNvGrpSpPr>
            <a:grpSpLocks/>
          </p:cNvGrpSpPr>
          <p:nvPr/>
        </p:nvGrpSpPr>
        <p:grpSpPr bwMode="auto">
          <a:xfrm>
            <a:off x="4427538" y="6438900"/>
            <a:ext cx="684212" cy="125413"/>
            <a:chOff x="-2246" y="2614"/>
            <a:chExt cx="1951" cy="359"/>
          </a:xfrm>
        </p:grpSpPr>
        <p:sp>
          <p:nvSpPr>
            <p:cNvPr id="112664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65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666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0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667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668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984376" y="144572"/>
            <a:ext cx="324008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/>
              <a:t>Glide ratio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/>
              <a:t>[Lift-Drag rate] </a:t>
            </a:r>
            <a:r>
              <a:rPr lang="ja-JP" altLang="en-US" sz="2800" dirty="0"/>
              <a:t>　</a:t>
            </a:r>
            <a:r>
              <a:rPr lang="en-US" altLang="ja-JP" sz="2800" dirty="0" smtClean="0"/>
              <a:t>L/D[C</a:t>
            </a:r>
            <a:r>
              <a:rPr lang="en-US" altLang="ja-JP" sz="1800" dirty="0" smtClean="0"/>
              <a:t>L/</a:t>
            </a:r>
            <a:r>
              <a:rPr lang="en-US" altLang="ja-JP" sz="2800" dirty="0" smtClean="0"/>
              <a:t>C</a:t>
            </a:r>
            <a:r>
              <a:rPr lang="en-US" altLang="ja-JP" sz="1800" dirty="0" smtClean="0"/>
              <a:t>D</a:t>
            </a:r>
            <a:r>
              <a:rPr lang="en-US" altLang="ja-JP" sz="2800" dirty="0" smtClean="0"/>
              <a:t>]</a:t>
            </a:r>
            <a:r>
              <a:rPr lang="ja-JP" altLang="en-US" sz="1800" dirty="0" smtClean="0"/>
              <a:t> </a:t>
            </a:r>
            <a:r>
              <a:rPr lang="ja-JP" altLang="en-US" sz="2800" dirty="0">
                <a:solidFill>
                  <a:schemeClr val="tx2"/>
                </a:solidFill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6" name="Group 5"/>
          <p:cNvGrpSpPr>
            <a:grpSpLocks/>
          </p:cNvGrpSpPr>
          <p:nvPr/>
        </p:nvGrpSpPr>
        <p:grpSpPr bwMode="auto">
          <a:xfrm rot="1200000">
            <a:off x="5310188" y="6408738"/>
            <a:ext cx="682625" cy="125412"/>
            <a:chOff x="-2246" y="2614"/>
            <a:chExt cx="1951" cy="359"/>
          </a:xfrm>
        </p:grpSpPr>
        <p:sp>
          <p:nvSpPr>
            <p:cNvPr id="113706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707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708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709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0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710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3667" name="Line 2"/>
          <p:cNvSpPr>
            <a:spLocks noChangeShapeType="1"/>
          </p:cNvSpPr>
          <p:nvPr/>
        </p:nvSpPr>
        <p:spPr bwMode="auto">
          <a:xfrm>
            <a:off x="250825" y="6094413"/>
            <a:ext cx="8785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68" name="Line 3"/>
          <p:cNvSpPr>
            <a:spLocks noChangeShapeType="1"/>
          </p:cNvSpPr>
          <p:nvPr/>
        </p:nvSpPr>
        <p:spPr bwMode="auto">
          <a:xfrm flipV="1">
            <a:off x="4525963" y="873125"/>
            <a:ext cx="0" cy="5832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7524750" y="6165850"/>
            <a:ext cx="12875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 smtClean="0">
                <a:solidFill>
                  <a:schemeClr val="tx2"/>
                </a:solidFill>
              </a:rPr>
              <a:t>AoA</a:t>
            </a:r>
            <a:r>
              <a:rPr lang="en-US" altLang="ja-JP" sz="2800" dirty="0" smtClean="0">
                <a:solidFill>
                  <a:schemeClr val="tx2"/>
                </a:solidFill>
              </a:rPr>
              <a:t>[</a:t>
            </a:r>
            <a:r>
              <a:rPr lang="en-US" altLang="ja-JP" sz="2800" dirty="0" smtClean="0">
                <a:solidFill>
                  <a:schemeClr val="tx2"/>
                </a:solidFill>
                <a:latin typeface="Symbol" panose="05050102010706020507" pitchFamily="18" charset="2"/>
              </a:rPr>
              <a:t>a</a:t>
            </a:r>
            <a:r>
              <a:rPr lang="en-US" altLang="ja-JP" sz="2800" dirty="0" smtClean="0">
                <a:solidFill>
                  <a:schemeClr val="tx2"/>
                </a:solidFill>
              </a:rPr>
              <a:t>]</a:t>
            </a:r>
            <a:endParaRPr lang="ja-JP" altLang="en-US" sz="2800" dirty="0">
              <a:solidFill>
                <a:schemeClr val="tx2"/>
              </a:solidFill>
            </a:endParaRPr>
          </a:p>
        </p:txBody>
      </p:sp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323850" y="765175"/>
            <a:ext cx="3671888" cy="765176"/>
          </a:xfrm>
          <a:prstGeom prst="wedgeRectCallout">
            <a:avLst>
              <a:gd name="adj1" fmla="val 95074"/>
              <a:gd name="adj2" fmla="val -5116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800" dirty="0" smtClean="0">
                <a:solidFill>
                  <a:srgbClr val="00CC00"/>
                </a:solidFill>
              </a:rPr>
              <a:t>Great performance but too much sensitive to </a:t>
            </a:r>
            <a:r>
              <a:rPr lang="en-US" altLang="ja-JP" sz="1800" dirty="0" err="1" smtClean="0">
                <a:solidFill>
                  <a:srgbClr val="00CC00"/>
                </a:solidFill>
              </a:rPr>
              <a:t>AoA</a:t>
            </a:r>
            <a:endParaRPr lang="ja-JP" altLang="en-US" sz="1800" dirty="0" smtClean="0">
              <a:solidFill>
                <a:srgbClr val="00CC00"/>
              </a:solidFill>
            </a:endParaRPr>
          </a:p>
        </p:txBody>
      </p:sp>
      <p:sp>
        <p:nvSpPr>
          <p:cNvPr id="113672" name="Line 9"/>
          <p:cNvSpPr>
            <a:spLocks noChangeShapeType="1"/>
          </p:cNvSpPr>
          <p:nvPr/>
        </p:nvSpPr>
        <p:spPr bwMode="auto">
          <a:xfrm>
            <a:off x="5321300" y="6240463"/>
            <a:ext cx="519113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73" name="Line 10"/>
          <p:cNvSpPr>
            <a:spLocks noChangeShapeType="1"/>
          </p:cNvSpPr>
          <p:nvPr/>
        </p:nvSpPr>
        <p:spPr bwMode="auto">
          <a:xfrm>
            <a:off x="5281613" y="5013325"/>
            <a:ext cx="0" cy="18018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74" name="Line 11"/>
          <p:cNvSpPr>
            <a:spLocks noChangeShapeType="1"/>
          </p:cNvSpPr>
          <p:nvPr/>
        </p:nvSpPr>
        <p:spPr bwMode="auto">
          <a:xfrm>
            <a:off x="5829300" y="361950"/>
            <a:ext cx="0" cy="6442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75" name="AutoShape 12"/>
          <p:cNvSpPr>
            <a:spLocks noChangeArrowheads="1"/>
          </p:cNvSpPr>
          <p:nvPr/>
        </p:nvSpPr>
        <p:spPr bwMode="auto">
          <a:xfrm>
            <a:off x="6176963" y="5492750"/>
            <a:ext cx="2376487" cy="431800"/>
          </a:xfrm>
          <a:prstGeom prst="wedgeRectCallout">
            <a:avLst>
              <a:gd name="adj1" fmla="val -63157"/>
              <a:gd name="adj2" fmla="val 126838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00CC00"/>
                </a:solidFill>
              </a:rPr>
              <a:t>narrow </a:t>
            </a:r>
            <a:r>
              <a:rPr lang="en-US" altLang="ja-JP" sz="2000" dirty="0" err="1" smtClean="0">
                <a:solidFill>
                  <a:srgbClr val="00CC00"/>
                </a:solidFill>
              </a:rPr>
              <a:t>AoA</a:t>
            </a:r>
            <a:r>
              <a:rPr lang="en-US" altLang="ja-JP" sz="2000" dirty="0" smtClean="0">
                <a:solidFill>
                  <a:srgbClr val="00CC00"/>
                </a:solidFill>
              </a:rPr>
              <a:t> range</a:t>
            </a:r>
            <a:endParaRPr lang="ja-JP" altLang="en-US" sz="2000" dirty="0">
              <a:solidFill>
                <a:srgbClr val="00CC00"/>
              </a:solidFill>
            </a:endParaRPr>
          </a:p>
        </p:txBody>
      </p:sp>
      <p:sp>
        <p:nvSpPr>
          <p:cNvPr id="113676" name="Text Box 13"/>
          <p:cNvSpPr txBox="1">
            <a:spLocks noChangeArrowheads="1"/>
          </p:cNvSpPr>
          <p:nvPr/>
        </p:nvSpPr>
        <p:spPr bwMode="auto">
          <a:xfrm>
            <a:off x="4500563" y="6092825"/>
            <a:ext cx="576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/>
              <a:t>0°</a:t>
            </a:r>
          </a:p>
        </p:txBody>
      </p:sp>
      <p:sp>
        <p:nvSpPr>
          <p:cNvPr id="113677" name="Freeform 14"/>
          <p:cNvSpPr>
            <a:spLocks/>
          </p:cNvSpPr>
          <p:nvPr/>
        </p:nvSpPr>
        <p:spPr bwMode="auto">
          <a:xfrm>
            <a:off x="2916238" y="2460625"/>
            <a:ext cx="5922962" cy="3635375"/>
          </a:xfrm>
          <a:custGeom>
            <a:avLst/>
            <a:gdLst>
              <a:gd name="T0" fmla="*/ 0 w 3731"/>
              <a:gd name="T1" fmla="*/ 2147483646 h 2290"/>
              <a:gd name="T2" fmla="*/ 2147483646 w 3731"/>
              <a:gd name="T3" fmla="*/ 2147483646 h 2290"/>
              <a:gd name="T4" fmla="*/ 2147483646 w 3731"/>
              <a:gd name="T5" fmla="*/ 2147483646 h 2290"/>
              <a:gd name="T6" fmla="*/ 2147483646 w 3731"/>
              <a:gd name="T7" fmla="*/ 2147483646 h 2290"/>
              <a:gd name="T8" fmla="*/ 2147483646 w 3731"/>
              <a:gd name="T9" fmla="*/ 2147483646 h 2290"/>
              <a:gd name="T10" fmla="*/ 2147483646 w 3731"/>
              <a:gd name="T11" fmla="*/ 2147483646 h 2290"/>
              <a:gd name="T12" fmla="*/ 2147483646 w 3731"/>
              <a:gd name="T13" fmla="*/ 2147483646 h 2290"/>
              <a:gd name="T14" fmla="*/ 2147483646 w 3731"/>
              <a:gd name="T15" fmla="*/ 2147483646 h 2290"/>
              <a:gd name="T16" fmla="*/ 2147483646 w 3731"/>
              <a:gd name="T17" fmla="*/ 2147483646 h 2290"/>
              <a:gd name="T18" fmla="*/ 2147483646 w 3731"/>
              <a:gd name="T19" fmla="*/ 2147483646 h 2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31"/>
              <a:gd name="T31" fmla="*/ 0 h 2290"/>
              <a:gd name="T32" fmla="*/ 3731 w 3731"/>
              <a:gd name="T33" fmla="*/ 2290 h 229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31" h="2290">
                <a:moveTo>
                  <a:pt x="0" y="2290"/>
                </a:moveTo>
                <a:cubicBezTo>
                  <a:pt x="143" y="2175"/>
                  <a:pt x="644" y="1848"/>
                  <a:pt x="857" y="1600"/>
                </a:cubicBezTo>
                <a:cubicBezTo>
                  <a:pt x="1070" y="1352"/>
                  <a:pt x="1171" y="1028"/>
                  <a:pt x="1277" y="802"/>
                </a:cubicBezTo>
                <a:cubicBezTo>
                  <a:pt x="1383" y="576"/>
                  <a:pt x="1423" y="371"/>
                  <a:pt x="1493" y="244"/>
                </a:cubicBezTo>
                <a:cubicBezTo>
                  <a:pt x="1563" y="117"/>
                  <a:pt x="1634" y="78"/>
                  <a:pt x="1697" y="40"/>
                </a:cubicBezTo>
                <a:cubicBezTo>
                  <a:pt x="1760" y="2"/>
                  <a:pt x="1813" y="0"/>
                  <a:pt x="1871" y="16"/>
                </a:cubicBezTo>
                <a:cubicBezTo>
                  <a:pt x="1929" y="32"/>
                  <a:pt x="1981" y="63"/>
                  <a:pt x="2045" y="136"/>
                </a:cubicBezTo>
                <a:cubicBezTo>
                  <a:pt x="2109" y="209"/>
                  <a:pt x="2136" y="236"/>
                  <a:pt x="2255" y="454"/>
                </a:cubicBezTo>
                <a:cubicBezTo>
                  <a:pt x="2374" y="672"/>
                  <a:pt x="2513" y="1227"/>
                  <a:pt x="2759" y="1444"/>
                </a:cubicBezTo>
                <a:cubicBezTo>
                  <a:pt x="3005" y="1661"/>
                  <a:pt x="3529" y="1691"/>
                  <a:pt x="3731" y="1756"/>
                </a:cubicBezTo>
              </a:path>
            </a:pathLst>
          </a:custGeom>
          <a:noFill/>
          <a:ln w="222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78" name="Freeform 15"/>
          <p:cNvSpPr>
            <a:spLocks/>
          </p:cNvSpPr>
          <p:nvPr/>
        </p:nvSpPr>
        <p:spPr bwMode="auto">
          <a:xfrm>
            <a:off x="3171825" y="703263"/>
            <a:ext cx="5686425" cy="5535612"/>
          </a:xfrm>
          <a:custGeom>
            <a:avLst/>
            <a:gdLst>
              <a:gd name="T0" fmla="*/ 0 w 3582"/>
              <a:gd name="T1" fmla="*/ 2147483646 h 3487"/>
              <a:gd name="T2" fmla="*/ 2147483646 w 3582"/>
              <a:gd name="T3" fmla="*/ 2147483646 h 3487"/>
              <a:gd name="T4" fmla="*/ 2147483646 w 3582"/>
              <a:gd name="T5" fmla="*/ 2147483646 h 3487"/>
              <a:gd name="T6" fmla="*/ 2147483646 w 3582"/>
              <a:gd name="T7" fmla="*/ 2147483646 h 3487"/>
              <a:gd name="T8" fmla="*/ 2147483646 w 3582"/>
              <a:gd name="T9" fmla="*/ 2147483646 h 3487"/>
              <a:gd name="T10" fmla="*/ 2147483646 w 3582"/>
              <a:gd name="T11" fmla="*/ 2147483646 h 3487"/>
              <a:gd name="T12" fmla="*/ 2147483646 w 3582"/>
              <a:gd name="T13" fmla="*/ 2147483646 h 3487"/>
              <a:gd name="T14" fmla="*/ 2147483646 w 3582"/>
              <a:gd name="T15" fmla="*/ 2147483646 h 3487"/>
              <a:gd name="T16" fmla="*/ 2147483646 w 3582"/>
              <a:gd name="T17" fmla="*/ 2147483646 h 3487"/>
              <a:gd name="T18" fmla="*/ 2147483646 w 3582"/>
              <a:gd name="T19" fmla="*/ 2147483646 h 348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82"/>
              <a:gd name="T31" fmla="*/ 0 h 3487"/>
              <a:gd name="T32" fmla="*/ 3582 w 3582"/>
              <a:gd name="T33" fmla="*/ 3487 h 348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82" h="3487">
                <a:moveTo>
                  <a:pt x="0" y="3487"/>
                </a:moveTo>
                <a:cubicBezTo>
                  <a:pt x="200" y="3396"/>
                  <a:pt x="948" y="3248"/>
                  <a:pt x="1200" y="2941"/>
                </a:cubicBezTo>
                <a:cubicBezTo>
                  <a:pt x="1452" y="2634"/>
                  <a:pt x="1446" y="2085"/>
                  <a:pt x="1512" y="1645"/>
                </a:cubicBezTo>
                <a:cubicBezTo>
                  <a:pt x="1578" y="1205"/>
                  <a:pt x="1570" y="574"/>
                  <a:pt x="1596" y="301"/>
                </a:cubicBezTo>
                <a:cubicBezTo>
                  <a:pt x="1622" y="28"/>
                  <a:pt x="1648" y="14"/>
                  <a:pt x="1668" y="7"/>
                </a:cubicBezTo>
                <a:cubicBezTo>
                  <a:pt x="1688" y="0"/>
                  <a:pt x="1701" y="140"/>
                  <a:pt x="1716" y="259"/>
                </a:cubicBezTo>
                <a:cubicBezTo>
                  <a:pt x="1731" y="378"/>
                  <a:pt x="1735" y="499"/>
                  <a:pt x="1758" y="721"/>
                </a:cubicBezTo>
                <a:cubicBezTo>
                  <a:pt x="1781" y="943"/>
                  <a:pt x="1774" y="1274"/>
                  <a:pt x="1854" y="1591"/>
                </a:cubicBezTo>
                <a:cubicBezTo>
                  <a:pt x="1934" y="1908"/>
                  <a:pt x="1950" y="2396"/>
                  <a:pt x="2238" y="2623"/>
                </a:cubicBezTo>
                <a:cubicBezTo>
                  <a:pt x="2526" y="2850"/>
                  <a:pt x="3302" y="2884"/>
                  <a:pt x="3582" y="2953"/>
                </a:cubicBezTo>
              </a:path>
            </a:pathLst>
          </a:custGeom>
          <a:noFill/>
          <a:ln w="22225">
            <a:solidFill>
              <a:srgbClr val="00CC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79" name="AutoShape 16"/>
          <p:cNvSpPr>
            <a:spLocks noChangeArrowheads="1"/>
          </p:cNvSpPr>
          <p:nvPr/>
        </p:nvSpPr>
        <p:spPr bwMode="auto">
          <a:xfrm>
            <a:off x="684214" y="2133600"/>
            <a:ext cx="2735262" cy="936625"/>
          </a:xfrm>
          <a:prstGeom prst="wedgeRectCallout">
            <a:avLst>
              <a:gd name="adj1" fmla="val 108285"/>
              <a:gd name="adj2" fmla="val 83259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solidFill>
                  <a:srgbClr val="FF0000"/>
                </a:solidFill>
              </a:rPr>
              <a:t>Max performance is low but good performance at wide 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AoA</a:t>
            </a:r>
            <a:r>
              <a:rPr lang="en-US" altLang="ja-JP" sz="1800" dirty="0" smtClean="0">
                <a:solidFill>
                  <a:srgbClr val="FF0000"/>
                </a:solidFill>
              </a:rPr>
              <a:t> range</a:t>
            </a:r>
            <a:endParaRPr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13680" name="AutoShape 17"/>
          <p:cNvSpPr>
            <a:spLocks noChangeArrowheads="1"/>
          </p:cNvSpPr>
          <p:nvPr/>
        </p:nvSpPr>
        <p:spPr bwMode="auto">
          <a:xfrm>
            <a:off x="179388" y="3429000"/>
            <a:ext cx="3394076" cy="984251"/>
          </a:xfrm>
          <a:prstGeom prst="wedgeRectCallout">
            <a:avLst>
              <a:gd name="adj1" fmla="val 30514"/>
              <a:gd name="adj2" fmla="val -99838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srgbClr val="FF0000"/>
                </a:solidFill>
              </a:rPr>
              <a:t>Good performance for wind turbine blade</a:t>
            </a:r>
            <a:endParaRPr lang="ja-JP" altLang="en-US" sz="1800" dirty="0"/>
          </a:p>
        </p:txBody>
      </p:sp>
      <p:sp>
        <p:nvSpPr>
          <p:cNvPr id="113681" name="Line 19"/>
          <p:cNvSpPr>
            <a:spLocks noChangeShapeType="1"/>
          </p:cNvSpPr>
          <p:nvPr/>
        </p:nvSpPr>
        <p:spPr bwMode="auto">
          <a:xfrm>
            <a:off x="4211638" y="6740525"/>
            <a:ext cx="1603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82" name="Line 20"/>
          <p:cNvSpPr>
            <a:spLocks noChangeShapeType="1"/>
          </p:cNvSpPr>
          <p:nvPr/>
        </p:nvSpPr>
        <p:spPr bwMode="auto">
          <a:xfrm>
            <a:off x="4211638" y="5051425"/>
            <a:ext cx="0" cy="17637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3683" name="AutoShape 21"/>
          <p:cNvSpPr>
            <a:spLocks noChangeArrowheads="1"/>
          </p:cNvSpPr>
          <p:nvPr/>
        </p:nvSpPr>
        <p:spPr bwMode="auto">
          <a:xfrm>
            <a:off x="684213" y="5589588"/>
            <a:ext cx="2016125" cy="358775"/>
          </a:xfrm>
          <a:prstGeom prst="wedgeRectCallout">
            <a:avLst>
              <a:gd name="adj1" fmla="val 124380"/>
              <a:gd name="adj2" fmla="val 278653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solidFill>
                  <a:srgbClr val="FF0000"/>
                </a:solidFill>
              </a:rPr>
              <a:t>wide 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AoA</a:t>
            </a:r>
            <a:r>
              <a:rPr lang="en-US" altLang="ja-JP" sz="1800" dirty="0" smtClean="0">
                <a:solidFill>
                  <a:srgbClr val="FF0000"/>
                </a:solidFill>
              </a:rPr>
              <a:t> range</a:t>
            </a:r>
            <a:endParaRPr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13684" name="Freeform 22"/>
          <p:cNvSpPr>
            <a:spLocks/>
          </p:cNvSpPr>
          <p:nvPr/>
        </p:nvSpPr>
        <p:spPr bwMode="auto">
          <a:xfrm>
            <a:off x="3171825" y="1624013"/>
            <a:ext cx="5667375" cy="4586287"/>
          </a:xfrm>
          <a:custGeom>
            <a:avLst/>
            <a:gdLst>
              <a:gd name="T0" fmla="*/ 0 w 3570"/>
              <a:gd name="T1" fmla="*/ 2147483646 h 2889"/>
              <a:gd name="T2" fmla="*/ 2147483646 w 3570"/>
              <a:gd name="T3" fmla="*/ 2147483646 h 2889"/>
              <a:gd name="T4" fmla="*/ 2147483646 w 3570"/>
              <a:gd name="T5" fmla="*/ 2147483646 h 2889"/>
              <a:gd name="T6" fmla="*/ 2147483646 w 3570"/>
              <a:gd name="T7" fmla="*/ 2147483646 h 2889"/>
              <a:gd name="T8" fmla="*/ 2147483646 w 3570"/>
              <a:gd name="T9" fmla="*/ 2147483646 h 2889"/>
              <a:gd name="T10" fmla="*/ 2147483646 w 3570"/>
              <a:gd name="T11" fmla="*/ 2147483646 h 2889"/>
              <a:gd name="T12" fmla="*/ 2147483646 w 3570"/>
              <a:gd name="T13" fmla="*/ 2147483646 h 2889"/>
              <a:gd name="T14" fmla="*/ 2147483646 w 3570"/>
              <a:gd name="T15" fmla="*/ 2147483646 h 2889"/>
              <a:gd name="T16" fmla="*/ 2147483646 w 3570"/>
              <a:gd name="T17" fmla="*/ 2147483646 h 2889"/>
              <a:gd name="T18" fmla="*/ 2147483646 w 3570"/>
              <a:gd name="T19" fmla="*/ 2147483646 h 2889"/>
              <a:gd name="T20" fmla="*/ 2147483646 w 3570"/>
              <a:gd name="T21" fmla="*/ 2147483646 h 2889"/>
              <a:gd name="T22" fmla="*/ 2147483646 w 3570"/>
              <a:gd name="T23" fmla="*/ 2147483646 h 288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570"/>
              <a:gd name="T37" fmla="*/ 0 h 2889"/>
              <a:gd name="T38" fmla="*/ 3570 w 3570"/>
              <a:gd name="T39" fmla="*/ 2889 h 288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570" h="2889">
                <a:moveTo>
                  <a:pt x="0" y="2889"/>
                </a:moveTo>
                <a:cubicBezTo>
                  <a:pt x="76" y="2867"/>
                  <a:pt x="292" y="2838"/>
                  <a:pt x="456" y="2763"/>
                </a:cubicBezTo>
                <a:cubicBezTo>
                  <a:pt x="620" y="2688"/>
                  <a:pt x="851" y="2637"/>
                  <a:pt x="984" y="2439"/>
                </a:cubicBezTo>
                <a:cubicBezTo>
                  <a:pt x="1117" y="2241"/>
                  <a:pt x="1172" y="1928"/>
                  <a:pt x="1254" y="1575"/>
                </a:cubicBezTo>
                <a:cubicBezTo>
                  <a:pt x="1336" y="1222"/>
                  <a:pt x="1402" y="579"/>
                  <a:pt x="1475" y="320"/>
                </a:cubicBezTo>
                <a:cubicBezTo>
                  <a:pt x="1548" y="61"/>
                  <a:pt x="1629" y="42"/>
                  <a:pt x="1692" y="21"/>
                </a:cubicBezTo>
                <a:cubicBezTo>
                  <a:pt x="1755" y="0"/>
                  <a:pt x="1815" y="130"/>
                  <a:pt x="1854" y="195"/>
                </a:cubicBezTo>
                <a:cubicBezTo>
                  <a:pt x="1893" y="260"/>
                  <a:pt x="1906" y="342"/>
                  <a:pt x="1926" y="411"/>
                </a:cubicBezTo>
                <a:cubicBezTo>
                  <a:pt x="1946" y="480"/>
                  <a:pt x="1903" y="369"/>
                  <a:pt x="1974" y="609"/>
                </a:cubicBezTo>
                <a:cubicBezTo>
                  <a:pt x="2045" y="849"/>
                  <a:pt x="2220" y="1601"/>
                  <a:pt x="2352" y="1851"/>
                </a:cubicBezTo>
                <a:cubicBezTo>
                  <a:pt x="2484" y="2101"/>
                  <a:pt x="2563" y="2034"/>
                  <a:pt x="2766" y="2109"/>
                </a:cubicBezTo>
                <a:cubicBezTo>
                  <a:pt x="2969" y="2184"/>
                  <a:pt x="3402" y="2261"/>
                  <a:pt x="3570" y="2301"/>
                </a:cubicBezTo>
              </a:path>
            </a:pathLst>
          </a:cu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13686" name="Group 3"/>
          <p:cNvGrpSpPr>
            <a:grpSpLocks/>
          </p:cNvGrpSpPr>
          <p:nvPr/>
        </p:nvGrpSpPr>
        <p:grpSpPr bwMode="auto">
          <a:xfrm rot="3600000">
            <a:off x="6734175" y="6453188"/>
            <a:ext cx="638175" cy="117475"/>
            <a:chOff x="-2246" y="2614"/>
            <a:chExt cx="1951" cy="359"/>
          </a:xfrm>
        </p:grpSpPr>
        <p:sp>
          <p:nvSpPr>
            <p:cNvPr id="113701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702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703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0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704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705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3687" name="Group 3"/>
          <p:cNvGrpSpPr>
            <a:grpSpLocks/>
          </p:cNvGrpSpPr>
          <p:nvPr/>
        </p:nvGrpSpPr>
        <p:grpSpPr bwMode="auto">
          <a:xfrm rot="2700000">
            <a:off x="6077744" y="6447631"/>
            <a:ext cx="682625" cy="125413"/>
            <a:chOff x="-2246" y="2614"/>
            <a:chExt cx="1951" cy="359"/>
          </a:xfrm>
        </p:grpSpPr>
        <p:sp>
          <p:nvSpPr>
            <p:cNvPr id="113696" name="Freeform 4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697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698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0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699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700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3688" name="Group 5"/>
          <p:cNvGrpSpPr>
            <a:grpSpLocks/>
          </p:cNvGrpSpPr>
          <p:nvPr/>
        </p:nvGrpSpPr>
        <p:grpSpPr bwMode="auto">
          <a:xfrm>
            <a:off x="4427538" y="6438900"/>
            <a:ext cx="684212" cy="125413"/>
            <a:chOff x="-2246" y="2614"/>
            <a:chExt cx="1951" cy="359"/>
          </a:xfrm>
        </p:grpSpPr>
        <p:sp>
          <p:nvSpPr>
            <p:cNvPr id="113691" name="Freeform 6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18"/>
                <a:gd name="T55" fmla="*/ 0 h 262"/>
                <a:gd name="T56" fmla="*/ 1818 w 1818"/>
                <a:gd name="T57" fmla="*/ 262 h 2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692" name="Arc 7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693" name="Arc 8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0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99"/>
                <a:gd name="T10" fmla="*/ 0 h 21600"/>
                <a:gd name="T11" fmla="*/ 21399 w 213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-1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3694" name="Line 9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3695" name="Arc 10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  <a:gd name="T9" fmla="*/ 0 w 19648"/>
                <a:gd name="T10" fmla="*/ 0 h 21593"/>
                <a:gd name="T11" fmla="*/ 19648 w 19648"/>
                <a:gd name="T12" fmla="*/ 21593 h 215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" name="フリーフォーム 1"/>
          <p:cNvSpPr/>
          <p:nvPr/>
        </p:nvSpPr>
        <p:spPr>
          <a:xfrm>
            <a:off x="5268913" y="696913"/>
            <a:ext cx="557212" cy="4318000"/>
          </a:xfrm>
          <a:custGeom>
            <a:avLst/>
            <a:gdLst>
              <a:gd name="connsiteX0" fmla="*/ 556181 w 556181"/>
              <a:gd name="connsiteY0" fmla="*/ 0 h 4317476"/>
              <a:gd name="connsiteX1" fmla="*/ 433632 w 556181"/>
              <a:gd name="connsiteY1" fmla="*/ 339364 h 4317476"/>
              <a:gd name="connsiteX2" fmla="*/ 405352 w 556181"/>
              <a:gd name="connsiteY2" fmla="*/ 1310325 h 4317476"/>
              <a:gd name="connsiteX3" fmla="*/ 320511 w 556181"/>
              <a:gd name="connsiteY3" fmla="*/ 2592371 h 4317476"/>
              <a:gd name="connsiteX4" fmla="*/ 160255 w 556181"/>
              <a:gd name="connsiteY4" fmla="*/ 3874416 h 4317476"/>
              <a:gd name="connsiteX5" fmla="*/ 0 w 556181"/>
              <a:gd name="connsiteY5" fmla="*/ 4317476 h 4317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6181" h="4317476">
                <a:moveTo>
                  <a:pt x="556181" y="0"/>
                </a:moveTo>
                <a:cubicBezTo>
                  <a:pt x="507475" y="60488"/>
                  <a:pt x="458770" y="120977"/>
                  <a:pt x="433632" y="339364"/>
                </a:cubicBezTo>
                <a:cubicBezTo>
                  <a:pt x="408494" y="557751"/>
                  <a:pt x="424206" y="934824"/>
                  <a:pt x="405352" y="1310325"/>
                </a:cubicBezTo>
                <a:cubicBezTo>
                  <a:pt x="386498" y="1685826"/>
                  <a:pt x="361360" y="2165023"/>
                  <a:pt x="320511" y="2592371"/>
                </a:cubicBezTo>
                <a:cubicBezTo>
                  <a:pt x="279662" y="3019719"/>
                  <a:pt x="213673" y="3586899"/>
                  <a:pt x="160255" y="3874416"/>
                </a:cubicBezTo>
                <a:cubicBezTo>
                  <a:pt x="106837" y="4161933"/>
                  <a:pt x="53418" y="4239704"/>
                  <a:pt x="0" y="4317476"/>
                </a:cubicBezTo>
              </a:path>
            </a:pathLst>
          </a:custGeom>
          <a:noFill/>
          <a:ln w="381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4213225" y="2473325"/>
            <a:ext cx="1612900" cy="2598738"/>
          </a:xfrm>
          <a:custGeom>
            <a:avLst/>
            <a:gdLst>
              <a:gd name="connsiteX0" fmla="*/ 1593130 w 1593130"/>
              <a:gd name="connsiteY0" fmla="*/ 0 h 2620652"/>
              <a:gd name="connsiteX1" fmla="*/ 1338607 w 1593130"/>
              <a:gd name="connsiteY1" fmla="*/ 113122 h 2620652"/>
              <a:gd name="connsiteX2" fmla="*/ 1084083 w 1593130"/>
              <a:gd name="connsiteY2" fmla="*/ 329938 h 2620652"/>
              <a:gd name="connsiteX3" fmla="*/ 791852 w 1593130"/>
              <a:gd name="connsiteY3" fmla="*/ 1121790 h 2620652"/>
              <a:gd name="connsiteX4" fmla="*/ 490194 w 1593130"/>
              <a:gd name="connsiteY4" fmla="*/ 1838227 h 2620652"/>
              <a:gd name="connsiteX5" fmla="*/ 329939 w 1593130"/>
              <a:gd name="connsiteY5" fmla="*/ 2224726 h 2620652"/>
              <a:gd name="connsiteX6" fmla="*/ 0 w 1593130"/>
              <a:gd name="connsiteY6" fmla="*/ 2620652 h 2620652"/>
              <a:gd name="connsiteX0" fmla="*/ 1612180 w 1612180"/>
              <a:gd name="connsiteY0" fmla="*/ 0 h 2596839"/>
              <a:gd name="connsiteX1" fmla="*/ 1338607 w 1612180"/>
              <a:gd name="connsiteY1" fmla="*/ 89309 h 2596839"/>
              <a:gd name="connsiteX2" fmla="*/ 1084083 w 1612180"/>
              <a:gd name="connsiteY2" fmla="*/ 306125 h 2596839"/>
              <a:gd name="connsiteX3" fmla="*/ 791852 w 1612180"/>
              <a:gd name="connsiteY3" fmla="*/ 1097977 h 2596839"/>
              <a:gd name="connsiteX4" fmla="*/ 490194 w 1612180"/>
              <a:gd name="connsiteY4" fmla="*/ 1814414 h 2596839"/>
              <a:gd name="connsiteX5" fmla="*/ 329939 w 1612180"/>
              <a:gd name="connsiteY5" fmla="*/ 2200913 h 2596839"/>
              <a:gd name="connsiteX6" fmla="*/ 0 w 1612180"/>
              <a:gd name="connsiteY6" fmla="*/ 2596839 h 2596839"/>
              <a:gd name="connsiteX0" fmla="*/ 1612180 w 1612180"/>
              <a:gd name="connsiteY0" fmla="*/ 1114 h 2597953"/>
              <a:gd name="connsiteX1" fmla="*/ 1338607 w 1612180"/>
              <a:gd name="connsiteY1" fmla="*/ 90423 h 2597953"/>
              <a:gd name="connsiteX2" fmla="*/ 1084083 w 1612180"/>
              <a:gd name="connsiteY2" fmla="*/ 307239 h 2597953"/>
              <a:gd name="connsiteX3" fmla="*/ 791852 w 1612180"/>
              <a:gd name="connsiteY3" fmla="*/ 1099091 h 2597953"/>
              <a:gd name="connsiteX4" fmla="*/ 490194 w 1612180"/>
              <a:gd name="connsiteY4" fmla="*/ 1815528 h 2597953"/>
              <a:gd name="connsiteX5" fmla="*/ 329939 w 1612180"/>
              <a:gd name="connsiteY5" fmla="*/ 2202027 h 2597953"/>
              <a:gd name="connsiteX6" fmla="*/ 0 w 1612180"/>
              <a:gd name="connsiteY6" fmla="*/ 2597953 h 2597953"/>
              <a:gd name="connsiteX0" fmla="*/ 1612180 w 1612180"/>
              <a:gd name="connsiteY0" fmla="*/ 1114 h 2597953"/>
              <a:gd name="connsiteX1" fmla="*/ 1314794 w 1612180"/>
              <a:gd name="connsiteY1" fmla="*/ 90423 h 2597953"/>
              <a:gd name="connsiteX2" fmla="*/ 1084083 w 1612180"/>
              <a:gd name="connsiteY2" fmla="*/ 307239 h 2597953"/>
              <a:gd name="connsiteX3" fmla="*/ 791852 w 1612180"/>
              <a:gd name="connsiteY3" fmla="*/ 1099091 h 2597953"/>
              <a:gd name="connsiteX4" fmla="*/ 490194 w 1612180"/>
              <a:gd name="connsiteY4" fmla="*/ 1815528 h 2597953"/>
              <a:gd name="connsiteX5" fmla="*/ 329939 w 1612180"/>
              <a:gd name="connsiteY5" fmla="*/ 2202027 h 2597953"/>
              <a:gd name="connsiteX6" fmla="*/ 0 w 1612180"/>
              <a:gd name="connsiteY6" fmla="*/ 2597953 h 2597953"/>
              <a:gd name="connsiteX0" fmla="*/ 1612180 w 1612180"/>
              <a:gd name="connsiteY0" fmla="*/ 1329 h 2598168"/>
              <a:gd name="connsiteX1" fmla="*/ 1314794 w 1612180"/>
              <a:gd name="connsiteY1" fmla="*/ 90638 h 2598168"/>
              <a:gd name="connsiteX2" fmla="*/ 1084083 w 1612180"/>
              <a:gd name="connsiteY2" fmla="*/ 364604 h 2598168"/>
              <a:gd name="connsiteX3" fmla="*/ 791852 w 1612180"/>
              <a:gd name="connsiteY3" fmla="*/ 1099306 h 2598168"/>
              <a:gd name="connsiteX4" fmla="*/ 490194 w 1612180"/>
              <a:gd name="connsiteY4" fmla="*/ 1815743 h 2598168"/>
              <a:gd name="connsiteX5" fmla="*/ 329939 w 1612180"/>
              <a:gd name="connsiteY5" fmla="*/ 2202242 h 2598168"/>
              <a:gd name="connsiteX6" fmla="*/ 0 w 1612180"/>
              <a:gd name="connsiteY6" fmla="*/ 2598168 h 2598168"/>
              <a:gd name="connsiteX0" fmla="*/ 1612180 w 1612180"/>
              <a:gd name="connsiteY0" fmla="*/ 1329 h 2598168"/>
              <a:gd name="connsiteX1" fmla="*/ 1314794 w 1612180"/>
              <a:gd name="connsiteY1" fmla="*/ 90638 h 2598168"/>
              <a:gd name="connsiteX2" fmla="*/ 1084083 w 1612180"/>
              <a:gd name="connsiteY2" fmla="*/ 364604 h 2598168"/>
              <a:gd name="connsiteX3" fmla="*/ 791852 w 1612180"/>
              <a:gd name="connsiteY3" fmla="*/ 1099306 h 2598168"/>
              <a:gd name="connsiteX4" fmla="*/ 490194 w 1612180"/>
              <a:gd name="connsiteY4" fmla="*/ 1815743 h 2598168"/>
              <a:gd name="connsiteX5" fmla="*/ 558539 w 1612180"/>
              <a:gd name="connsiteY5" fmla="*/ 2292729 h 2598168"/>
              <a:gd name="connsiteX6" fmla="*/ 0 w 1612180"/>
              <a:gd name="connsiteY6" fmla="*/ 2598168 h 2598168"/>
              <a:gd name="connsiteX0" fmla="*/ 1612180 w 1612180"/>
              <a:gd name="connsiteY0" fmla="*/ 1329 h 2598168"/>
              <a:gd name="connsiteX1" fmla="*/ 1314794 w 1612180"/>
              <a:gd name="connsiteY1" fmla="*/ 90638 h 2598168"/>
              <a:gd name="connsiteX2" fmla="*/ 1084083 w 1612180"/>
              <a:gd name="connsiteY2" fmla="*/ 364604 h 2598168"/>
              <a:gd name="connsiteX3" fmla="*/ 791852 w 1612180"/>
              <a:gd name="connsiteY3" fmla="*/ 1099306 h 2598168"/>
              <a:gd name="connsiteX4" fmla="*/ 490194 w 1612180"/>
              <a:gd name="connsiteY4" fmla="*/ 1815743 h 2598168"/>
              <a:gd name="connsiteX5" fmla="*/ 310889 w 1612180"/>
              <a:gd name="connsiteY5" fmla="*/ 2202242 h 2598168"/>
              <a:gd name="connsiteX6" fmla="*/ 0 w 1612180"/>
              <a:gd name="connsiteY6" fmla="*/ 2598168 h 2598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12180" h="2598168">
                <a:moveTo>
                  <a:pt x="1612180" y="1329"/>
                </a:moveTo>
                <a:cubicBezTo>
                  <a:pt x="1498764" y="-7705"/>
                  <a:pt x="1402810" y="30092"/>
                  <a:pt x="1314794" y="90638"/>
                </a:cubicBezTo>
                <a:cubicBezTo>
                  <a:pt x="1226778" y="151184"/>
                  <a:pt x="1171240" y="196493"/>
                  <a:pt x="1084083" y="364604"/>
                </a:cubicBezTo>
                <a:cubicBezTo>
                  <a:pt x="996926" y="532715"/>
                  <a:pt x="890834" y="857449"/>
                  <a:pt x="791852" y="1099306"/>
                </a:cubicBezTo>
                <a:cubicBezTo>
                  <a:pt x="692870" y="1341163"/>
                  <a:pt x="570355" y="1631920"/>
                  <a:pt x="490194" y="1815743"/>
                </a:cubicBezTo>
                <a:cubicBezTo>
                  <a:pt x="410034" y="1999566"/>
                  <a:pt x="392588" y="2071838"/>
                  <a:pt x="310889" y="2202242"/>
                </a:cubicBezTo>
                <a:cubicBezTo>
                  <a:pt x="229190" y="2332646"/>
                  <a:pt x="124120" y="2465407"/>
                  <a:pt x="0" y="259816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Rectangle 7"/>
          <p:cNvSpPr>
            <a:spLocks noChangeArrowheads="1"/>
          </p:cNvSpPr>
          <p:nvPr/>
        </p:nvSpPr>
        <p:spPr bwMode="auto">
          <a:xfrm>
            <a:off x="755576" y="144572"/>
            <a:ext cx="44688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/>
              <a:t>Glide ratio[Lift-Drag rate] </a:t>
            </a:r>
            <a:r>
              <a:rPr lang="ja-JP" altLang="en-US" sz="2000" dirty="0"/>
              <a:t>　</a:t>
            </a:r>
            <a:r>
              <a:rPr lang="en-US" altLang="ja-JP" sz="2000" dirty="0" smtClean="0"/>
              <a:t>L/D[C</a:t>
            </a:r>
            <a:r>
              <a:rPr lang="en-US" altLang="ja-JP" sz="1400" dirty="0" smtClean="0"/>
              <a:t>L/</a:t>
            </a:r>
            <a:r>
              <a:rPr lang="en-US" altLang="ja-JP" sz="2000" dirty="0" smtClean="0"/>
              <a:t>C</a:t>
            </a:r>
            <a:r>
              <a:rPr lang="en-US" altLang="ja-JP" sz="1400" dirty="0" smtClean="0"/>
              <a:t>D</a:t>
            </a:r>
            <a:r>
              <a:rPr lang="en-US" altLang="ja-JP" sz="2000" dirty="0" smtClean="0"/>
              <a:t>]</a:t>
            </a:r>
            <a:r>
              <a:rPr lang="ja-JP" altLang="en-US" sz="1400" dirty="0" smtClean="0"/>
              <a:t> </a:t>
            </a:r>
            <a:r>
              <a:rPr lang="ja-JP" altLang="en-US" sz="2000" dirty="0">
                <a:solidFill>
                  <a:schemeClr val="tx2"/>
                </a:solidFill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4664" y="2204864"/>
            <a:ext cx="8134672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 smtClean="0"/>
              <a:t>What is Reynolds </a:t>
            </a:r>
            <a:r>
              <a:rPr lang="en-US" altLang="ja-JP" sz="4400" dirty="0"/>
              <a:t>number?</a:t>
            </a:r>
            <a:br>
              <a:rPr lang="en-US" altLang="ja-JP" sz="4400" dirty="0"/>
            </a:br>
            <a:r>
              <a:rPr lang="en-US" altLang="ja-JP" sz="4400" dirty="0"/>
              <a:t>What is </a:t>
            </a:r>
            <a:r>
              <a:rPr lang="en-US" altLang="ja-JP" sz="4400" dirty="0" smtClean="0"/>
              <a:t>Re</a:t>
            </a:r>
            <a:r>
              <a:rPr lang="en-US" altLang="ja-JP" sz="4400" dirty="0"/>
              <a:t>?</a:t>
            </a:r>
            <a:endParaRPr lang="ja-JP" alt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69"/>
          <p:cNvSpPr>
            <a:spLocks noChangeArrowheads="1"/>
          </p:cNvSpPr>
          <p:nvPr/>
        </p:nvSpPr>
        <p:spPr bwMode="auto">
          <a:xfrm>
            <a:off x="2771800" y="5213518"/>
            <a:ext cx="2232025" cy="1511449"/>
          </a:xfrm>
          <a:prstGeom prst="leftRightArrow">
            <a:avLst>
              <a:gd name="adj1" fmla="val 25158"/>
              <a:gd name="adj2" fmla="val 286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graphicFrame>
        <p:nvGraphicFramePr>
          <p:cNvPr id="115715" name="Object 4"/>
          <p:cNvGraphicFramePr>
            <a:graphicFrameLocks noChangeAspect="1"/>
          </p:cNvGraphicFramePr>
          <p:nvPr/>
        </p:nvGraphicFramePr>
        <p:xfrm>
          <a:off x="179388" y="115888"/>
          <a:ext cx="1871662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83" name="数式" r:id="rId3" imgW="545863" imgH="393529" progId="Equation.3">
                  <p:embed/>
                </p:oleObj>
              </mc:Choice>
              <mc:Fallback>
                <p:oleObj name="数式" r:id="rId3" imgW="545863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15888"/>
                        <a:ext cx="1871662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18" name="Rectangle 9"/>
          <p:cNvSpPr>
            <a:spLocks noChangeArrowheads="1"/>
          </p:cNvSpPr>
          <p:nvPr/>
        </p:nvSpPr>
        <p:spPr bwMode="auto">
          <a:xfrm>
            <a:off x="3779838" y="1304925"/>
            <a:ext cx="6121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 smtClean="0"/>
              <a:t> V :</a:t>
            </a:r>
            <a:r>
              <a:rPr lang="ja-JP" altLang="en-US" sz="1200" dirty="0" smtClean="0"/>
              <a:t> </a:t>
            </a:r>
            <a:r>
              <a:rPr lang="en-US" altLang="ja-JP" sz="1200" dirty="0"/>
              <a:t>Apparent </a:t>
            </a:r>
            <a:r>
              <a:rPr lang="en-US" altLang="ja-JP" sz="1200" dirty="0" smtClean="0"/>
              <a:t>(wind) velocity [m/s]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 smtClean="0"/>
              <a:t> c:chord [m]</a:t>
            </a:r>
            <a:endParaRPr lang="en-US" altLang="ja-JP" sz="12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 smtClean="0">
                <a:latin typeface="Symbol" panose="05050102010706020507" pitchFamily="18" charset="2"/>
              </a:rPr>
              <a:t> n </a:t>
            </a:r>
            <a:r>
              <a:rPr lang="en-US" altLang="ja-JP" sz="1200" dirty="0" smtClean="0"/>
              <a:t>: The </a:t>
            </a:r>
            <a:r>
              <a:rPr lang="en-US" altLang="ja-JP" sz="1200" dirty="0"/>
              <a:t>dynamic viscosity of the fluid </a:t>
            </a:r>
            <a:r>
              <a:rPr lang="en-US" altLang="ja-JP" sz="1200" dirty="0" smtClean="0"/>
              <a:t>(</a:t>
            </a:r>
            <a:r>
              <a:rPr lang="en-US" altLang="ja-JP" sz="1200" dirty="0" smtClean="0">
                <a:latin typeface="Symbol" panose="05050102010706020507" pitchFamily="18" charset="2"/>
              </a:rPr>
              <a:t>n</a:t>
            </a:r>
            <a:r>
              <a:rPr lang="en-US" altLang="ja-JP" sz="1200" dirty="0" smtClean="0"/>
              <a:t>=</a:t>
            </a:r>
            <a:r>
              <a:rPr lang="en-US" altLang="ja-JP" sz="1200" dirty="0" smtClean="0">
                <a:latin typeface="Symbol" panose="05050102010706020507" pitchFamily="18" charset="2"/>
              </a:rPr>
              <a:t>m</a:t>
            </a:r>
            <a:r>
              <a:rPr lang="en-US" altLang="ja-JP" sz="1200" dirty="0" smtClean="0"/>
              <a:t>/</a:t>
            </a:r>
            <a:r>
              <a:rPr lang="en-US" altLang="ja-JP" sz="1200" dirty="0" smtClean="0">
                <a:latin typeface="Symbol" panose="05050102010706020507" pitchFamily="18" charset="2"/>
              </a:rPr>
              <a:t>r</a:t>
            </a:r>
            <a:r>
              <a:rPr lang="en-US" altLang="ja-JP" sz="1200" dirty="0" smtClean="0"/>
              <a:t>  1.502x10</a:t>
            </a:r>
            <a:r>
              <a:rPr lang="en-US" altLang="ja-JP" sz="1200" baseline="30000" dirty="0"/>
              <a:t>−5</a:t>
            </a:r>
            <a:r>
              <a:rPr lang="en-US" altLang="ja-JP" sz="1200" dirty="0"/>
              <a:t> </a:t>
            </a:r>
            <a:r>
              <a:rPr lang="en-US" altLang="ja-JP" sz="1200" dirty="0" smtClean="0"/>
              <a:t>) [m²/s]</a:t>
            </a:r>
            <a:endParaRPr lang="en-US" altLang="ja-JP" sz="12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 smtClean="0">
                <a:latin typeface="Symbol" panose="05050102010706020507" pitchFamily="18" charset="2"/>
              </a:rPr>
              <a:t> m </a:t>
            </a:r>
            <a:r>
              <a:rPr lang="en-US" altLang="ja-JP" sz="1200" dirty="0" smtClean="0"/>
              <a:t>: The </a:t>
            </a:r>
            <a:r>
              <a:rPr lang="en-US" altLang="ja-JP" sz="1200" dirty="0"/>
              <a:t>kinematic viscosity of the fluid </a:t>
            </a:r>
            <a:r>
              <a:rPr lang="en-US" altLang="ja-JP" sz="1200" dirty="0" smtClean="0"/>
              <a:t>([</a:t>
            </a:r>
            <a:r>
              <a:rPr lang="en-US" altLang="ja-JP" sz="1200" dirty="0" err="1" smtClean="0"/>
              <a:t>Pa·s</a:t>
            </a:r>
            <a:r>
              <a:rPr lang="en-US" altLang="ja-JP" sz="1200" dirty="0" smtClean="0"/>
              <a:t>],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[N·s/m²] , [kg</a:t>
            </a:r>
            <a:r>
              <a:rPr lang="en-US" altLang="ja-JP" sz="1200" dirty="0"/>
              <a:t>/(</a:t>
            </a:r>
            <a:r>
              <a:rPr lang="en-US" altLang="ja-JP" sz="1200" dirty="0" err="1"/>
              <a:t>m·s</a:t>
            </a:r>
            <a:r>
              <a:rPr lang="en-US" altLang="ja-JP" sz="1200" dirty="0" smtClean="0"/>
              <a:t>)])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 smtClean="0">
                <a:latin typeface="Symbol" panose="05050102010706020507" pitchFamily="18" charset="2"/>
              </a:rPr>
              <a:t> r</a:t>
            </a:r>
            <a:r>
              <a:rPr lang="en-US" altLang="ja-JP" sz="1200" dirty="0" smtClean="0"/>
              <a:t>: The </a:t>
            </a:r>
            <a:r>
              <a:rPr lang="en-US" altLang="ja-JP" sz="1200" dirty="0"/>
              <a:t>density of the fluid </a:t>
            </a:r>
            <a:r>
              <a:rPr lang="en-US" altLang="ja-JP" sz="1200" dirty="0" smtClean="0"/>
              <a:t>[kg/m³]</a:t>
            </a:r>
            <a:r>
              <a:rPr lang="ja-JP" altLang="en-US" sz="1200" dirty="0"/>
              <a:t>　</a:t>
            </a:r>
            <a:r>
              <a:rPr lang="en-US" altLang="ja-JP" sz="1200" dirty="0" smtClean="0"/>
              <a:t>(1.203 </a:t>
            </a:r>
            <a:r>
              <a:rPr lang="en-US" altLang="ja-JP" sz="1200" dirty="0"/>
              <a:t>kg/m³)</a:t>
            </a:r>
          </a:p>
        </p:txBody>
      </p:sp>
      <p:sp>
        <p:nvSpPr>
          <p:cNvPr id="115719" name="Text Box 12"/>
          <p:cNvSpPr txBox="1">
            <a:spLocks noChangeArrowheads="1"/>
          </p:cNvSpPr>
          <p:nvPr/>
        </p:nvSpPr>
        <p:spPr bwMode="auto">
          <a:xfrm>
            <a:off x="107950" y="2689870"/>
            <a:ext cx="4032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/>
              <a:t>The Reynolds number </a:t>
            </a:r>
            <a:r>
              <a:rPr lang="en-US" altLang="ja-JP" sz="2400" dirty="0" smtClean="0"/>
              <a:t>is,,,</a:t>
            </a:r>
            <a:endParaRPr lang="ja-JP" altLang="en-US" sz="2400" dirty="0"/>
          </a:p>
        </p:txBody>
      </p:sp>
      <p:sp>
        <p:nvSpPr>
          <p:cNvPr id="115720" name="Text Box 13"/>
          <p:cNvSpPr txBox="1">
            <a:spLocks noChangeArrowheads="1"/>
          </p:cNvSpPr>
          <p:nvPr/>
        </p:nvSpPr>
        <p:spPr bwMode="auto">
          <a:xfrm>
            <a:off x="2617788" y="187325"/>
            <a:ext cx="46085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 smtClean="0"/>
              <a:t>Inertial </a:t>
            </a:r>
            <a:r>
              <a:rPr lang="en-US" altLang="ja-JP" sz="2400" dirty="0"/>
              <a:t>forces</a:t>
            </a:r>
            <a:endParaRPr lang="ja-JP" altLang="en-US" sz="2400" dirty="0"/>
          </a:p>
        </p:txBody>
      </p:sp>
      <p:sp>
        <p:nvSpPr>
          <p:cNvPr id="115721" name="Line 14"/>
          <p:cNvSpPr>
            <a:spLocks noChangeShapeType="1"/>
          </p:cNvSpPr>
          <p:nvPr/>
        </p:nvSpPr>
        <p:spPr bwMode="auto">
          <a:xfrm flipH="1">
            <a:off x="2112963" y="476250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22" name="Line 15"/>
          <p:cNvSpPr>
            <a:spLocks noChangeShapeType="1"/>
          </p:cNvSpPr>
          <p:nvPr/>
        </p:nvSpPr>
        <p:spPr bwMode="auto">
          <a:xfrm flipH="1">
            <a:off x="2122488" y="1122363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23" name="Text Box 16"/>
          <p:cNvSpPr txBox="1">
            <a:spLocks noChangeArrowheads="1"/>
          </p:cNvSpPr>
          <p:nvPr/>
        </p:nvSpPr>
        <p:spPr bwMode="auto">
          <a:xfrm>
            <a:off x="2627313" y="835025"/>
            <a:ext cx="46085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 smtClean="0"/>
              <a:t>Viscous </a:t>
            </a:r>
            <a:r>
              <a:rPr lang="en-US" altLang="ja-JP" sz="2400" dirty="0"/>
              <a:t>forces</a:t>
            </a:r>
            <a:endParaRPr lang="ja-JP" altLang="en-US" sz="2400" dirty="0"/>
          </a:p>
        </p:txBody>
      </p:sp>
      <p:grpSp>
        <p:nvGrpSpPr>
          <p:cNvPr id="115724" name="Group 17"/>
          <p:cNvGrpSpPr>
            <a:grpSpLocks/>
          </p:cNvGrpSpPr>
          <p:nvPr/>
        </p:nvGrpSpPr>
        <p:grpSpPr bwMode="auto">
          <a:xfrm>
            <a:off x="1258888" y="1773238"/>
            <a:ext cx="1874837" cy="346075"/>
            <a:chOff x="-2246" y="2614"/>
            <a:chExt cx="1951" cy="359"/>
          </a:xfrm>
        </p:grpSpPr>
        <p:sp>
          <p:nvSpPr>
            <p:cNvPr id="115771" name="Freeform 18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72" name="Arc 19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73" name="Arc 20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74" name="Line 21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75" name="Arc 22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5725" name="Line 23"/>
          <p:cNvSpPr>
            <a:spLocks noChangeShapeType="1"/>
          </p:cNvSpPr>
          <p:nvPr/>
        </p:nvSpPr>
        <p:spPr bwMode="auto">
          <a:xfrm>
            <a:off x="1258888" y="2295525"/>
            <a:ext cx="18748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26" name="Rectangle 24"/>
          <p:cNvSpPr>
            <a:spLocks noChangeArrowheads="1"/>
          </p:cNvSpPr>
          <p:nvPr/>
        </p:nvSpPr>
        <p:spPr bwMode="auto">
          <a:xfrm>
            <a:off x="1690688" y="2003425"/>
            <a:ext cx="7713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smtClean="0"/>
              <a:t>c:chord</a:t>
            </a:r>
            <a:endParaRPr lang="ja-JP" altLang="en-US" sz="1400" dirty="0"/>
          </a:p>
        </p:txBody>
      </p:sp>
      <p:sp>
        <p:nvSpPr>
          <p:cNvPr id="115727" name="Line 25"/>
          <p:cNvSpPr>
            <a:spLocks noChangeShapeType="1"/>
          </p:cNvSpPr>
          <p:nvPr/>
        </p:nvSpPr>
        <p:spPr bwMode="auto">
          <a:xfrm>
            <a:off x="1258888" y="19351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28" name="Line 26"/>
          <p:cNvSpPr>
            <a:spLocks noChangeShapeType="1"/>
          </p:cNvSpPr>
          <p:nvPr/>
        </p:nvSpPr>
        <p:spPr bwMode="auto">
          <a:xfrm>
            <a:off x="3133725" y="19351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15729" name="Group 27"/>
          <p:cNvGrpSpPr>
            <a:grpSpLocks/>
          </p:cNvGrpSpPr>
          <p:nvPr/>
        </p:nvGrpSpPr>
        <p:grpSpPr bwMode="auto">
          <a:xfrm>
            <a:off x="5843588" y="5475288"/>
            <a:ext cx="3384550" cy="1385887"/>
            <a:chOff x="2880" y="663"/>
            <a:chExt cx="2132" cy="873"/>
          </a:xfrm>
        </p:grpSpPr>
        <p:sp>
          <p:nvSpPr>
            <p:cNvPr id="115755" name="Rectangle 28"/>
            <p:cNvSpPr>
              <a:spLocks noChangeArrowheads="1"/>
            </p:cNvSpPr>
            <p:nvPr/>
          </p:nvSpPr>
          <p:spPr bwMode="auto">
            <a:xfrm>
              <a:off x="3582" y="1086"/>
              <a:ext cx="523" cy="336"/>
            </a:xfrm>
            <a:prstGeom prst="rect">
              <a:avLst/>
            </a:prstGeom>
            <a:solidFill>
              <a:schemeClr val="bg1"/>
            </a:solidFill>
            <a:ln w="1270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56" name="Rectangle 29"/>
            <p:cNvSpPr>
              <a:spLocks noChangeArrowheads="1"/>
            </p:cNvSpPr>
            <p:nvPr/>
          </p:nvSpPr>
          <p:spPr bwMode="auto">
            <a:xfrm>
              <a:off x="4062" y="1083"/>
              <a:ext cx="269" cy="345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57" name="AutoShape 30"/>
            <p:cNvSpPr>
              <a:spLocks noChangeArrowheads="1"/>
            </p:cNvSpPr>
            <p:nvPr/>
          </p:nvSpPr>
          <p:spPr bwMode="auto">
            <a:xfrm>
              <a:off x="3898" y="663"/>
              <a:ext cx="409" cy="409"/>
            </a:xfrm>
            <a:prstGeom prst="roundRect">
              <a:avLst>
                <a:gd name="adj" fmla="val 32519"/>
              </a:avLst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58" name="AutoShape 31"/>
            <p:cNvSpPr>
              <a:spLocks noChangeArrowheads="1"/>
            </p:cNvSpPr>
            <p:nvPr/>
          </p:nvSpPr>
          <p:spPr bwMode="auto">
            <a:xfrm>
              <a:off x="4063" y="778"/>
              <a:ext cx="273" cy="202"/>
            </a:xfrm>
            <a:prstGeom prst="roundRect">
              <a:avLst>
                <a:gd name="adj" fmla="val 25435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59" name="AutoShape 32"/>
            <p:cNvSpPr>
              <a:spLocks noChangeArrowheads="1"/>
            </p:cNvSpPr>
            <p:nvPr/>
          </p:nvSpPr>
          <p:spPr bwMode="auto">
            <a:xfrm flipH="1">
              <a:off x="4343" y="1049"/>
              <a:ext cx="273" cy="375"/>
            </a:xfrm>
            <a:prstGeom prst="flowChartManualInpu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60" name="AutoShape 33"/>
            <p:cNvSpPr>
              <a:spLocks noChangeArrowheads="1"/>
            </p:cNvSpPr>
            <p:nvPr/>
          </p:nvSpPr>
          <p:spPr bwMode="auto">
            <a:xfrm flipH="1" flipV="1">
              <a:off x="3152" y="1086"/>
              <a:ext cx="425" cy="311"/>
            </a:xfrm>
            <a:prstGeom prst="rtTriangle">
              <a:avLst/>
            </a:prstGeom>
            <a:solidFill>
              <a:schemeClr val="bg1"/>
            </a:solidFill>
            <a:ln w="1270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61" name="AutoShape 34"/>
            <p:cNvSpPr>
              <a:spLocks noChangeArrowheads="1"/>
            </p:cNvSpPr>
            <p:nvPr/>
          </p:nvSpPr>
          <p:spPr bwMode="auto">
            <a:xfrm rot="5400000">
              <a:off x="4675" y="1075"/>
              <a:ext cx="192" cy="30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62" name="Rectangle 35"/>
            <p:cNvSpPr>
              <a:spLocks noChangeArrowheads="1"/>
            </p:cNvSpPr>
            <p:nvPr/>
          </p:nvSpPr>
          <p:spPr bwMode="auto">
            <a:xfrm>
              <a:off x="3821" y="663"/>
              <a:ext cx="64" cy="408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63" name="AutoShape 36"/>
            <p:cNvSpPr>
              <a:spLocks noChangeArrowheads="1"/>
            </p:cNvSpPr>
            <p:nvPr/>
          </p:nvSpPr>
          <p:spPr bwMode="auto">
            <a:xfrm>
              <a:off x="4117" y="1094"/>
              <a:ext cx="408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494" y="10800"/>
                  </a:moveTo>
                  <a:cubicBezTo>
                    <a:pt x="3494" y="14835"/>
                    <a:pt x="6765" y="18106"/>
                    <a:pt x="10800" y="18106"/>
                  </a:cubicBezTo>
                  <a:cubicBezTo>
                    <a:pt x="14835" y="18106"/>
                    <a:pt x="18106" y="14835"/>
                    <a:pt x="18106" y="10800"/>
                  </a:cubicBezTo>
                  <a:cubicBezTo>
                    <a:pt x="18106" y="6765"/>
                    <a:pt x="14835" y="3494"/>
                    <a:pt x="10800" y="3494"/>
                  </a:cubicBezTo>
                  <a:cubicBezTo>
                    <a:pt x="6765" y="3494"/>
                    <a:pt x="3494" y="6765"/>
                    <a:pt x="3494" y="10800"/>
                  </a:cubicBezTo>
                  <a:close/>
                </a:path>
              </a:pathLst>
            </a:custGeom>
            <a:solidFill>
              <a:srgbClr val="333333"/>
            </a:solidFill>
            <a:ln w="317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64" name="AutoShape 37"/>
            <p:cNvSpPr>
              <a:spLocks noChangeArrowheads="1"/>
            </p:cNvSpPr>
            <p:nvPr/>
          </p:nvSpPr>
          <p:spPr bwMode="auto">
            <a:xfrm flipH="1">
              <a:off x="3243" y="729"/>
              <a:ext cx="559" cy="310"/>
            </a:xfrm>
            <a:prstGeom prst="rtTriangle">
              <a:avLst/>
            </a:prstGeom>
            <a:solidFill>
              <a:schemeClr val="bg1"/>
            </a:solidFill>
            <a:ln w="1270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65" name="AutoShape 38"/>
            <p:cNvSpPr>
              <a:spLocks noChangeArrowheads="1"/>
            </p:cNvSpPr>
            <p:nvPr/>
          </p:nvSpPr>
          <p:spPr bwMode="auto">
            <a:xfrm>
              <a:off x="3243" y="1049"/>
              <a:ext cx="453" cy="4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47 w 21600"/>
                <a:gd name="T25" fmla="*/ 3147 h 21600"/>
                <a:gd name="T26" fmla="*/ 18453 w 21600"/>
                <a:gd name="T27" fmla="*/ 1845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494" y="10800"/>
                  </a:moveTo>
                  <a:cubicBezTo>
                    <a:pt x="3494" y="14835"/>
                    <a:pt x="6765" y="18106"/>
                    <a:pt x="10800" y="18106"/>
                  </a:cubicBezTo>
                  <a:cubicBezTo>
                    <a:pt x="14835" y="18106"/>
                    <a:pt x="18106" y="14835"/>
                    <a:pt x="18106" y="10800"/>
                  </a:cubicBezTo>
                  <a:cubicBezTo>
                    <a:pt x="18106" y="6765"/>
                    <a:pt x="14835" y="3494"/>
                    <a:pt x="10800" y="3494"/>
                  </a:cubicBezTo>
                  <a:cubicBezTo>
                    <a:pt x="6765" y="3494"/>
                    <a:pt x="3494" y="6765"/>
                    <a:pt x="3494" y="10800"/>
                  </a:cubicBezTo>
                  <a:close/>
                </a:path>
              </a:pathLst>
            </a:custGeom>
            <a:solidFill>
              <a:srgbClr val="333333"/>
            </a:solidFill>
            <a:ln w="317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66" name="AutoShape 39"/>
            <p:cNvSpPr>
              <a:spLocks noChangeArrowheads="1"/>
            </p:cNvSpPr>
            <p:nvPr/>
          </p:nvSpPr>
          <p:spPr bwMode="auto">
            <a:xfrm flipH="1" flipV="1">
              <a:off x="2971" y="692"/>
              <a:ext cx="273" cy="375"/>
            </a:xfrm>
            <a:prstGeom prst="flowChartManualInput">
              <a:avLst/>
            </a:prstGeom>
            <a:solidFill>
              <a:srgbClr val="000000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67" name="Oval 40"/>
            <p:cNvSpPr>
              <a:spLocks noChangeArrowheads="1"/>
            </p:cNvSpPr>
            <p:nvPr/>
          </p:nvSpPr>
          <p:spPr bwMode="auto">
            <a:xfrm>
              <a:off x="3328" y="1133"/>
              <a:ext cx="284" cy="284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68" name="Oval 41"/>
            <p:cNvSpPr>
              <a:spLocks noChangeArrowheads="1"/>
            </p:cNvSpPr>
            <p:nvPr/>
          </p:nvSpPr>
          <p:spPr bwMode="auto">
            <a:xfrm>
              <a:off x="4180" y="1157"/>
              <a:ext cx="284" cy="284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69" name="AutoShape 42"/>
            <p:cNvSpPr>
              <a:spLocks noChangeArrowheads="1"/>
            </p:cNvSpPr>
            <p:nvPr/>
          </p:nvSpPr>
          <p:spPr bwMode="auto">
            <a:xfrm flipH="1">
              <a:off x="4648" y="1291"/>
              <a:ext cx="273" cy="149"/>
            </a:xfrm>
            <a:prstGeom prst="flowChartManualInput">
              <a:avLst/>
            </a:prstGeom>
            <a:solidFill>
              <a:srgbClr val="000000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70" name="Line 43"/>
            <p:cNvSpPr>
              <a:spLocks noChangeShapeType="1"/>
            </p:cNvSpPr>
            <p:nvPr/>
          </p:nvSpPr>
          <p:spPr bwMode="auto">
            <a:xfrm>
              <a:off x="2880" y="1536"/>
              <a:ext cx="2132" cy="0"/>
            </a:xfrm>
            <a:prstGeom prst="line">
              <a:avLst/>
            </a:prstGeom>
            <a:noFill/>
            <a:ln w="1524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5730" name="Group 44"/>
          <p:cNvGrpSpPr>
            <a:grpSpLocks/>
          </p:cNvGrpSpPr>
          <p:nvPr/>
        </p:nvGrpSpPr>
        <p:grpSpPr bwMode="auto">
          <a:xfrm>
            <a:off x="755650" y="6061075"/>
            <a:ext cx="1655763" cy="677863"/>
            <a:chOff x="748" y="1117"/>
            <a:chExt cx="1043" cy="427"/>
          </a:xfrm>
        </p:grpSpPr>
        <p:sp>
          <p:nvSpPr>
            <p:cNvPr id="115739" name="Rectangle 45"/>
            <p:cNvSpPr>
              <a:spLocks noChangeArrowheads="1"/>
            </p:cNvSpPr>
            <p:nvPr/>
          </p:nvSpPr>
          <p:spPr bwMode="auto">
            <a:xfrm>
              <a:off x="1091" y="1324"/>
              <a:ext cx="256" cy="164"/>
            </a:xfrm>
            <a:prstGeom prst="rect">
              <a:avLst/>
            </a:prstGeom>
            <a:solidFill>
              <a:schemeClr val="bg1"/>
            </a:solidFill>
            <a:ln w="1270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0" name="Rectangle 46"/>
            <p:cNvSpPr>
              <a:spLocks noChangeArrowheads="1"/>
            </p:cNvSpPr>
            <p:nvPr/>
          </p:nvSpPr>
          <p:spPr bwMode="auto">
            <a:xfrm>
              <a:off x="1326" y="1322"/>
              <a:ext cx="132" cy="169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1" name="AutoShape 47"/>
            <p:cNvSpPr>
              <a:spLocks noChangeArrowheads="1"/>
            </p:cNvSpPr>
            <p:nvPr/>
          </p:nvSpPr>
          <p:spPr bwMode="auto">
            <a:xfrm>
              <a:off x="1246" y="1117"/>
              <a:ext cx="200" cy="200"/>
            </a:xfrm>
            <a:prstGeom prst="roundRect">
              <a:avLst>
                <a:gd name="adj" fmla="val 32519"/>
              </a:avLst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2" name="AutoShape 48"/>
            <p:cNvSpPr>
              <a:spLocks noChangeArrowheads="1"/>
            </p:cNvSpPr>
            <p:nvPr/>
          </p:nvSpPr>
          <p:spPr bwMode="auto">
            <a:xfrm>
              <a:off x="1327" y="1173"/>
              <a:ext cx="133" cy="99"/>
            </a:xfrm>
            <a:prstGeom prst="roundRect">
              <a:avLst>
                <a:gd name="adj" fmla="val 25435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3" name="AutoShape 49"/>
            <p:cNvSpPr>
              <a:spLocks noChangeArrowheads="1"/>
            </p:cNvSpPr>
            <p:nvPr/>
          </p:nvSpPr>
          <p:spPr bwMode="auto">
            <a:xfrm flipH="1">
              <a:off x="1464" y="1306"/>
              <a:ext cx="133" cy="183"/>
            </a:xfrm>
            <a:prstGeom prst="flowChartManualInpu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4" name="AutoShape 50"/>
            <p:cNvSpPr>
              <a:spLocks noChangeArrowheads="1"/>
            </p:cNvSpPr>
            <p:nvPr/>
          </p:nvSpPr>
          <p:spPr bwMode="auto">
            <a:xfrm flipH="1" flipV="1">
              <a:off x="881" y="1324"/>
              <a:ext cx="208" cy="152"/>
            </a:xfrm>
            <a:prstGeom prst="rtTriangle">
              <a:avLst/>
            </a:prstGeom>
            <a:solidFill>
              <a:schemeClr val="bg1"/>
            </a:solidFill>
            <a:ln w="1270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5" name="AutoShape 51"/>
            <p:cNvSpPr>
              <a:spLocks noChangeArrowheads="1"/>
            </p:cNvSpPr>
            <p:nvPr/>
          </p:nvSpPr>
          <p:spPr bwMode="auto">
            <a:xfrm rot="5400000">
              <a:off x="1626" y="1319"/>
              <a:ext cx="94" cy="146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6" name="Rectangle 52"/>
            <p:cNvSpPr>
              <a:spLocks noChangeArrowheads="1"/>
            </p:cNvSpPr>
            <p:nvPr/>
          </p:nvSpPr>
          <p:spPr bwMode="auto">
            <a:xfrm>
              <a:off x="1208" y="1117"/>
              <a:ext cx="32" cy="200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7" name="AutoShape 53"/>
            <p:cNvSpPr>
              <a:spLocks noChangeArrowheads="1"/>
            </p:cNvSpPr>
            <p:nvPr/>
          </p:nvSpPr>
          <p:spPr bwMode="auto">
            <a:xfrm>
              <a:off x="1353" y="1328"/>
              <a:ext cx="200" cy="19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32 w 21600"/>
                <a:gd name="T25" fmla="*/ 3148 h 21600"/>
                <a:gd name="T26" fmla="*/ 18468 w 21600"/>
                <a:gd name="T27" fmla="*/ 1845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494" y="10800"/>
                  </a:moveTo>
                  <a:cubicBezTo>
                    <a:pt x="3494" y="14835"/>
                    <a:pt x="6765" y="18106"/>
                    <a:pt x="10800" y="18106"/>
                  </a:cubicBezTo>
                  <a:cubicBezTo>
                    <a:pt x="14835" y="18106"/>
                    <a:pt x="18106" y="14835"/>
                    <a:pt x="18106" y="10800"/>
                  </a:cubicBezTo>
                  <a:cubicBezTo>
                    <a:pt x="18106" y="6765"/>
                    <a:pt x="14835" y="3494"/>
                    <a:pt x="10800" y="3494"/>
                  </a:cubicBezTo>
                  <a:cubicBezTo>
                    <a:pt x="6765" y="3494"/>
                    <a:pt x="3494" y="6765"/>
                    <a:pt x="3494" y="10800"/>
                  </a:cubicBezTo>
                  <a:close/>
                </a:path>
              </a:pathLst>
            </a:custGeom>
            <a:solidFill>
              <a:srgbClr val="333333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48" name="AutoShape 54"/>
            <p:cNvSpPr>
              <a:spLocks noChangeArrowheads="1"/>
            </p:cNvSpPr>
            <p:nvPr/>
          </p:nvSpPr>
          <p:spPr bwMode="auto">
            <a:xfrm flipH="1">
              <a:off x="926" y="1149"/>
              <a:ext cx="273" cy="152"/>
            </a:xfrm>
            <a:prstGeom prst="rtTriangle">
              <a:avLst/>
            </a:prstGeom>
            <a:solidFill>
              <a:schemeClr val="bg1"/>
            </a:solidFill>
            <a:ln w="889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49" name="AutoShape 55"/>
            <p:cNvSpPr>
              <a:spLocks noChangeArrowheads="1"/>
            </p:cNvSpPr>
            <p:nvPr/>
          </p:nvSpPr>
          <p:spPr bwMode="auto">
            <a:xfrm>
              <a:off x="926" y="1306"/>
              <a:ext cx="221" cy="22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28 w 21600"/>
                <a:gd name="T25" fmla="*/ 3128 h 21600"/>
                <a:gd name="T26" fmla="*/ 18472 w 21600"/>
                <a:gd name="T27" fmla="*/ 1847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494" y="10800"/>
                  </a:moveTo>
                  <a:cubicBezTo>
                    <a:pt x="3494" y="14835"/>
                    <a:pt x="6765" y="18106"/>
                    <a:pt x="10800" y="18106"/>
                  </a:cubicBezTo>
                  <a:cubicBezTo>
                    <a:pt x="14835" y="18106"/>
                    <a:pt x="18106" y="14835"/>
                    <a:pt x="18106" y="10800"/>
                  </a:cubicBezTo>
                  <a:cubicBezTo>
                    <a:pt x="18106" y="6765"/>
                    <a:pt x="14835" y="3494"/>
                    <a:pt x="10800" y="3494"/>
                  </a:cubicBezTo>
                  <a:cubicBezTo>
                    <a:pt x="6765" y="3494"/>
                    <a:pt x="3494" y="6765"/>
                    <a:pt x="3494" y="10800"/>
                  </a:cubicBezTo>
                  <a:close/>
                </a:path>
              </a:pathLst>
            </a:custGeom>
            <a:solidFill>
              <a:srgbClr val="333333"/>
            </a:solidFill>
            <a:ln w="3175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50" name="AutoShape 56"/>
            <p:cNvSpPr>
              <a:spLocks noChangeArrowheads="1"/>
            </p:cNvSpPr>
            <p:nvPr/>
          </p:nvSpPr>
          <p:spPr bwMode="auto">
            <a:xfrm flipH="1" flipV="1">
              <a:off x="766" y="1131"/>
              <a:ext cx="133" cy="184"/>
            </a:xfrm>
            <a:prstGeom prst="flowChartManualInput">
              <a:avLst/>
            </a:prstGeom>
            <a:solidFill>
              <a:srgbClr val="000000"/>
            </a:solidFill>
            <a:ln w="222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51" name="Oval 57"/>
            <p:cNvSpPr>
              <a:spLocks noChangeArrowheads="1"/>
            </p:cNvSpPr>
            <p:nvPr/>
          </p:nvSpPr>
          <p:spPr bwMode="auto">
            <a:xfrm>
              <a:off x="967" y="1347"/>
              <a:ext cx="139" cy="139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52" name="Oval 58"/>
            <p:cNvSpPr>
              <a:spLocks noChangeArrowheads="1"/>
            </p:cNvSpPr>
            <p:nvPr/>
          </p:nvSpPr>
          <p:spPr bwMode="auto">
            <a:xfrm>
              <a:off x="1384" y="1359"/>
              <a:ext cx="139" cy="139"/>
            </a:xfrm>
            <a:prstGeom prst="ellipse">
              <a:avLst/>
            </a:prstGeom>
            <a:solidFill>
              <a:schemeClr val="bg1"/>
            </a:solidFill>
            <a:ln w="952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53" name="AutoShape 59"/>
            <p:cNvSpPr>
              <a:spLocks noChangeArrowheads="1"/>
            </p:cNvSpPr>
            <p:nvPr/>
          </p:nvSpPr>
          <p:spPr bwMode="auto">
            <a:xfrm flipH="1">
              <a:off x="1613" y="1424"/>
              <a:ext cx="133" cy="73"/>
            </a:xfrm>
            <a:prstGeom prst="flowChartManualInput">
              <a:avLst/>
            </a:prstGeom>
            <a:solidFill>
              <a:srgbClr val="000000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15754" name="Line 60"/>
            <p:cNvSpPr>
              <a:spLocks noChangeShapeType="1"/>
            </p:cNvSpPr>
            <p:nvPr/>
          </p:nvSpPr>
          <p:spPr bwMode="auto">
            <a:xfrm>
              <a:off x="748" y="1544"/>
              <a:ext cx="1043" cy="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15731" name="Text Box 61"/>
          <p:cNvSpPr txBox="1">
            <a:spLocks noChangeArrowheads="1"/>
          </p:cNvSpPr>
          <p:nvPr/>
        </p:nvSpPr>
        <p:spPr bwMode="auto">
          <a:xfrm>
            <a:off x="34925" y="5949280"/>
            <a:ext cx="9636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 smtClean="0"/>
              <a:t>Small model car</a:t>
            </a:r>
            <a:endParaRPr lang="ja-JP" altLang="en-US" sz="1800" dirty="0"/>
          </a:p>
        </p:txBody>
      </p:sp>
      <p:sp>
        <p:nvSpPr>
          <p:cNvPr id="115732" name="Text Box 62"/>
          <p:cNvSpPr txBox="1">
            <a:spLocks noChangeArrowheads="1"/>
          </p:cNvSpPr>
          <p:nvPr/>
        </p:nvSpPr>
        <p:spPr bwMode="auto">
          <a:xfrm>
            <a:off x="4936031" y="5798482"/>
            <a:ext cx="14001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smtClean="0"/>
              <a:t>Full size real car</a:t>
            </a:r>
            <a:endParaRPr lang="ja-JP" altLang="en-US" sz="2000" dirty="0"/>
          </a:p>
        </p:txBody>
      </p:sp>
      <p:sp>
        <p:nvSpPr>
          <p:cNvPr id="115733" name="AutoShape 63"/>
          <p:cNvSpPr>
            <a:spLocks noChangeArrowheads="1"/>
          </p:cNvSpPr>
          <p:nvPr/>
        </p:nvSpPr>
        <p:spPr bwMode="auto">
          <a:xfrm>
            <a:off x="827088" y="1484313"/>
            <a:ext cx="2665412" cy="1081087"/>
          </a:xfrm>
          <a:prstGeom prst="wedgeRectCallout">
            <a:avLst>
              <a:gd name="adj1" fmla="val 62389"/>
              <a:gd name="adj2" fmla="val -2694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115734" name="Freeform 64"/>
          <p:cNvSpPr>
            <a:spLocks/>
          </p:cNvSpPr>
          <p:nvPr/>
        </p:nvSpPr>
        <p:spPr bwMode="auto">
          <a:xfrm>
            <a:off x="395288" y="5853113"/>
            <a:ext cx="2447925" cy="336550"/>
          </a:xfrm>
          <a:custGeom>
            <a:avLst/>
            <a:gdLst>
              <a:gd name="T0" fmla="*/ 2147483646 w 1542"/>
              <a:gd name="T1" fmla="*/ 2147483646 h 212"/>
              <a:gd name="T2" fmla="*/ 2147483646 w 1542"/>
              <a:gd name="T3" fmla="*/ 2147483646 h 212"/>
              <a:gd name="T4" fmla="*/ 2147483646 w 1542"/>
              <a:gd name="T5" fmla="*/ 2147483646 h 212"/>
              <a:gd name="T6" fmla="*/ 2147483646 w 1542"/>
              <a:gd name="T7" fmla="*/ 2147483646 h 212"/>
              <a:gd name="T8" fmla="*/ 2147483646 w 1542"/>
              <a:gd name="T9" fmla="*/ 2147483646 h 212"/>
              <a:gd name="T10" fmla="*/ 2147483646 w 1542"/>
              <a:gd name="T11" fmla="*/ 2147483646 h 212"/>
              <a:gd name="T12" fmla="*/ 2147483646 w 1542"/>
              <a:gd name="T13" fmla="*/ 2147483646 h 212"/>
              <a:gd name="T14" fmla="*/ 2147483646 w 1542"/>
              <a:gd name="T15" fmla="*/ 2147483646 h 212"/>
              <a:gd name="T16" fmla="*/ 0 w 1542"/>
              <a:gd name="T17" fmla="*/ 2147483646 h 2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42" h="212">
                <a:moveTo>
                  <a:pt x="1542" y="197"/>
                </a:moveTo>
                <a:cubicBezTo>
                  <a:pt x="1387" y="204"/>
                  <a:pt x="1232" y="212"/>
                  <a:pt x="1134" y="197"/>
                </a:cubicBezTo>
                <a:cubicBezTo>
                  <a:pt x="1036" y="182"/>
                  <a:pt x="998" y="129"/>
                  <a:pt x="953" y="106"/>
                </a:cubicBezTo>
                <a:cubicBezTo>
                  <a:pt x="908" y="83"/>
                  <a:pt x="915" y="76"/>
                  <a:pt x="862" y="61"/>
                </a:cubicBezTo>
                <a:cubicBezTo>
                  <a:pt x="809" y="46"/>
                  <a:pt x="703" y="0"/>
                  <a:pt x="635" y="15"/>
                </a:cubicBezTo>
                <a:cubicBezTo>
                  <a:pt x="567" y="30"/>
                  <a:pt x="507" y="136"/>
                  <a:pt x="454" y="151"/>
                </a:cubicBezTo>
                <a:cubicBezTo>
                  <a:pt x="401" y="166"/>
                  <a:pt x="378" y="121"/>
                  <a:pt x="318" y="106"/>
                </a:cubicBezTo>
                <a:cubicBezTo>
                  <a:pt x="258" y="91"/>
                  <a:pt x="144" y="68"/>
                  <a:pt x="91" y="61"/>
                </a:cubicBezTo>
                <a:cubicBezTo>
                  <a:pt x="38" y="54"/>
                  <a:pt x="19" y="57"/>
                  <a:pt x="0" y="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5" name="Freeform 65"/>
          <p:cNvSpPr>
            <a:spLocks/>
          </p:cNvSpPr>
          <p:nvPr/>
        </p:nvSpPr>
        <p:spPr bwMode="auto">
          <a:xfrm>
            <a:off x="395288" y="5762625"/>
            <a:ext cx="2447925" cy="336550"/>
          </a:xfrm>
          <a:custGeom>
            <a:avLst/>
            <a:gdLst>
              <a:gd name="T0" fmla="*/ 2147483646 w 1542"/>
              <a:gd name="T1" fmla="*/ 2147483646 h 212"/>
              <a:gd name="T2" fmla="*/ 2147483646 w 1542"/>
              <a:gd name="T3" fmla="*/ 2147483646 h 212"/>
              <a:gd name="T4" fmla="*/ 2147483646 w 1542"/>
              <a:gd name="T5" fmla="*/ 2147483646 h 212"/>
              <a:gd name="T6" fmla="*/ 2147483646 w 1542"/>
              <a:gd name="T7" fmla="*/ 2147483646 h 212"/>
              <a:gd name="T8" fmla="*/ 2147483646 w 1542"/>
              <a:gd name="T9" fmla="*/ 2147483646 h 212"/>
              <a:gd name="T10" fmla="*/ 2147483646 w 1542"/>
              <a:gd name="T11" fmla="*/ 2147483646 h 212"/>
              <a:gd name="T12" fmla="*/ 2147483646 w 1542"/>
              <a:gd name="T13" fmla="*/ 2147483646 h 212"/>
              <a:gd name="T14" fmla="*/ 2147483646 w 1542"/>
              <a:gd name="T15" fmla="*/ 2147483646 h 212"/>
              <a:gd name="T16" fmla="*/ 0 w 1542"/>
              <a:gd name="T17" fmla="*/ 2147483646 h 2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42" h="212">
                <a:moveTo>
                  <a:pt x="1542" y="197"/>
                </a:moveTo>
                <a:cubicBezTo>
                  <a:pt x="1387" y="204"/>
                  <a:pt x="1232" y="212"/>
                  <a:pt x="1134" y="197"/>
                </a:cubicBezTo>
                <a:cubicBezTo>
                  <a:pt x="1036" y="182"/>
                  <a:pt x="998" y="129"/>
                  <a:pt x="953" y="106"/>
                </a:cubicBezTo>
                <a:cubicBezTo>
                  <a:pt x="908" y="83"/>
                  <a:pt x="915" y="76"/>
                  <a:pt x="862" y="61"/>
                </a:cubicBezTo>
                <a:cubicBezTo>
                  <a:pt x="809" y="46"/>
                  <a:pt x="703" y="0"/>
                  <a:pt x="635" y="15"/>
                </a:cubicBezTo>
                <a:cubicBezTo>
                  <a:pt x="567" y="30"/>
                  <a:pt x="507" y="136"/>
                  <a:pt x="454" y="151"/>
                </a:cubicBezTo>
                <a:cubicBezTo>
                  <a:pt x="401" y="166"/>
                  <a:pt x="378" y="121"/>
                  <a:pt x="318" y="106"/>
                </a:cubicBezTo>
                <a:cubicBezTo>
                  <a:pt x="258" y="91"/>
                  <a:pt x="144" y="68"/>
                  <a:pt x="91" y="61"/>
                </a:cubicBezTo>
                <a:cubicBezTo>
                  <a:pt x="38" y="54"/>
                  <a:pt x="19" y="57"/>
                  <a:pt x="0" y="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6" name="Freeform 66"/>
          <p:cNvSpPr>
            <a:spLocks/>
          </p:cNvSpPr>
          <p:nvPr/>
        </p:nvSpPr>
        <p:spPr bwMode="auto">
          <a:xfrm>
            <a:off x="5719763" y="5267325"/>
            <a:ext cx="3821112" cy="485775"/>
          </a:xfrm>
          <a:custGeom>
            <a:avLst/>
            <a:gdLst>
              <a:gd name="T0" fmla="*/ 2147483646 w 1542"/>
              <a:gd name="T1" fmla="*/ 2147483646 h 212"/>
              <a:gd name="T2" fmla="*/ 2147483646 w 1542"/>
              <a:gd name="T3" fmla="*/ 2147483646 h 212"/>
              <a:gd name="T4" fmla="*/ 2147483646 w 1542"/>
              <a:gd name="T5" fmla="*/ 2147483646 h 212"/>
              <a:gd name="T6" fmla="*/ 2147483646 w 1542"/>
              <a:gd name="T7" fmla="*/ 2147483646 h 212"/>
              <a:gd name="T8" fmla="*/ 2147483646 w 1542"/>
              <a:gd name="T9" fmla="*/ 2147483646 h 212"/>
              <a:gd name="T10" fmla="*/ 2147483646 w 1542"/>
              <a:gd name="T11" fmla="*/ 2147483646 h 212"/>
              <a:gd name="T12" fmla="*/ 2147483646 w 1542"/>
              <a:gd name="T13" fmla="*/ 2147483646 h 212"/>
              <a:gd name="T14" fmla="*/ 2147483646 w 1542"/>
              <a:gd name="T15" fmla="*/ 2147483646 h 212"/>
              <a:gd name="T16" fmla="*/ 0 w 1542"/>
              <a:gd name="T17" fmla="*/ 2147483646 h 2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42" h="212">
                <a:moveTo>
                  <a:pt x="1542" y="197"/>
                </a:moveTo>
                <a:cubicBezTo>
                  <a:pt x="1387" y="204"/>
                  <a:pt x="1232" y="212"/>
                  <a:pt x="1134" y="197"/>
                </a:cubicBezTo>
                <a:cubicBezTo>
                  <a:pt x="1036" y="182"/>
                  <a:pt x="998" y="129"/>
                  <a:pt x="953" y="106"/>
                </a:cubicBezTo>
                <a:cubicBezTo>
                  <a:pt x="908" y="83"/>
                  <a:pt x="915" y="76"/>
                  <a:pt x="862" y="61"/>
                </a:cubicBezTo>
                <a:cubicBezTo>
                  <a:pt x="809" y="46"/>
                  <a:pt x="703" y="0"/>
                  <a:pt x="635" y="15"/>
                </a:cubicBezTo>
                <a:cubicBezTo>
                  <a:pt x="567" y="30"/>
                  <a:pt x="507" y="136"/>
                  <a:pt x="454" y="151"/>
                </a:cubicBezTo>
                <a:cubicBezTo>
                  <a:pt x="401" y="166"/>
                  <a:pt x="378" y="121"/>
                  <a:pt x="318" y="106"/>
                </a:cubicBezTo>
                <a:cubicBezTo>
                  <a:pt x="258" y="91"/>
                  <a:pt x="144" y="68"/>
                  <a:pt x="91" y="61"/>
                </a:cubicBezTo>
                <a:cubicBezTo>
                  <a:pt x="38" y="54"/>
                  <a:pt x="19" y="57"/>
                  <a:pt x="0" y="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7" name="Freeform 67"/>
          <p:cNvSpPr>
            <a:spLocks/>
          </p:cNvSpPr>
          <p:nvPr/>
        </p:nvSpPr>
        <p:spPr bwMode="auto">
          <a:xfrm>
            <a:off x="5724525" y="5137150"/>
            <a:ext cx="3816350" cy="485775"/>
          </a:xfrm>
          <a:custGeom>
            <a:avLst/>
            <a:gdLst>
              <a:gd name="T0" fmla="*/ 2147483646 w 1542"/>
              <a:gd name="T1" fmla="*/ 2147483646 h 212"/>
              <a:gd name="T2" fmla="*/ 2147483646 w 1542"/>
              <a:gd name="T3" fmla="*/ 2147483646 h 212"/>
              <a:gd name="T4" fmla="*/ 2147483646 w 1542"/>
              <a:gd name="T5" fmla="*/ 2147483646 h 212"/>
              <a:gd name="T6" fmla="*/ 2147483646 w 1542"/>
              <a:gd name="T7" fmla="*/ 2147483646 h 212"/>
              <a:gd name="T8" fmla="*/ 2147483646 w 1542"/>
              <a:gd name="T9" fmla="*/ 2147483646 h 212"/>
              <a:gd name="T10" fmla="*/ 2147483646 w 1542"/>
              <a:gd name="T11" fmla="*/ 2147483646 h 212"/>
              <a:gd name="T12" fmla="*/ 2147483646 w 1542"/>
              <a:gd name="T13" fmla="*/ 2147483646 h 212"/>
              <a:gd name="T14" fmla="*/ 2147483646 w 1542"/>
              <a:gd name="T15" fmla="*/ 2147483646 h 212"/>
              <a:gd name="T16" fmla="*/ 0 w 1542"/>
              <a:gd name="T17" fmla="*/ 2147483646 h 2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42" h="212">
                <a:moveTo>
                  <a:pt x="1542" y="197"/>
                </a:moveTo>
                <a:cubicBezTo>
                  <a:pt x="1387" y="204"/>
                  <a:pt x="1232" y="212"/>
                  <a:pt x="1134" y="197"/>
                </a:cubicBezTo>
                <a:cubicBezTo>
                  <a:pt x="1036" y="182"/>
                  <a:pt x="998" y="129"/>
                  <a:pt x="953" y="106"/>
                </a:cubicBezTo>
                <a:cubicBezTo>
                  <a:pt x="908" y="83"/>
                  <a:pt x="915" y="76"/>
                  <a:pt x="862" y="61"/>
                </a:cubicBezTo>
                <a:cubicBezTo>
                  <a:pt x="809" y="46"/>
                  <a:pt x="703" y="0"/>
                  <a:pt x="635" y="15"/>
                </a:cubicBezTo>
                <a:cubicBezTo>
                  <a:pt x="567" y="30"/>
                  <a:pt x="507" y="136"/>
                  <a:pt x="454" y="151"/>
                </a:cubicBezTo>
                <a:cubicBezTo>
                  <a:pt x="401" y="166"/>
                  <a:pt x="378" y="121"/>
                  <a:pt x="318" y="106"/>
                </a:cubicBezTo>
                <a:cubicBezTo>
                  <a:pt x="258" y="91"/>
                  <a:pt x="144" y="68"/>
                  <a:pt x="91" y="61"/>
                </a:cubicBezTo>
                <a:cubicBezTo>
                  <a:pt x="38" y="54"/>
                  <a:pt x="19" y="57"/>
                  <a:pt x="0" y="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8" name="Text Box 68"/>
          <p:cNvSpPr txBox="1">
            <a:spLocks noChangeArrowheads="1"/>
          </p:cNvSpPr>
          <p:nvPr/>
        </p:nvSpPr>
        <p:spPr bwMode="auto">
          <a:xfrm>
            <a:off x="3121051" y="4925486"/>
            <a:ext cx="150018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smtClean="0"/>
              <a:t>If Reynolds number is same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16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smtClean="0"/>
              <a:t>flow situation is same</a:t>
            </a:r>
            <a:endParaRPr lang="ja-JP" altLang="en-US" sz="1600" dirty="0"/>
          </a:p>
        </p:txBody>
      </p:sp>
      <p:sp>
        <p:nvSpPr>
          <p:cNvPr id="3" name="正方形/長方形 2"/>
          <p:cNvSpPr/>
          <p:nvPr/>
        </p:nvSpPr>
        <p:spPr>
          <a:xfrm>
            <a:off x="197644" y="3124056"/>
            <a:ext cx="87487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-&gt; </a:t>
            </a:r>
            <a:r>
              <a:rPr lang="en-US" altLang="ja-JP" dirty="0" smtClean="0"/>
              <a:t>Dimensionless quantity</a:t>
            </a:r>
          </a:p>
          <a:p>
            <a:endParaRPr lang="en-US" altLang="ja-JP" dirty="0"/>
          </a:p>
          <a:p>
            <a:r>
              <a:rPr lang="en-US" altLang="ja-JP" dirty="0" smtClean="0"/>
              <a:t>-&gt; The </a:t>
            </a:r>
            <a:r>
              <a:rPr lang="en-US" altLang="ja-JP" dirty="0"/>
              <a:t>ratio of inertial forces to viscous forces within a </a:t>
            </a:r>
            <a:r>
              <a:rPr lang="en-US" altLang="ja-JP" dirty="0" smtClean="0"/>
              <a:t>fluid.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-&gt; Used </a:t>
            </a:r>
            <a:r>
              <a:rPr lang="en-US" altLang="ja-JP" dirty="0"/>
              <a:t>in the scaling of similar but different-sized flow situations, such as between an aircraft model in a wind tunnel and the full size version. 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1840599" y="5213518"/>
            <a:ext cx="1495809" cy="1600032"/>
            <a:chOff x="3646" y="1327"/>
            <a:chExt cx="11634" cy="12972"/>
          </a:xfrm>
        </p:grpSpPr>
        <p:sp>
          <p:nvSpPr>
            <p:cNvPr id="263171" name="AutoShape 3"/>
            <p:cNvSpPr>
              <a:spLocks noChangeArrowheads="1"/>
            </p:cNvSpPr>
            <p:nvPr/>
          </p:nvSpPr>
          <p:spPr bwMode="auto">
            <a:xfrm flipV="1">
              <a:off x="8590" y="8277"/>
              <a:ext cx="1747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63172" name="Oval 4"/>
            <p:cNvSpPr>
              <a:spLocks noChangeArrowheads="1"/>
            </p:cNvSpPr>
            <p:nvPr/>
          </p:nvSpPr>
          <p:spPr bwMode="auto">
            <a:xfrm>
              <a:off x="8510" y="6599"/>
              <a:ext cx="1895" cy="1904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63173" name="AutoShape 5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8" cy="5141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63174" name="AutoShape 6"/>
            <p:cNvSpPr>
              <a:spLocks noChangeArrowheads="1"/>
            </p:cNvSpPr>
            <p:nvPr/>
          </p:nvSpPr>
          <p:spPr bwMode="auto">
            <a:xfrm rot="7200000" flipV="1">
              <a:off x="11836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63175" name="AutoShape 7"/>
            <p:cNvSpPr>
              <a:spLocks noChangeArrowheads="1"/>
            </p:cNvSpPr>
            <p:nvPr/>
          </p:nvSpPr>
          <p:spPr bwMode="auto">
            <a:xfrm rot="14400000" flipV="1">
              <a:off x="5340" y="6690"/>
              <a:ext cx="1749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grpSp>
        <p:nvGrpSpPr>
          <p:cNvPr id="116739" name="Group 8"/>
          <p:cNvGrpSpPr>
            <a:grpSpLocks/>
          </p:cNvGrpSpPr>
          <p:nvPr/>
        </p:nvGrpSpPr>
        <p:grpSpPr bwMode="auto">
          <a:xfrm>
            <a:off x="5656775" y="3429000"/>
            <a:ext cx="3163697" cy="3384550"/>
            <a:chOff x="3646" y="1327"/>
            <a:chExt cx="11634" cy="12972"/>
          </a:xfrm>
        </p:grpSpPr>
        <p:sp>
          <p:nvSpPr>
            <p:cNvPr id="263177" name="AutoShape 9"/>
            <p:cNvSpPr>
              <a:spLocks noChangeArrowheads="1"/>
            </p:cNvSpPr>
            <p:nvPr/>
          </p:nvSpPr>
          <p:spPr bwMode="auto">
            <a:xfrm flipV="1">
              <a:off x="8586" y="8277"/>
              <a:ext cx="1754" cy="6022"/>
            </a:xfrm>
            <a:custGeom>
              <a:avLst/>
              <a:gdLst>
                <a:gd name="G0" fmla="+- 7175 0 0"/>
                <a:gd name="G1" fmla="+- 21600 0 7175"/>
                <a:gd name="G2" fmla="*/ 7175 1 2"/>
                <a:gd name="G3" fmla="+- 21600 0 G2"/>
                <a:gd name="G4" fmla="+/ 7175 21600 2"/>
                <a:gd name="G5" fmla="+/ G1 0 2"/>
                <a:gd name="G6" fmla="*/ 21600 21600 7175"/>
                <a:gd name="G7" fmla="*/ G6 1 2"/>
                <a:gd name="G8" fmla="+- 21600 0 G7"/>
                <a:gd name="G9" fmla="*/ 21600 1 2"/>
                <a:gd name="G10" fmla="+- 7175 0 G9"/>
                <a:gd name="G11" fmla="?: G10 G8 0"/>
                <a:gd name="G12" fmla="?: G10 G7 21600"/>
                <a:gd name="T0" fmla="*/ 18012 w 21600"/>
                <a:gd name="T1" fmla="*/ 10800 h 21600"/>
                <a:gd name="T2" fmla="*/ 10800 w 21600"/>
                <a:gd name="T3" fmla="*/ 21600 h 21600"/>
                <a:gd name="T4" fmla="*/ 3588 w 21600"/>
                <a:gd name="T5" fmla="*/ 10800 h 21600"/>
                <a:gd name="T6" fmla="*/ 10800 w 21600"/>
                <a:gd name="T7" fmla="*/ 0 h 21600"/>
                <a:gd name="T8" fmla="*/ 5388 w 21600"/>
                <a:gd name="T9" fmla="*/ 5388 h 21600"/>
                <a:gd name="T10" fmla="*/ 16212 w 21600"/>
                <a:gd name="T11" fmla="*/ 162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175" y="21600"/>
                  </a:lnTo>
                  <a:lnTo>
                    <a:pt x="14425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76471"/>
                    <a:invGamma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76471"/>
                    <a:invGamma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63178" name="Oval 10"/>
            <p:cNvSpPr>
              <a:spLocks noChangeArrowheads="1"/>
            </p:cNvSpPr>
            <p:nvPr/>
          </p:nvSpPr>
          <p:spPr bwMode="auto">
            <a:xfrm>
              <a:off x="8503" y="6600"/>
              <a:ext cx="1909" cy="1903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63179" name="AutoShape 11"/>
            <p:cNvSpPr>
              <a:spLocks noChangeArrowheads="1"/>
            </p:cNvSpPr>
            <p:nvPr/>
          </p:nvSpPr>
          <p:spPr bwMode="auto">
            <a:xfrm flipV="1">
              <a:off x="8555" y="1327"/>
              <a:ext cx="1754" cy="5138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63180" name="AutoShape 12"/>
            <p:cNvSpPr>
              <a:spLocks noChangeArrowheads="1"/>
            </p:cNvSpPr>
            <p:nvPr/>
          </p:nvSpPr>
          <p:spPr bwMode="auto">
            <a:xfrm rot="7200000" flipV="1">
              <a:off x="11835" y="6692"/>
              <a:ext cx="1752" cy="5137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63181" name="AutoShape 13"/>
            <p:cNvSpPr>
              <a:spLocks noChangeArrowheads="1"/>
            </p:cNvSpPr>
            <p:nvPr/>
          </p:nvSpPr>
          <p:spPr bwMode="auto">
            <a:xfrm rot="14400000" flipV="1">
              <a:off x="5338" y="6692"/>
              <a:ext cx="1752" cy="5137"/>
            </a:xfrm>
            <a:custGeom>
              <a:avLst/>
              <a:gdLst>
                <a:gd name="G0" fmla="+- 7532 0 0"/>
                <a:gd name="G1" fmla="+- 21600 0 7532"/>
                <a:gd name="G2" fmla="*/ 7532 1 2"/>
                <a:gd name="G3" fmla="+- 21600 0 G2"/>
                <a:gd name="G4" fmla="+/ 7532 21600 2"/>
                <a:gd name="G5" fmla="+/ G1 0 2"/>
                <a:gd name="G6" fmla="*/ 21600 21600 7532"/>
                <a:gd name="G7" fmla="*/ G6 1 2"/>
                <a:gd name="G8" fmla="+- 21600 0 G7"/>
                <a:gd name="G9" fmla="*/ 21600 1 2"/>
                <a:gd name="G10" fmla="+- 7532 0 G9"/>
                <a:gd name="G11" fmla="?: G10 G8 0"/>
                <a:gd name="G12" fmla="?: G10 G7 21600"/>
                <a:gd name="T0" fmla="*/ 17834 w 21600"/>
                <a:gd name="T1" fmla="*/ 10800 h 21600"/>
                <a:gd name="T2" fmla="*/ 10800 w 21600"/>
                <a:gd name="T3" fmla="*/ 21600 h 21600"/>
                <a:gd name="T4" fmla="*/ 3766 w 21600"/>
                <a:gd name="T5" fmla="*/ 10800 h 21600"/>
                <a:gd name="T6" fmla="*/ 10800 w 21600"/>
                <a:gd name="T7" fmla="*/ 0 h 21600"/>
                <a:gd name="T8" fmla="*/ 5566 w 21600"/>
                <a:gd name="T9" fmla="*/ 5566 h 21600"/>
                <a:gd name="T10" fmla="*/ 16034 w 21600"/>
                <a:gd name="T11" fmla="*/ 160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532" y="21600"/>
                  </a:lnTo>
                  <a:lnTo>
                    <a:pt x="1406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</a:gra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/>
            </a:p>
          </p:txBody>
        </p:sp>
      </p:grpSp>
      <p:graphicFrame>
        <p:nvGraphicFramePr>
          <p:cNvPr id="116740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302152"/>
              </p:ext>
            </p:extLst>
          </p:nvPr>
        </p:nvGraphicFramePr>
        <p:xfrm>
          <a:off x="1252364" y="1655053"/>
          <a:ext cx="1871663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6" name="数式" r:id="rId3" imgW="545760" imgH="393480" progId="Equation.3">
                  <p:embed/>
                </p:oleObj>
              </mc:Choice>
              <mc:Fallback>
                <p:oleObj name="数式" r:id="rId3" imgW="545760" imgH="39348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364" y="1655053"/>
                        <a:ext cx="1871663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1" name="Text Box 79"/>
          <p:cNvSpPr txBox="1">
            <a:spLocks noChangeArrowheads="1"/>
          </p:cNvSpPr>
          <p:nvPr/>
        </p:nvSpPr>
        <p:spPr bwMode="auto">
          <a:xfrm>
            <a:off x="34925" y="44450"/>
            <a:ext cx="5256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 smtClean="0"/>
              <a:t>In </a:t>
            </a:r>
            <a:r>
              <a:rPr lang="en-US" altLang="ja-JP" sz="2400" dirty="0"/>
              <a:t>the case </a:t>
            </a:r>
            <a:r>
              <a:rPr lang="en-US" altLang="ja-JP" sz="2400" dirty="0" smtClean="0"/>
              <a:t>of wind turbine</a:t>
            </a:r>
            <a:endParaRPr lang="ja-JP" altLang="en-US" sz="2400" dirty="0"/>
          </a:p>
        </p:txBody>
      </p:sp>
      <p:graphicFrame>
        <p:nvGraphicFramePr>
          <p:cNvPr id="11674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785997"/>
              </p:ext>
            </p:extLst>
          </p:nvPr>
        </p:nvGraphicFramePr>
        <p:xfrm>
          <a:off x="5724525" y="1601625"/>
          <a:ext cx="1871663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7" name="数式" r:id="rId5" imgW="545863" imgH="393529" progId="Equation.3">
                  <p:embed/>
                </p:oleObj>
              </mc:Choice>
              <mc:Fallback>
                <p:oleObj name="数式" r:id="rId5" imgW="545863" imgH="393529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601625"/>
                        <a:ext cx="1871663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4" name="Text Box 83"/>
          <p:cNvSpPr txBox="1">
            <a:spLocks noChangeArrowheads="1"/>
          </p:cNvSpPr>
          <p:nvPr/>
        </p:nvSpPr>
        <p:spPr bwMode="auto">
          <a:xfrm>
            <a:off x="5076850" y="1013432"/>
            <a:ext cx="36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 smtClean="0">
                <a:solidFill>
                  <a:srgbClr val="0000CC"/>
                </a:solidFill>
              </a:rPr>
              <a:t>Low </a:t>
            </a:r>
            <a:r>
              <a:rPr lang="en-US" altLang="ja-JP" sz="1800" dirty="0" smtClean="0"/>
              <a:t>velocity          </a:t>
            </a:r>
            <a:r>
              <a:rPr lang="en-US" altLang="ja-JP" sz="1800" dirty="0" smtClean="0">
                <a:solidFill>
                  <a:srgbClr val="FF0000"/>
                </a:solidFill>
              </a:rPr>
              <a:t>big size </a:t>
            </a:r>
            <a:r>
              <a:rPr lang="en-US" altLang="ja-JP" sz="1800" dirty="0" smtClean="0"/>
              <a:t>chord</a:t>
            </a:r>
            <a:endParaRPr lang="ja-JP" altLang="en-US" sz="1800" b="1" u="sng" dirty="0"/>
          </a:p>
        </p:txBody>
      </p:sp>
      <p:sp>
        <p:nvSpPr>
          <p:cNvPr id="116745" name="Line 84"/>
          <p:cNvSpPr>
            <a:spLocks noChangeShapeType="1"/>
          </p:cNvSpPr>
          <p:nvPr/>
        </p:nvSpPr>
        <p:spPr bwMode="auto">
          <a:xfrm>
            <a:off x="1260872" y="1413024"/>
            <a:ext cx="1152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746" name="Line 85"/>
          <p:cNvSpPr>
            <a:spLocks noChangeShapeType="1"/>
          </p:cNvSpPr>
          <p:nvPr/>
        </p:nvSpPr>
        <p:spPr bwMode="auto">
          <a:xfrm>
            <a:off x="5724525" y="1412875"/>
            <a:ext cx="1152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747" name="Line 86"/>
          <p:cNvSpPr>
            <a:spLocks noChangeShapeType="1"/>
          </p:cNvSpPr>
          <p:nvPr/>
        </p:nvSpPr>
        <p:spPr bwMode="auto">
          <a:xfrm flipH="1">
            <a:off x="2988072" y="1413024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748" name="Line 87"/>
          <p:cNvSpPr>
            <a:spLocks noChangeShapeType="1"/>
          </p:cNvSpPr>
          <p:nvPr/>
        </p:nvSpPr>
        <p:spPr bwMode="auto">
          <a:xfrm flipH="1">
            <a:off x="7588280" y="1367527"/>
            <a:ext cx="5048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749" name="Text Box 88"/>
          <p:cNvSpPr txBox="1">
            <a:spLocks noChangeArrowheads="1"/>
          </p:cNvSpPr>
          <p:nvPr/>
        </p:nvSpPr>
        <p:spPr bwMode="auto">
          <a:xfrm>
            <a:off x="3349625" y="2781300"/>
            <a:ext cx="23749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/>
              <a:t>The dynamic viscosity of </a:t>
            </a:r>
            <a:r>
              <a:rPr lang="en-US" altLang="ja-JP" sz="1800" dirty="0" smtClean="0"/>
              <a:t>the air [same}</a:t>
            </a:r>
            <a:endParaRPr lang="ja-JP" altLang="en-US" sz="1800" dirty="0"/>
          </a:p>
        </p:txBody>
      </p:sp>
      <p:sp>
        <p:nvSpPr>
          <p:cNvPr id="116750" name="Line 89"/>
          <p:cNvSpPr>
            <a:spLocks noChangeShapeType="1"/>
          </p:cNvSpPr>
          <p:nvPr/>
        </p:nvSpPr>
        <p:spPr bwMode="auto">
          <a:xfrm flipH="1" flipV="1">
            <a:off x="2843213" y="2997200"/>
            <a:ext cx="5048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751" name="Line 90"/>
          <p:cNvSpPr>
            <a:spLocks noChangeShapeType="1"/>
          </p:cNvSpPr>
          <p:nvPr/>
        </p:nvSpPr>
        <p:spPr bwMode="auto">
          <a:xfrm flipV="1">
            <a:off x="5724525" y="2852738"/>
            <a:ext cx="12239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6752" name="Text Box 91"/>
          <p:cNvSpPr txBox="1">
            <a:spLocks noChangeArrowheads="1"/>
          </p:cNvSpPr>
          <p:nvPr/>
        </p:nvSpPr>
        <p:spPr bwMode="auto">
          <a:xfrm>
            <a:off x="34924" y="549275"/>
            <a:ext cx="40330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 smtClean="0"/>
              <a:t>Small scale model wind turbine</a:t>
            </a:r>
            <a:endParaRPr lang="en-US" altLang="ja-JP" sz="1800" dirty="0"/>
          </a:p>
        </p:txBody>
      </p:sp>
      <p:sp>
        <p:nvSpPr>
          <p:cNvPr id="116753" name="Text Box 92"/>
          <p:cNvSpPr txBox="1">
            <a:spLocks noChangeArrowheads="1"/>
          </p:cNvSpPr>
          <p:nvPr/>
        </p:nvSpPr>
        <p:spPr bwMode="auto">
          <a:xfrm>
            <a:off x="4753037" y="508558"/>
            <a:ext cx="42480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 smtClean="0"/>
              <a:t>Real wind turbine</a:t>
            </a:r>
            <a:endParaRPr lang="ja-JP" altLang="en-US" dirty="0"/>
          </a:p>
        </p:txBody>
      </p:sp>
      <p:sp>
        <p:nvSpPr>
          <p:cNvPr id="29" name="AutoShape 69"/>
          <p:cNvSpPr>
            <a:spLocks noChangeArrowheads="1"/>
          </p:cNvSpPr>
          <p:nvPr/>
        </p:nvSpPr>
        <p:spPr bwMode="auto">
          <a:xfrm>
            <a:off x="3424775" y="5213518"/>
            <a:ext cx="2232025" cy="1511449"/>
          </a:xfrm>
          <a:prstGeom prst="leftRightArrow">
            <a:avLst>
              <a:gd name="adj1" fmla="val 25158"/>
              <a:gd name="adj2" fmla="val 286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" name="Text Box 68"/>
          <p:cNvSpPr txBox="1">
            <a:spLocks noChangeArrowheads="1"/>
          </p:cNvSpPr>
          <p:nvPr/>
        </p:nvSpPr>
        <p:spPr bwMode="auto">
          <a:xfrm>
            <a:off x="3774026" y="4925486"/>
            <a:ext cx="150018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smtClean="0"/>
              <a:t>If Reynolds number is same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16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smtClean="0"/>
              <a:t>flow situation is same</a:t>
            </a:r>
            <a:endParaRPr lang="ja-JP" altLang="en-US" sz="1600" dirty="0"/>
          </a:p>
        </p:txBody>
      </p:sp>
      <p:sp>
        <p:nvSpPr>
          <p:cNvPr id="32" name="Text Box 83"/>
          <p:cNvSpPr txBox="1">
            <a:spLocks noChangeArrowheads="1"/>
          </p:cNvSpPr>
          <p:nvPr/>
        </p:nvSpPr>
        <p:spPr bwMode="auto">
          <a:xfrm>
            <a:off x="323906" y="1021973"/>
            <a:ext cx="40321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 smtClean="0">
                <a:solidFill>
                  <a:srgbClr val="FF0000"/>
                </a:solidFill>
              </a:rPr>
              <a:t>High</a:t>
            </a:r>
            <a:r>
              <a:rPr lang="en-US" altLang="ja-JP" sz="1800" dirty="0" smtClean="0"/>
              <a:t> velocity          </a:t>
            </a:r>
            <a:r>
              <a:rPr lang="en-US" altLang="ja-JP" sz="1800" dirty="0" smtClean="0">
                <a:solidFill>
                  <a:srgbClr val="0000CC"/>
                </a:solidFill>
              </a:rPr>
              <a:t>small size </a:t>
            </a:r>
            <a:r>
              <a:rPr lang="en-US" altLang="ja-JP" sz="1800" dirty="0" smtClean="0"/>
              <a:t>chord</a:t>
            </a:r>
            <a:endParaRPr lang="ja-JP" altLang="en-US" sz="1800" b="1" u="sng" dirty="0"/>
          </a:p>
        </p:txBody>
      </p:sp>
      <p:sp>
        <p:nvSpPr>
          <p:cNvPr id="33" name="Text Box 61"/>
          <p:cNvSpPr txBox="1">
            <a:spLocks noChangeArrowheads="1"/>
          </p:cNvSpPr>
          <p:nvPr/>
        </p:nvSpPr>
        <p:spPr bwMode="auto">
          <a:xfrm>
            <a:off x="414827" y="5428816"/>
            <a:ext cx="195599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 smtClean="0"/>
              <a:t>Small scale wind turbine model in a wind tunnel</a:t>
            </a:r>
            <a:endParaRPr lang="ja-JP" altLang="en-US" sz="1800" dirty="0"/>
          </a:p>
        </p:txBody>
      </p:sp>
      <p:sp>
        <p:nvSpPr>
          <p:cNvPr id="34" name="Text Box 92"/>
          <p:cNvSpPr txBox="1">
            <a:spLocks noChangeArrowheads="1"/>
          </p:cNvSpPr>
          <p:nvPr/>
        </p:nvSpPr>
        <p:spPr bwMode="auto">
          <a:xfrm>
            <a:off x="5183678" y="3708026"/>
            <a:ext cx="198111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 smtClean="0"/>
              <a:t>Real wind turbine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" y="2130425"/>
            <a:ext cx="9144000" cy="1470025"/>
          </a:xfrm>
        </p:spPr>
        <p:txBody>
          <a:bodyPr anchor="ctr"/>
          <a:lstStyle/>
          <a:p>
            <a:pPr eaLnBrk="1" hangingPunct="1"/>
            <a:r>
              <a:rPr lang="en-US" altLang="zh-TW" sz="4400" smtClean="0"/>
              <a:t>Horizontal axis wind turbine rotation mechanism</a:t>
            </a:r>
            <a:endParaRPr lang="en-US" altLang="ja-JP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836613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smtClean="0"/>
              <a:t>Before the </a:t>
            </a:r>
            <a:r>
              <a:rPr lang="en-US" altLang="zh-TW" sz="4400" smtClean="0"/>
              <a:t>wind turbine rotation mechanism</a:t>
            </a:r>
            <a:r>
              <a:rPr lang="en-US" altLang="ja-JP" sz="4400" smtClean="0"/>
              <a:t>,,,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2388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ja-JP" sz="3200" smtClean="0"/>
              <a:t>Foundation of Fluid dynamics and Airfoil element theory</a:t>
            </a: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53975" y="6297613"/>
            <a:ext cx="60293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/>
              <a:t>NASA:Incorrect Lift Theory </a:t>
            </a:r>
            <a:r>
              <a:rPr lang="ja-JP" altLang="en-US" sz="1200"/>
              <a:t>　</a:t>
            </a:r>
            <a:r>
              <a:rPr lang="en-US" altLang="ja-JP" sz="1200"/>
              <a:t>http://www.grc.nasa.gov/WWW/k-12/airplane/wrong1.html</a:t>
            </a:r>
          </a:p>
        </p:txBody>
      </p:sp>
      <p:sp>
        <p:nvSpPr>
          <p:cNvPr id="16389" name="Rectangle 8"/>
          <p:cNvSpPr>
            <a:spLocks noChangeArrowheads="1"/>
          </p:cNvSpPr>
          <p:nvPr/>
        </p:nvSpPr>
        <p:spPr bwMode="auto">
          <a:xfrm>
            <a:off x="49213" y="6564313"/>
            <a:ext cx="62404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/>
              <a:t>NASA:Incorrect Lift Theory #2 </a:t>
            </a:r>
            <a:r>
              <a:rPr lang="ja-JP" altLang="en-US" sz="1200"/>
              <a:t>　</a:t>
            </a:r>
            <a:r>
              <a:rPr lang="en-US" altLang="ja-JP" sz="1200"/>
              <a:t>http://www.grc.nasa.gov/WWW/k-12/airplane/wrong2.html</a:t>
            </a:r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5715000" y="7618413"/>
            <a:ext cx="3429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/>
              <a:t>http://jein.jp/jifs/scientific-topics/887-topic49.html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53975" y="7400925"/>
            <a:ext cx="64198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飛行機はなぜ飛ぶかのかまだ分からない</a:t>
            </a:r>
            <a:r>
              <a:rPr lang="en-US" altLang="ja-JP" sz="1200"/>
              <a:t>?? - NPO</a:t>
            </a:r>
            <a:r>
              <a:rPr lang="ja-JP" altLang="en-US" sz="1200"/>
              <a:t>法人 知的人材ネットワーク・あいんしゅたいん </a:t>
            </a:r>
          </a:p>
        </p:txBody>
      </p:sp>
      <p:sp>
        <p:nvSpPr>
          <p:cNvPr id="16392" name="Rectangle 13"/>
          <p:cNvSpPr>
            <a:spLocks noChangeArrowheads="1"/>
          </p:cNvSpPr>
          <p:nvPr/>
        </p:nvSpPr>
        <p:spPr bwMode="auto">
          <a:xfrm>
            <a:off x="52388" y="5870575"/>
            <a:ext cx="822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/>
              <a:t>More accurate information of</a:t>
            </a:r>
            <a:r>
              <a:rPr lang="en-US" altLang="ja-JP" sz="1800"/>
              <a:t> </a:t>
            </a:r>
            <a:r>
              <a:rPr lang="en-US" altLang="ja-JP" sz="1800" b="1"/>
              <a:t>fluid dynamics and the blade element theory</a:t>
            </a:r>
            <a:endParaRPr lang="en-US" altLang="ja-JP" sz="1600" b="1"/>
          </a:p>
        </p:txBody>
      </p:sp>
      <p:sp>
        <p:nvSpPr>
          <p:cNvPr id="16393" name="Rectangle 14"/>
          <p:cNvSpPr>
            <a:spLocks noChangeArrowheads="1"/>
          </p:cNvSpPr>
          <p:nvPr/>
        </p:nvSpPr>
        <p:spPr bwMode="auto">
          <a:xfrm>
            <a:off x="44450" y="7102475"/>
            <a:ext cx="69373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日本機械学会　流体工学部門：活動内容：楽しい流れの実験教室 　</a:t>
            </a:r>
            <a:r>
              <a:rPr lang="en-US" altLang="ja-JP" sz="1200"/>
              <a:t>http://www.jsme-fed.org/experiment/</a:t>
            </a:r>
          </a:p>
        </p:txBody>
      </p:sp>
      <p:sp>
        <p:nvSpPr>
          <p:cNvPr id="16394" name="Rectangle 15"/>
          <p:cNvSpPr>
            <a:spLocks noChangeArrowheads="1"/>
          </p:cNvSpPr>
          <p:nvPr/>
        </p:nvSpPr>
        <p:spPr bwMode="auto">
          <a:xfrm>
            <a:off x="34925" y="4473575"/>
            <a:ext cx="52260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/>
              <a:t>See</a:t>
            </a:r>
            <a:r>
              <a:rPr lang="ja-JP" altLang="en-US" sz="1800" b="1"/>
              <a:t>　</a:t>
            </a:r>
            <a:r>
              <a:rPr lang="en-US" altLang="ja-JP" sz="1800" b="1"/>
              <a:t>Wikipedia: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/>
              <a:t>Misunderstandings about the generation of lift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800" b="1"/>
              <a:t>Lift (force)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b="1"/>
          </a:p>
        </p:txBody>
      </p:sp>
      <p:sp>
        <p:nvSpPr>
          <p:cNvPr id="16395" name="Rectangle 16"/>
          <p:cNvSpPr>
            <a:spLocks noChangeArrowheads="1"/>
          </p:cNvSpPr>
          <p:nvPr/>
        </p:nvSpPr>
        <p:spPr bwMode="auto">
          <a:xfrm>
            <a:off x="117475" y="5062538"/>
            <a:ext cx="8126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/>
              <a:t>http://en.wikipedia.org/wiki/Bernoulli%27s_principle#Misunderstandings_about_the_generation_of_lift</a:t>
            </a:r>
          </a:p>
        </p:txBody>
      </p:sp>
      <p:sp>
        <p:nvSpPr>
          <p:cNvPr id="16396" name="Rectangle 17"/>
          <p:cNvSpPr>
            <a:spLocks noChangeArrowheads="1"/>
          </p:cNvSpPr>
          <p:nvPr/>
        </p:nvSpPr>
        <p:spPr bwMode="auto">
          <a:xfrm>
            <a:off x="179388" y="5572125"/>
            <a:ext cx="61928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/>
              <a:t>http://en.wikipedia.org/wiki/Lift_%28force%29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Lift and Drag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557338"/>
            <a:ext cx="8893175" cy="4525962"/>
          </a:xfrm>
        </p:spPr>
        <p:txBody>
          <a:bodyPr/>
          <a:lstStyle/>
          <a:p>
            <a:pPr eaLnBrk="1" hangingPunct="1"/>
            <a:r>
              <a:rPr lang="en-US" altLang="ja-JP" smtClean="0">
                <a:solidFill>
                  <a:srgbClr val="FF0000"/>
                </a:solidFill>
              </a:rPr>
              <a:t>Lift</a:t>
            </a:r>
            <a:r>
              <a:rPr lang="en-US" altLang="ja-JP" smtClean="0"/>
              <a:t>: Normal force caused by flow</a:t>
            </a:r>
          </a:p>
          <a:p>
            <a:pPr eaLnBrk="1" hangingPunct="1"/>
            <a:r>
              <a:rPr lang="en-US" altLang="ja-JP" smtClean="0">
                <a:solidFill>
                  <a:schemeClr val="folHlink"/>
                </a:solidFill>
              </a:rPr>
              <a:t>Drag: </a:t>
            </a:r>
            <a:r>
              <a:rPr lang="en-US" altLang="ja-JP" smtClean="0"/>
              <a:t>P</a:t>
            </a:r>
            <a:r>
              <a:rPr lang="en-US" altLang="en-US" smtClean="0"/>
              <a:t>arallel </a:t>
            </a:r>
            <a:r>
              <a:rPr lang="en-US" altLang="ja-JP" smtClean="0"/>
              <a:t>force caused by flow</a:t>
            </a:r>
          </a:p>
        </p:txBody>
      </p:sp>
      <p:grpSp>
        <p:nvGrpSpPr>
          <p:cNvPr id="17412" name="Group 13"/>
          <p:cNvGrpSpPr>
            <a:grpSpLocks/>
          </p:cNvGrpSpPr>
          <p:nvPr/>
        </p:nvGrpSpPr>
        <p:grpSpPr bwMode="auto">
          <a:xfrm>
            <a:off x="3203575" y="4221163"/>
            <a:ext cx="3097213" cy="569912"/>
            <a:chOff x="-2246" y="2614"/>
            <a:chExt cx="1951" cy="359"/>
          </a:xfrm>
        </p:grpSpPr>
        <p:sp>
          <p:nvSpPr>
            <p:cNvPr id="17423" name="Freeform 12"/>
            <p:cNvSpPr>
              <a:spLocks/>
            </p:cNvSpPr>
            <p:nvPr/>
          </p:nvSpPr>
          <p:spPr bwMode="auto">
            <a:xfrm>
              <a:off x="-2113" y="2618"/>
              <a:ext cx="1818" cy="262"/>
            </a:xfrm>
            <a:custGeom>
              <a:avLst/>
              <a:gdLst>
                <a:gd name="T0" fmla="*/ 404 w 1818"/>
                <a:gd name="T1" fmla="*/ 255 h 262"/>
                <a:gd name="T2" fmla="*/ 750 w 1818"/>
                <a:gd name="T3" fmla="*/ 247 h 262"/>
                <a:gd name="T4" fmla="*/ 1077 w 1818"/>
                <a:gd name="T5" fmla="*/ 240 h 262"/>
                <a:gd name="T6" fmla="*/ 1385 w 1818"/>
                <a:gd name="T7" fmla="*/ 231 h 262"/>
                <a:gd name="T8" fmla="*/ 1818 w 1818"/>
                <a:gd name="T9" fmla="*/ 222 h 262"/>
                <a:gd name="T10" fmla="*/ 1682 w 1818"/>
                <a:gd name="T11" fmla="*/ 162 h 262"/>
                <a:gd name="T12" fmla="*/ 1562 w 1818"/>
                <a:gd name="T13" fmla="*/ 121 h 262"/>
                <a:gd name="T14" fmla="*/ 1428 w 1818"/>
                <a:gd name="T15" fmla="*/ 93 h 262"/>
                <a:gd name="T16" fmla="*/ 1206 w 1818"/>
                <a:gd name="T17" fmla="*/ 52 h 262"/>
                <a:gd name="T18" fmla="*/ 983 w 1818"/>
                <a:gd name="T19" fmla="*/ 24 h 262"/>
                <a:gd name="T20" fmla="*/ 773 w 1818"/>
                <a:gd name="T21" fmla="*/ 9 h 262"/>
                <a:gd name="T22" fmla="*/ 561 w 1818"/>
                <a:gd name="T23" fmla="*/ 0 h 262"/>
                <a:gd name="T24" fmla="*/ 309 w 1818"/>
                <a:gd name="T25" fmla="*/ 1 h 262"/>
                <a:gd name="T26" fmla="*/ 3 w 1818"/>
                <a:gd name="T27" fmla="*/ 132 h 262"/>
                <a:gd name="T28" fmla="*/ 0 w 1818"/>
                <a:gd name="T29" fmla="*/ 198 h 262"/>
                <a:gd name="T30" fmla="*/ 44 w 1818"/>
                <a:gd name="T31" fmla="*/ 262 h 262"/>
                <a:gd name="T32" fmla="*/ 203 w 1818"/>
                <a:gd name="T33" fmla="*/ 259 h 262"/>
                <a:gd name="T34" fmla="*/ 404 w 1818"/>
                <a:gd name="T35" fmla="*/ 255 h 2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18" h="262">
                  <a:moveTo>
                    <a:pt x="404" y="255"/>
                  </a:moveTo>
                  <a:lnTo>
                    <a:pt x="750" y="247"/>
                  </a:lnTo>
                  <a:lnTo>
                    <a:pt x="1077" y="240"/>
                  </a:lnTo>
                  <a:lnTo>
                    <a:pt x="1385" y="231"/>
                  </a:lnTo>
                  <a:lnTo>
                    <a:pt x="1818" y="222"/>
                  </a:lnTo>
                  <a:lnTo>
                    <a:pt x="1682" y="162"/>
                  </a:lnTo>
                  <a:lnTo>
                    <a:pt x="1562" y="121"/>
                  </a:lnTo>
                  <a:lnTo>
                    <a:pt x="1428" y="93"/>
                  </a:lnTo>
                  <a:lnTo>
                    <a:pt x="1206" y="52"/>
                  </a:lnTo>
                  <a:lnTo>
                    <a:pt x="983" y="24"/>
                  </a:lnTo>
                  <a:lnTo>
                    <a:pt x="773" y="9"/>
                  </a:lnTo>
                  <a:lnTo>
                    <a:pt x="561" y="0"/>
                  </a:lnTo>
                  <a:lnTo>
                    <a:pt x="309" y="1"/>
                  </a:lnTo>
                  <a:lnTo>
                    <a:pt x="3" y="132"/>
                  </a:lnTo>
                  <a:lnTo>
                    <a:pt x="0" y="198"/>
                  </a:lnTo>
                  <a:lnTo>
                    <a:pt x="44" y="262"/>
                  </a:lnTo>
                  <a:lnTo>
                    <a:pt x="203" y="259"/>
                  </a:lnTo>
                  <a:lnTo>
                    <a:pt x="404" y="25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4" name="Arc 5"/>
            <p:cNvSpPr>
              <a:spLocks/>
            </p:cNvSpPr>
            <p:nvPr/>
          </p:nvSpPr>
          <p:spPr bwMode="auto">
            <a:xfrm flipH="1">
              <a:off x="-2246" y="2614"/>
              <a:ext cx="454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5" name="Arc 6"/>
            <p:cNvSpPr>
              <a:spLocks/>
            </p:cNvSpPr>
            <p:nvPr/>
          </p:nvSpPr>
          <p:spPr bwMode="auto">
            <a:xfrm>
              <a:off x="-1792" y="2614"/>
              <a:ext cx="1489" cy="359"/>
            </a:xfrm>
            <a:custGeom>
              <a:avLst/>
              <a:gdLst>
                <a:gd name="T0" fmla="*/ 0 w 21399"/>
                <a:gd name="T1" fmla="*/ 0 h 21600"/>
                <a:gd name="T2" fmla="*/ 7 w 21399"/>
                <a:gd name="T3" fmla="*/ 0 h 21600"/>
                <a:gd name="T4" fmla="*/ 0 w 2139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9" h="21600" fill="none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</a:path>
                <a:path w="21399" h="21600" stroke="0" extrusionOk="0">
                  <a:moveTo>
                    <a:pt x="0" y="48"/>
                  </a:moveTo>
                  <a:cubicBezTo>
                    <a:pt x="480" y="16"/>
                    <a:pt x="961" y="0"/>
                    <a:pt x="1443" y="0"/>
                  </a:cubicBezTo>
                  <a:cubicBezTo>
                    <a:pt x="10179" y="0"/>
                    <a:pt x="18055" y="5262"/>
                    <a:pt x="21398" y="13334"/>
                  </a:cubicBezTo>
                  <a:lnTo>
                    <a:pt x="1443" y="2160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 flipV="1">
              <a:off x="-2080" y="2840"/>
              <a:ext cx="1785" cy="4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7" name="Arc 8"/>
            <p:cNvSpPr>
              <a:spLocks/>
            </p:cNvSpPr>
            <p:nvPr/>
          </p:nvSpPr>
          <p:spPr bwMode="auto">
            <a:xfrm flipV="1">
              <a:off x="-2244" y="2814"/>
              <a:ext cx="180" cy="69"/>
            </a:xfrm>
            <a:custGeom>
              <a:avLst/>
              <a:gdLst>
                <a:gd name="T0" fmla="*/ 0 w 19648"/>
                <a:gd name="T1" fmla="*/ 0 h 21593"/>
                <a:gd name="T2" fmla="*/ 0 w 19648"/>
                <a:gd name="T3" fmla="*/ 0 h 21593"/>
                <a:gd name="T4" fmla="*/ 0 w 19648"/>
                <a:gd name="T5" fmla="*/ 0 h 215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648" h="21593" fill="none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</a:path>
                <a:path w="19648" h="21593" stroke="0" extrusionOk="0">
                  <a:moveTo>
                    <a:pt x="-1" y="12619"/>
                  </a:moveTo>
                  <a:cubicBezTo>
                    <a:pt x="3430" y="5108"/>
                    <a:pt x="10843" y="209"/>
                    <a:pt x="19098" y="-1"/>
                  </a:cubicBezTo>
                  <a:lnTo>
                    <a:pt x="19648" y="21593"/>
                  </a:lnTo>
                  <a:lnTo>
                    <a:pt x="-1" y="12619"/>
                  </a:lnTo>
                  <a:close/>
                </a:path>
              </a:pathLst>
            </a:custGeom>
            <a:solidFill>
              <a:srgbClr val="808080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Line 10"/>
          <p:cNvSpPr>
            <a:spLocks noChangeShapeType="1"/>
          </p:cNvSpPr>
          <p:nvPr/>
        </p:nvSpPr>
        <p:spPr bwMode="auto">
          <a:xfrm>
            <a:off x="441325" y="4592638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14" name="AutoShape 14"/>
          <p:cNvSpPr>
            <a:spLocks noChangeArrowheads="1"/>
          </p:cNvSpPr>
          <p:nvPr/>
        </p:nvSpPr>
        <p:spPr bwMode="auto">
          <a:xfrm>
            <a:off x="827088" y="3597275"/>
            <a:ext cx="1800225" cy="2016125"/>
          </a:xfrm>
          <a:prstGeom prst="rightArrow">
            <a:avLst>
              <a:gd name="adj1" fmla="val 59685"/>
              <a:gd name="adj2" fmla="val 3677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415" name="AutoShape 15"/>
          <p:cNvSpPr>
            <a:spLocks noChangeArrowheads="1"/>
          </p:cNvSpPr>
          <p:nvPr/>
        </p:nvSpPr>
        <p:spPr bwMode="auto">
          <a:xfrm>
            <a:off x="3924300" y="2925763"/>
            <a:ext cx="431800" cy="1655762"/>
          </a:xfrm>
          <a:prstGeom prst="upArrow">
            <a:avLst>
              <a:gd name="adj1" fmla="val 50000"/>
              <a:gd name="adj2" fmla="val 95864"/>
            </a:avLst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416" name="AutoShape 16"/>
          <p:cNvSpPr>
            <a:spLocks noChangeArrowheads="1"/>
          </p:cNvSpPr>
          <p:nvPr/>
        </p:nvSpPr>
        <p:spPr bwMode="auto">
          <a:xfrm>
            <a:off x="4140200" y="4365625"/>
            <a:ext cx="431800" cy="431800"/>
          </a:xfrm>
          <a:prstGeom prst="rightArrow">
            <a:avLst>
              <a:gd name="adj1" fmla="val 50000"/>
              <a:gd name="adj2" fmla="val 41176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7417" name="Text Box 17"/>
          <p:cNvSpPr txBox="1">
            <a:spLocks noChangeArrowheads="1"/>
          </p:cNvSpPr>
          <p:nvPr/>
        </p:nvSpPr>
        <p:spPr bwMode="auto">
          <a:xfrm>
            <a:off x="1042988" y="4292600"/>
            <a:ext cx="12969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/>
              <a:t>Flow</a:t>
            </a:r>
          </a:p>
        </p:txBody>
      </p:sp>
      <p:sp>
        <p:nvSpPr>
          <p:cNvPr id="17418" name="AutoShape 18"/>
          <p:cNvSpPr>
            <a:spLocks noChangeArrowheads="1"/>
          </p:cNvSpPr>
          <p:nvPr/>
        </p:nvSpPr>
        <p:spPr bwMode="auto">
          <a:xfrm>
            <a:off x="6659563" y="3644900"/>
            <a:ext cx="1008062" cy="431800"/>
          </a:xfrm>
          <a:prstGeom prst="wedgeRectCallout">
            <a:avLst>
              <a:gd name="adj1" fmla="val -119292"/>
              <a:gd name="adj2" fmla="val 14963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Airfoil</a:t>
            </a:r>
          </a:p>
        </p:txBody>
      </p:sp>
      <p:sp>
        <p:nvSpPr>
          <p:cNvPr id="17419" name="Text Box 19"/>
          <p:cNvSpPr txBox="1">
            <a:spLocks noChangeArrowheads="1"/>
          </p:cNvSpPr>
          <p:nvPr/>
        </p:nvSpPr>
        <p:spPr bwMode="auto">
          <a:xfrm>
            <a:off x="611188" y="6200775"/>
            <a:ext cx="885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/>
              <a:t>Airfoil: The shape which maximize the lift and minimize the drag</a:t>
            </a:r>
          </a:p>
        </p:txBody>
      </p:sp>
      <p:sp>
        <p:nvSpPr>
          <p:cNvPr id="17420" name="Line 20"/>
          <p:cNvSpPr>
            <a:spLocks noChangeShapeType="1"/>
          </p:cNvSpPr>
          <p:nvPr/>
        </p:nvSpPr>
        <p:spPr bwMode="auto">
          <a:xfrm rot="-5400000">
            <a:off x="2650331" y="4244182"/>
            <a:ext cx="2979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21" name="AutoShape 21"/>
          <p:cNvSpPr>
            <a:spLocks noChangeArrowheads="1"/>
          </p:cNvSpPr>
          <p:nvPr/>
        </p:nvSpPr>
        <p:spPr bwMode="auto">
          <a:xfrm>
            <a:off x="4859338" y="2997200"/>
            <a:ext cx="1944687" cy="431800"/>
          </a:xfrm>
          <a:prstGeom prst="wedgeRectCallout">
            <a:avLst>
              <a:gd name="adj1" fmla="val -84611"/>
              <a:gd name="adj2" fmla="val 77574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FF0000"/>
                </a:solidFill>
              </a:rPr>
              <a:t>L</a:t>
            </a:r>
            <a:r>
              <a:rPr lang="ja-JP" altLang="en-US" sz="2400">
                <a:solidFill>
                  <a:srgbClr val="FF0000"/>
                </a:solidFill>
              </a:rPr>
              <a:t>：</a:t>
            </a:r>
            <a:r>
              <a:rPr lang="en-US" altLang="ja-JP" sz="2400">
                <a:solidFill>
                  <a:srgbClr val="FF0000"/>
                </a:solidFill>
              </a:rPr>
              <a:t>Lift</a:t>
            </a:r>
          </a:p>
        </p:txBody>
      </p:sp>
      <p:sp>
        <p:nvSpPr>
          <p:cNvPr id="17422" name="AutoShape 22"/>
          <p:cNvSpPr>
            <a:spLocks noChangeArrowheads="1"/>
          </p:cNvSpPr>
          <p:nvPr/>
        </p:nvSpPr>
        <p:spPr bwMode="auto">
          <a:xfrm>
            <a:off x="4716463" y="5084763"/>
            <a:ext cx="2160587" cy="431800"/>
          </a:xfrm>
          <a:prstGeom prst="wedgeRectCallout">
            <a:avLst>
              <a:gd name="adj1" fmla="val -60435"/>
              <a:gd name="adj2" fmla="val -144116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folHlink"/>
                </a:solidFill>
              </a:rPr>
              <a:t>D</a:t>
            </a:r>
            <a:r>
              <a:rPr lang="ja-JP" altLang="en-US" sz="2400">
                <a:solidFill>
                  <a:schemeClr val="folHlink"/>
                </a:solidFill>
              </a:rPr>
              <a:t>：</a:t>
            </a:r>
            <a:r>
              <a:rPr lang="en-US" altLang="ja-JP" sz="2400">
                <a:solidFill>
                  <a:schemeClr val="folHlink"/>
                </a:solidFill>
              </a:rPr>
              <a:t>Drag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4800</TotalTime>
  <Words>2112</Words>
  <Application>Microsoft Office PowerPoint</Application>
  <PresentationFormat>画面に合わせる (4:3)</PresentationFormat>
  <Paragraphs>538</Paragraphs>
  <Slides>69</Slides>
  <Notes>42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69</vt:i4>
      </vt:variant>
    </vt:vector>
  </HeadingPairs>
  <TitlesOfParts>
    <vt:vector size="78" baseType="lpstr">
      <vt:lpstr>ＭＳ Ｐゴシック</vt:lpstr>
      <vt:lpstr>ＭＳ Ｐ明朝</vt:lpstr>
      <vt:lpstr>ＭＳ ゴシック</vt:lpstr>
      <vt:lpstr>Arial</vt:lpstr>
      <vt:lpstr>Century</vt:lpstr>
      <vt:lpstr>Impact</vt:lpstr>
      <vt:lpstr>Symbol</vt:lpstr>
      <vt:lpstr>標準デザイン</vt:lpstr>
      <vt:lpstr>数式</vt:lpstr>
      <vt:lpstr>Introduction of horizontal axis wind turbine rotation mechanism (Beta Ver.ｘｘ)</vt:lpstr>
      <vt:lpstr>Contents</vt:lpstr>
      <vt:lpstr>Variety of horizontal axis  wind turbine</vt:lpstr>
      <vt:lpstr>Up wind type - Down wind type</vt:lpstr>
      <vt:lpstr>PowerPoint プレゼンテーション</vt:lpstr>
      <vt:lpstr>Names of parts</vt:lpstr>
      <vt:lpstr>Horizontal axis wind turbine rotation mechanism</vt:lpstr>
      <vt:lpstr>Before the wind turbine rotation mechanism,,,</vt:lpstr>
      <vt:lpstr>Lift and Drag</vt:lpstr>
      <vt:lpstr>It’s relatively same state!</vt:lpstr>
      <vt:lpstr>Law of continuity (Flow rate)</vt:lpstr>
      <vt:lpstr>What’s happened at around the airfoil ?  =upper surface flow velocity is higher than lower surface</vt:lpstr>
      <vt:lpstr>Bernoulli's principle</vt:lpstr>
      <vt:lpstr>PowerPoint プレゼンテーション</vt:lpstr>
      <vt:lpstr>PowerPoint プレゼンテーション</vt:lpstr>
      <vt:lpstr>It is ideal to Keep the AoA which shows Largest Lift force-Drag force rate</vt:lpstr>
      <vt:lpstr>It is ideal to Keep the AoA which shows Largest Lift force-Drag force rate</vt:lpstr>
      <vt:lpstr>What is Angle of Attack (AoA: a)</vt:lpstr>
      <vt:lpstr>It is ideal to Keep the AoA which shows Largest Lift force-Drag force rate</vt:lpstr>
      <vt:lpstr>Large AoA gives not only high lift force(L) but also high drag force(D)</vt:lpstr>
      <vt:lpstr>It is ideal to Keep the AoA which shows Largest Lift force-Drag force rate</vt:lpstr>
      <vt:lpstr>Larger AoA is trigger of the stall (separation flow )</vt:lpstr>
      <vt:lpstr>It is ideal to Keep the AoA which shows Largest Lift-Drag rate (L/D or CL/CD)</vt:lpstr>
      <vt:lpstr>PowerPoint プレゼンテーション</vt:lpstr>
      <vt:lpstr>PowerPoint プレゼンテーション</vt:lpstr>
      <vt:lpstr>Horizontal axis wind turbine rotation mechanism</vt:lpstr>
      <vt:lpstr>PowerPoint プレゼンテーション</vt:lpstr>
      <vt:lpstr>Horizontal axis wind turbine rotation mechanism</vt:lpstr>
      <vt:lpstr>Altogether</vt:lpstr>
      <vt:lpstr>Why the wind turbine blade is twisted?</vt:lpstr>
      <vt:lpstr>Why the wind turbine blade is twisted?</vt:lpstr>
      <vt:lpstr>When it suppose to be  the central position of the blade</vt:lpstr>
      <vt:lpstr>When it suppose to be  the tip of the blade</vt:lpstr>
      <vt:lpstr>When it suppose to be  the root of the blade</vt:lpstr>
      <vt:lpstr>The image of AoA from tip to root is…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Optimized the AoA(a) for each blade position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If the rotor blade rotation stopped…</vt:lpstr>
      <vt:lpstr>If the rotor blade rotation stopped…</vt:lpstr>
      <vt:lpstr>PowerPoint プレゼンテーション</vt:lpstr>
      <vt:lpstr>PowerPoint プレゼンテーション</vt:lpstr>
      <vt:lpstr>If the wind speed change?</vt:lpstr>
      <vt:lpstr>If the wind speed change?</vt:lpstr>
      <vt:lpstr>PowerPoint プレゼンテーション</vt:lpstr>
      <vt:lpstr>If the wind speed change?</vt:lpstr>
      <vt:lpstr>If the wind speed change?</vt:lpstr>
      <vt:lpstr>If the wind speed change?</vt:lpstr>
      <vt:lpstr>If the wind speed change?</vt:lpstr>
      <vt:lpstr>If the wind speed change?</vt:lpstr>
      <vt:lpstr>PowerPoint プレゼンテーション</vt:lpstr>
      <vt:lpstr>PowerPoint プレゼンテーション</vt:lpstr>
      <vt:lpstr>PowerPoint プレゼンテーション</vt:lpstr>
      <vt:lpstr>What is Reynolds number? What is Re?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UNITY公開講座</dc:title>
  <dc:creator>waseda</dc:creator>
  <cp:lastModifiedBy>waseda</cp:lastModifiedBy>
  <cp:revision>74</cp:revision>
  <dcterms:created xsi:type="dcterms:W3CDTF">2012-01-19T00:44:49Z</dcterms:created>
  <dcterms:modified xsi:type="dcterms:W3CDTF">2017-03-04T03:29:41Z</dcterms:modified>
</cp:coreProperties>
</file>