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8" r:id="rId2"/>
    <p:sldId id="339" r:id="rId3"/>
    <p:sldId id="342" r:id="rId4"/>
    <p:sldId id="341" r:id="rId5"/>
  </p:sldIdLst>
  <p:sldSz cx="9906000" cy="6858000" type="A4"/>
  <p:notesSz cx="6888163" cy="100203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  <a:srgbClr val="008000"/>
    <a:srgbClr val="00CC00"/>
    <a:srgbClr val="B2B2B2"/>
    <a:srgbClr val="777777"/>
    <a:srgbClr val="0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5300" autoAdjust="0"/>
  </p:normalViewPr>
  <p:slideViewPr>
    <p:cSldViewPr>
      <p:cViewPr varScale="1">
        <p:scale>
          <a:sx n="97" d="100"/>
          <a:sy n="97" d="100"/>
        </p:scale>
        <p:origin x="-96" y="-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0" tIns="48224" rIns="96440" bIns="4822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0" tIns="48224" rIns="96440" bIns="482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31838" y="750888"/>
            <a:ext cx="5429250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59325"/>
            <a:ext cx="5513387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0" tIns="48224" rIns="96440" bIns="482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0" tIns="48224" rIns="96440" bIns="4822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0" tIns="48224" rIns="96440" bIns="482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 b="0"/>
            </a:lvl1pPr>
          </a:lstStyle>
          <a:p>
            <a:pPr>
              <a:defRPr/>
            </a:pPr>
            <a:fld id="{1ED03AB5-AB57-42C4-851E-DD4B215C89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8967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EC0C0DE4-0A37-46F8-BE64-0F15886D01A6}" type="slidenum">
              <a:rPr lang="en-US" altLang="ja-JP" b="0" smtClean="0"/>
              <a:pPr eaLnBrk="1" hangingPunct="1"/>
              <a:t>1</a:t>
            </a:fld>
            <a:endParaRPr lang="en-US" altLang="ja-JP" b="0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2298EB2-46B1-45CC-AD4D-DB84C84019DF}" type="slidenum">
              <a:rPr lang="en-US" altLang="ja-JP" b="0" smtClean="0"/>
              <a:pPr eaLnBrk="1" hangingPunct="1"/>
              <a:t>2</a:t>
            </a:fld>
            <a:endParaRPr lang="en-US" altLang="ja-JP" b="0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3B7CC73C-5B07-4857-85B3-5FCF631F2535}" type="slidenum">
              <a:rPr lang="en-US" altLang="ja-JP" b="0" smtClean="0"/>
              <a:pPr eaLnBrk="1" hangingPunct="1"/>
              <a:t>3</a:t>
            </a:fld>
            <a:endParaRPr lang="en-US" altLang="ja-JP" b="0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66788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5842441B-7B6B-4CA2-AD0D-B316E8DD9AAD}" type="slidenum">
              <a:rPr lang="en-US" altLang="ja-JP" b="0" smtClean="0"/>
              <a:pPr eaLnBrk="1" hangingPunct="1"/>
              <a:t>4</a:t>
            </a:fld>
            <a:endParaRPr lang="en-US" altLang="ja-JP" b="0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9D81-8009-48FD-A814-BA64E023EC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554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FA425-E083-4186-9C80-AA86B28254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28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7E9C-A1D3-4213-B1C7-92EADA618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2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AE235-C8F5-4E34-9DF5-F65B6FA49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02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5375F-2E02-4D7E-BC9F-91782BE804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155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42978-94D2-4EA2-B65B-29C907094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0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5F6A6-3440-462D-BCC9-13C7433BD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06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B1A1-D132-47A6-9062-2E4E611D70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577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F6610-DDA7-43E7-AAFB-3AF2E5F65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262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C7D5-0769-4957-92D3-5F89A1EBDC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715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F0FA-D15F-4754-B708-A7980414B3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0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9AB09F7C-0FCF-444E-A02B-688A9CA629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16200000" flipV="1">
            <a:off x="-1046162" y="1366837"/>
            <a:ext cx="4375150" cy="2263775"/>
          </a:xfrm>
          <a:custGeom>
            <a:avLst/>
            <a:gdLst>
              <a:gd name="T0" fmla="*/ 2147483647 w 2120"/>
              <a:gd name="T1" fmla="*/ 2147483647 h 1149"/>
              <a:gd name="T2" fmla="*/ 2147483647 w 2120"/>
              <a:gd name="T3" fmla="*/ 2147483647 h 1149"/>
              <a:gd name="T4" fmla="*/ 2147483647 w 2120"/>
              <a:gd name="T5" fmla="*/ 2147483647 h 1149"/>
              <a:gd name="T6" fmla="*/ 2147483647 w 2120"/>
              <a:gd name="T7" fmla="*/ 2147483647 h 1149"/>
              <a:gd name="T8" fmla="*/ 0 w 2120"/>
              <a:gd name="T9" fmla="*/ 0 h 1149"/>
              <a:gd name="T10" fmla="*/ 2147483647 w 2120"/>
              <a:gd name="T11" fmla="*/ 2147483647 h 11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20" h="1149">
                <a:moveTo>
                  <a:pt x="2120" y="2"/>
                </a:moveTo>
                <a:lnTo>
                  <a:pt x="2118" y="1149"/>
                </a:lnTo>
                <a:lnTo>
                  <a:pt x="311" y="1148"/>
                </a:lnTo>
                <a:lnTo>
                  <a:pt x="311" y="778"/>
                </a:lnTo>
                <a:lnTo>
                  <a:pt x="0" y="0"/>
                </a:lnTo>
                <a:lnTo>
                  <a:pt x="2120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 rot="-9420000" flipH="1" flipV="1">
            <a:off x="611188" y="4344988"/>
            <a:ext cx="1606550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030 w 21600"/>
              <a:gd name="T13" fmla="*/ 2030 h 21600"/>
              <a:gd name="T14" fmla="*/ 19570 w 21600"/>
              <a:gd name="T15" fmla="*/ 1957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59" y="21600"/>
                </a:lnTo>
                <a:lnTo>
                  <a:pt x="2114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192338" y="4683125"/>
            <a:ext cx="1474787" cy="1639888"/>
          </a:xfrm>
          <a:prstGeom prst="roundRect">
            <a:avLst>
              <a:gd name="adj" fmla="val 5912"/>
            </a:avLst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 rot="-5400000">
            <a:off x="2536826" y="1365250"/>
            <a:ext cx="4375150" cy="2263775"/>
          </a:xfrm>
          <a:custGeom>
            <a:avLst/>
            <a:gdLst>
              <a:gd name="T0" fmla="*/ 2147483647 w 2120"/>
              <a:gd name="T1" fmla="*/ 2147483647 h 1149"/>
              <a:gd name="T2" fmla="*/ 2147483647 w 2120"/>
              <a:gd name="T3" fmla="*/ 2147483647 h 1149"/>
              <a:gd name="T4" fmla="*/ 2147483647 w 2120"/>
              <a:gd name="T5" fmla="*/ 2147483647 h 1149"/>
              <a:gd name="T6" fmla="*/ 2147483647 w 2120"/>
              <a:gd name="T7" fmla="*/ 2147483647 h 1149"/>
              <a:gd name="T8" fmla="*/ 0 w 2120"/>
              <a:gd name="T9" fmla="*/ 0 h 1149"/>
              <a:gd name="T10" fmla="*/ 2147483647 w 2120"/>
              <a:gd name="T11" fmla="*/ 2147483647 h 11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20" h="1149">
                <a:moveTo>
                  <a:pt x="2120" y="2"/>
                </a:moveTo>
                <a:lnTo>
                  <a:pt x="2118" y="1149"/>
                </a:lnTo>
                <a:lnTo>
                  <a:pt x="311" y="1148"/>
                </a:lnTo>
                <a:lnTo>
                  <a:pt x="311" y="778"/>
                </a:lnTo>
                <a:lnTo>
                  <a:pt x="0" y="0"/>
                </a:lnTo>
                <a:lnTo>
                  <a:pt x="2120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 rot="5400000" flipH="1" flipV="1">
            <a:off x="5449094" y="2905919"/>
            <a:ext cx="1550987" cy="727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205 w 21600"/>
              <a:gd name="T13" fmla="*/ 2205 h 21600"/>
              <a:gd name="T14" fmla="*/ 19395 w 21600"/>
              <a:gd name="T15" fmla="*/ 1939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09" y="21600"/>
                </a:lnTo>
                <a:lnTo>
                  <a:pt x="2079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 flipH="1">
            <a:off x="4833938" y="4071938"/>
            <a:ext cx="728662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94 w 21600"/>
              <a:gd name="T13" fmla="*/ 4894 h 21600"/>
              <a:gd name="T14" fmla="*/ 16706 w 21600"/>
              <a:gd name="T15" fmla="*/ 1670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188" y="21600"/>
                </a:lnTo>
                <a:lnTo>
                  <a:pt x="1541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 rot="20220000" flipH="1">
            <a:off x="3643313" y="4348163"/>
            <a:ext cx="1606550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129 w 21600"/>
              <a:gd name="T13" fmla="*/ 2129 h 21600"/>
              <a:gd name="T14" fmla="*/ 19471 w 21600"/>
              <a:gd name="T15" fmla="*/ 194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57" y="21600"/>
                </a:lnTo>
                <a:lnTo>
                  <a:pt x="2094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099050" y="441325"/>
            <a:ext cx="63500" cy="2152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 flipH="1">
            <a:off x="3527425" y="317500"/>
            <a:ext cx="85725" cy="434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 rot="5400000" flipH="1" flipV="1">
            <a:off x="5741194" y="423069"/>
            <a:ext cx="950913" cy="727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rot="10800000" flipV="1">
            <a:off x="3649663" y="358775"/>
            <a:ext cx="1587" cy="4303713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6513" y="4078288"/>
            <a:ext cx="728662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15 w 21600"/>
              <a:gd name="T13" fmla="*/ 4515 h 21600"/>
              <a:gd name="T14" fmla="*/ 17085 w 21600"/>
              <a:gd name="T15" fmla="*/ 1708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29" y="21600"/>
                </a:lnTo>
                <a:lnTo>
                  <a:pt x="1617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 flipH="1">
            <a:off x="700088" y="695325"/>
            <a:ext cx="63500" cy="2151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rot="10800000" flipH="1" flipV="1">
            <a:off x="741363" y="2420938"/>
            <a:ext cx="1587" cy="16256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rot="10800000" flipH="1">
            <a:off x="479425" y="1577975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214563" y="301625"/>
            <a:ext cx="1466850" cy="52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254250" y="4659313"/>
            <a:ext cx="13620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-5400000">
            <a:off x="2945607" y="5652294"/>
            <a:ext cx="0" cy="1341437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rot="-5400000">
            <a:off x="3211513" y="6103938"/>
            <a:ext cx="0" cy="2667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rot="-5400000">
            <a:off x="2927350" y="4013200"/>
            <a:ext cx="0" cy="1339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 rot="-6780000">
            <a:off x="4361657" y="3606006"/>
            <a:ext cx="0" cy="1512887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rot="17580000" flipV="1">
            <a:off x="1504157" y="3606006"/>
            <a:ext cx="0" cy="1512887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2" name="Line 26"/>
          <p:cNvSpPr>
            <a:spLocks noChangeShapeType="1"/>
          </p:cNvSpPr>
          <p:nvPr/>
        </p:nvSpPr>
        <p:spPr bwMode="auto">
          <a:xfrm rot="5400000" flipH="1">
            <a:off x="5100638" y="3267075"/>
            <a:ext cx="15113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3" name="Line 27"/>
          <p:cNvSpPr>
            <a:spLocks noChangeShapeType="1"/>
          </p:cNvSpPr>
          <p:nvPr/>
        </p:nvSpPr>
        <p:spPr bwMode="auto">
          <a:xfrm rot="-5400000">
            <a:off x="5326062" y="844551"/>
            <a:ext cx="105092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4" name="Rectangle 28"/>
          <p:cNvSpPr>
            <a:spLocks noChangeArrowheads="1"/>
          </p:cNvSpPr>
          <p:nvPr/>
        </p:nvSpPr>
        <p:spPr bwMode="auto">
          <a:xfrm>
            <a:off x="747713" y="298450"/>
            <a:ext cx="1465262" cy="52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5" name="AutoShape 29"/>
          <p:cNvSpPr>
            <a:spLocks noChangeArrowheads="1"/>
          </p:cNvSpPr>
          <p:nvPr/>
        </p:nvSpPr>
        <p:spPr bwMode="auto">
          <a:xfrm flipH="1">
            <a:off x="3044825" y="6273800"/>
            <a:ext cx="614363" cy="5651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625 w 21600"/>
              <a:gd name="T13" fmla="*/ 2625 h 21600"/>
              <a:gd name="T14" fmla="*/ 18975 w 21600"/>
              <a:gd name="T15" fmla="*/ 189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649" y="21600"/>
                </a:lnTo>
                <a:lnTo>
                  <a:pt x="1995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6" name="AutoShape 30"/>
          <p:cNvSpPr>
            <a:spLocks noChangeArrowheads="1"/>
          </p:cNvSpPr>
          <p:nvPr/>
        </p:nvSpPr>
        <p:spPr bwMode="auto">
          <a:xfrm flipH="1">
            <a:off x="2205038" y="6273800"/>
            <a:ext cx="620712" cy="5651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400 w 21600"/>
              <a:gd name="T13" fmla="*/ 2400 h 21600"/>
              <a:gd name="T14" fmla="*/ 19200 w 21600"/>
              <a:gd name="T15" fmla="*/ 19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200" y="21600"/>
                </a:lnTo>
                <a:lnTo>
                  <a:pt x="204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Line 31"/>
          <p:cNvSpPr>
            <a:spLocks noChangeShapeType="1"/>
          </p:cNvSpPr>
          <p:nvPr/>
        </p:nvSpPr>
        <p:spPr bwMode="auto">
          <a:xfrm rot="-5400000">
            <a:off x="2935288" y="5551487"/>
            <a:ext cx="0" cy="1444625"/>
          </a:xfrm>
          <a:prstGeom prst="line">
            <a:avLst/>
          </a:prstGeom>
          <a:noFill/>
          <a:ln w="19050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8" name="Text Box 32"/>
          <p:cNvSpPr txBox="1">
            <a:spLocks noChangeArrowheads="1"/>
          </p:cNvSpPr>
          <p:nvPr/>
        </p:nvSpPr>
        <p:spPr bwMode="auto">
          <a:xfrm rot="-5400000">
            <a:off x="3020218" y="6342857"/>
            <a:ext cx="627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>
                <a:latin typeface="Impact" pitchFamily="34" charset="0"/>
              </a:rPr>
              <a:t>7</a:t>
            </a:r>
          </a:p>
        </p:txBody>
      </p:sp>
      <p:sp>
        <p:nvSpPr>
          <p:cNvPr id="2079" name="AutoShape 33"/>
          <p:cNvSpPr>
            <a:spLocks noChangeArrowheads="1"/>
          </p:cNvSpPr>
          <p:nvPr/>
        </p:nvSpPr>
        <p:spPr bwMode="auto">
          <a:xfrm rot="10800000">
            <a:off x="2820988" y="6135688"/>
            <a:ext cx="228600" cy="142875"/>
          </a:xfrm>
          <a:custGeom>
            <a:avLst/>
            <a:gdLst>
              <a:gd name="T0" fmla="*/ 2147483647 w 21600"/>
              <a:gd name="T1" fmla="*/ 904569876 h 21600"/>
              <a:gd name="T2" fmla="*/ 2147483647 w 21600"/>
              <a:gd name="T3" fmla="*/ 1809126456 h 21600"/>
              <a:gd name="T4" fmla="*/ 1551333596 w 21600"/>
              <a:gd name="T5" fmla="*/ 904569876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04 w 21600"/>
              <a:gd name="T13" fmla="*/ 2904 h 21600"/>
              <a:gd name="T14" fmla="*/ 18696 w 21600"/>
              <a:gd name="T15" fmla="*/ 186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207" y="21600"/>
                </a:lnTo>
                <a:lnTo>
                  <a:pt x="1939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0" name="Line 34"/>
          <p:cNvSpPr>
            <a:spLocks noChangeShapeType="1"/>
          </p:cNvSpPr>
          <p:nvPr/>
        </p:nvSpPr>
        <p:spPr bwMode="auto">
          <a:xfrm rot="-5400000">
            <a:off x="2933700" y="6215063"/>
            <a:ext cx="0" cy="2159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1" name="Line 35"/>
          <p:cNvSpPr>
            <a:spLocks noChangeShapeType="1"/>
          </p:cNvSpPr>
          <p:nvPr/>
        </p:nvSpPr>
        <p:spPr bwMode="auto">
          <a:xfrm rot="-5400000">
            <a:off x="2934494" y="6177757"/>
            <a:ext cx="0" cy="20161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2" name="Rectangle 36"/>
          <p:cNvSpPr>
            <a:spLocks noChangeAspect="1" noChangeArrowheads="1"/>
          </p:cNvSpPr>
          <p:nvPr/>
        </p:nvSpPr>
        <p:spPr bwMode="auto">
          <a:xfrm rot="10800000" flipV="1">
            <a:off x="5434013" y="1519238"/>
            <a:ext cx="65087" cy="71913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3" name="Rectangle 37"/>
          <p:cNvSpPr>
            <a:spLocks noChangeAspect="1" noChangeArrowheads="1"/>
          </p:cNvSpPr>
          <p:nvPr/>
        </p:nvSpPr>
        <p:spPr bwMode="auto">
          <a:xfrm rot="10800000" flipV="1">
            <a:off x="5184775" y="1412875"/>
            <a:ext cx="73025" cy="433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4" name="Rectangle 38"/>
          <p:cNvSpPr>
            <a:spLocks noChangeAspect="1" noChangeArrowheads="1"/>
          </p:cNvSpPr>
          <p:nvPr/>
        </p:nvSpPr>
        <p:spPr bwMode="auto">
          <a:xfrm>
            <a:off x="638175" y="1660525"/>
            <a:ext cx="76200" cy="450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Rectangle 39"/>
          <p:cNvSpPr>
            <a:spLocks noChangeArrowheads="1"/>
          </p:cNvSpPr>
          <p:nvPr/>
        </p:nvSpPr>
        <p:spPr bwMode="auto">
          <a:xfrm>
            <a:off x="8032750" y="309563"/>
            <a:ext cx="592138" cy="958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86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5492750"/>
            <a:ext cx="547688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87" name="Line 41"/>
          <p:cNvSpPr>
            <a:spLocks noChangeShapeType="1"/>
          </p:cNvSpPr>
          <p:nvPr/>
        </p:nvSpPr>
        <p:spPr bwMode="auto">
          <a:xfrm>
            <a:off x="8274050" y="322263"/>
            <a:ext cx="0" cy="1128712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8" name="Line 42"/>
          <p:cNvSpPr>
            <a:spLocks noChangeShapeType="1"/>
          </p:cNvSpPr>
          <p:nvPr/>
        </p:nvSpPr>
        <p:spPr bwMode="auto">
          <a:xfrm>
            <a:off x="6794500" y="317500"/>
            <a:ext cx="3175" cy="3476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9" name="Line 43"/>
          <p:cNvSpPr>
            <a:spLocks noChangeShapeType="1"/>
          </p:cNvSpPr>
          <p:nvPr/>
        </p:nvSpPr>
        <p:spPr bwMode="auto">
          <a:xfrm>
            <a:off x="7878763" y="317500"/>
            <a:ext cx="3175" cy="3476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0" name="AutoShape 44"/>
          <p:cNvSpPr>
            <a:spLocks noChangeArrowheads="1"/>
          </p:cNvSpPr>
          <p:nvPr/>
        </p:nvSpPr>
        <p:spPr bwMode="auto">
          <a:xfrm>
            <a:off x="1157288" y="2492375"/>
            <a:ext cx="612775" cy="657225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1" name="Line 45"/>
          <p:cNvSpPr>
            <a:spLocks noChangeShapeType="1"/>
          </p:cNvSpPr>
          <p:nvPr/>
        </p:nvSpPr>
        <p:spPr bwMode="auto">
          <a:xfrm rot="5400000">
            <a:off x="1296988" y="1887538"/>
            <a:ext cx="0" cy="6223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2" name="Line 46"/>
          <p:cNvSpPr>
            <a:spLocks noChangeShapeType="1"/>
          </p:cNvSpPr>
          <p:nvPr/>
        </p:nvSpPr>
        <p:spPr bwMode="auto">
          <a:xfrm rot="-5400000">
            <a:off x="1527176" y="1714500"/>
            <a:ext cx="0" cy="96837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3" name="Line 47"/>
          <p:cNvSpPr>
            <a:spLocks noChangeShapeType="1"/>
          </p:cNvSpPr>
          <p:nvPr/>
        </p:nvSpPr>
        <p:spPr bwMode="auto">
          <a:xfrm rot="5400000">
            <a:off x="1482725" y="1658938"/>
            <a:ext cx="0" cy="14668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4" name="AutoShape 48"/>
          <p:cNvSpPr>
            <a:spLocks noChangeArrowheads="1"/>
          </p:cNvSpPr>
          <p:nvPr/>
        </p:nvSpPr>
        <p:spPr bwMode="auto">
          <a:xfrm flipV="1">
            <a:off x="1035050" y="838200"/>
            <a:ext cx="533400" cy="574675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5" name="Line 49"/>
          <p:cNvSpPr>
            <a:spLocks noChangeShapeType="1"/>
          </p:cNvSpPr>
          <p:nvPr/>
        </p:nvSpPr>
        <p:spPr bwMode="auto">
          <a:xfrm rot="16200000" flipV="1">
            <a:off x="1478757" y="629444"/>
            <a:ext cx="0" cy="14747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6" name="Line 50"/>
          <p:cNvSpPr>
            <a:spLocks noChangeShapeType="1"/>
          </p:cNvSpPr>
          <p:nvPr/>
        </p:nvSpPr>
        <p:spPr bwMode="auto">
          <a:xfrm>
            <a:off x="742950" y="314325"/>
            <a:ext cx="0" cy="20796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97" name="Group 51"/>
          <p:cNvGrpSpPr>
            <a:grpSpLocks/>
          </p:cNvGrpSpPr>
          <p:nvPr/>
        </p:nvGrpSpPr>
        <p:grpSpPr bwMode="auto">
          <a:xfrm>
            <a:off x="-39688" y="1238250"/>
            <a:ext cx="647701" cy="1287463"/>
            <a:chOff x="-11" y="618"/>
            <a:chExt cx="408" cy="811"/>
          </a:xfrm>
        </p:grpSpPr>
        <p:sp>
          <p:nvSpPr>
            <p:cNvPr id="2342" name="Rectangle 52"/>
            <p:cNvSpPr>
              <a:spLocks noChangeAspect="1" noChangeArrowheads="1"/>
            </p:cNvSpPr>
            <p:nvPr/>
          </p:nvSpPr>
          <p:spPr bwMode="auto">
            <a:xfrm>
              <a:off x="-11" y="638"/>
              <a:ext cx="58" cy="7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3" name="Rectangle 53"/>
            <p:cNvSpPr>
              <a:spLocks noChangeArrowheads="1"/>
            </p:cNvSpPr>
            <p:nvPr/>
          </p:nvSpPr>
          <p:spPr bwMode="auto">
            <a:xfrm rot="16200000" flipV="1">
              <a:off x="-173" y="949"/>
              <a:ext cx="691" cy="1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4" name="Rectangle 54"/>
            <p:cNvSpPr>
              <a:spLocks noChangeAspect="1" noChangeArrowheads="1"/>
            </p:cNvSpPr>
            <p:nvPr/>
          </p:nvSpPr>
          <p:spPr bwMode="auto">
            <a:xfrm>
              <a:off x="96" y="666"/>
              <a:ext cx="139" cy="7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5" name="Arc 55"/>
            <p:cNvSpPr>
              <a:spLocks/>
            </p:cNvSpPr>
            <p:nvPr/>
          </p:nvSpPr>
          <p:spPr bwMode="auto">
            <a:xfrm>
              <a:off x="20" y="634"/>
              <a:ext cx="333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6" name="Arc 56"/>
            <p:cNvSpPr>
              <a:spLocks/>
            </p:cNvSpPr>
            <p:nvPr/>
          </p:nvSpPr>
          <p:spPr bwMode="auto">
            <a:xfrm flipV="1">
              <a:off x="20" y="1255"/>
              <a:ext cx="333" cy="1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7" name="Rectangle 57"/>
            <p:cNvSpPr>
              <a:spLocks noChangeAspect="1" noChangeArrowheads="1"/>
            </p:cNvSpPr>
            <p:nvPr/>
          </p:nvSpPr>
          <p:spPr bwMode="auto">
            <a:xfrm>
              <a:off x="258" y="618"/>
              <a:ext cx="139" cy="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98" name="Group 58"/>
          <p:cNvGrpSpPr>
            <a:grpSpLocks/>
          </p:cNvGrpSpPr>
          <p:nvPr/>
        </p:nvGrpSpPr>
        <p:grpSpPr bwMode="auto">
          <a:xfrm flipH="1">
            <a:off x="5253038" y="1238250"/>
            <a:ext cx="647700" cy="1287463"/>
            <a:chOff x="-11" y="618"/>
            <a:chExt cx="408" cy="811"/>
          </a:xfrm>
        </p:grpSpPr>
        <p:sp>
          <p:nvSpPr>
            <p:cNvPr id="2336" name="Rectangle 59"/>
            <p:cNvSpPr>
              <a:spLocks noChangeAspect="1" noChangeArrowheads="1"/>
            </p:cNvSpPr>
            <p:nvPr/>
          </p:nvSpPr>
          <p:spPr bwMode="auto">
            <a:xfrm>
              <a:off x="-11" y="638"/>
              <a:ext cx="58" cy="7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37" name="Rectangle 60"/>
            <p:cNvSpPr>
              <a:spLocks noChangeArrowheads="1"/>
            </p:cNvSpPr>
            <p:nvPr/>
          </p:nvSpPr>
          <p:spPr bwMode="auto">
            <a:xfrm rot="16200000" flipV="1">
              <a:off x="-173" y="949"/>
              <a:ext cx="691" cy="1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38" name="Rectangle 61"/>
            <p:cNvSpPr>
              <a:spLocks noChangeAspect="1" noChangeArrowheads="1"/>
            </p:cNvSpPr>
            <p:nvPr/>
          </p:nvSpPr>
          <p:spPr bwMode="auto">
            <a:xfrm>
              <a:off x="96" y="666"/>
              <a:ext cx="139" cy="7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39" name="Arc 62"/>
            <p:cNvSpPr>
              <a:spLocks/>
            </p:cNvSpPr>
            <p:nvPr/>
          </p:nvSpPr>
          <p:spPr bwMode="auto">
            <a:xfrm>
              <a:off x="20" y="634"/>
              <a:ext cx="333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0" name="Arc 63"/>
            <p:cNvSpPr>
              <a:spLocks/>
            </p:cNvSpPr>
            <p:nvPr/>
          </p:nvSpPr>
          <p:spPr bwMode="auto">
            <a:xfrm flipV="1">
              <a:off x="20" y="1255"/>
              <a:ext cx="333" cy="1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41" name="Rectangle 64"/>
            <p:cNvSpPr>
              <a:spLocks noChangeAspect="1" noChangeArrowheads="1"/>
            </p:cNvSpPr>
            <p:nvPr/>
          </p:nvSpPr>
          <p:spPr bwMode="auto">
            <a:xfrm>
              <a:off x="258" y="618"/>
              <a:ext cx="139" cy="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99" name="Rectangle 65"/>
          <p:cNvSpPr>
            <a:spLocks noChangeArrowheads="1"/>
          </p:cNvSpPr>
          <p:nvPr/>
        </p:nvSpPr>
        <p:spPr bwMode="auto">
          <a:xfrm rot="-5400000">
            <a:off x="6014244" y="3163094"/>
            <a:ext cx="151130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800" b="0">
                <a:ea typeface="HG丸ｺﾞｼｯｸM-PRO" pitchFamily="50" charset="-128"/>
              </a:rPr>
              <a:t>Optimized for</a:t>
            </a:r>
          </a:p>
          <a:p>
            <a:pPr algn="l">
              <a:spcBef>
                <a:spcPct val="50000"/>
              </a:spcBef>
            </a:pPr>
            <a:r>
              <a:rPr lang="en-US" altLang="ja-JP" sz="800" b="0">
                <a:ea typeface="HG丸ｺﾞｼｯｸM-PRO" pitchFamily="50" charset="-128"/>
              </a:rPr>
              <a:t>GENEMOTOR XGM-RA</a:t>
            </a:r>
          </a:p>
        </p:txBody>
      </p:sp>
      <p:pic>
        <p:nvPicPr>
          <p:cNvPr id="2100" name="Picture 6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0" t="5446" r="35094"/>
          <a:stretch>
            <a:fillRect/>
          </a:stretch>
        </p:blipFill>
        <p:spPr bwMode="auto">
          <a:xfrm>
            <a:off x="6626225" y="2794000"/>
            <a:ext cx="1349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01" name="Text Box 67"/>
          <p:cNvSpPr txBox="1">
            <a:spLocks noChangeArrowheads="1"/>
          </p:cNvSpPr>
          <p:nvPr/>
        </p:nvSpPr>
        <p:spPr bwMode="auto">
          <a:xfrm rot="1329981">
            <a:off x="546100" y="4330700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0"/>
              <a:t>Nacelle</a:t>
            </a:r>
          </a:p>
        </p:txBody>
      </p:sp>
      <p:sp>
        <p:nvSpPr>
          <p:cNvPr id="2102" name="Line 68"/>
          <p:cNvSpPr>
            <a:spLocks noChangeShapeType="1"/>
          </p:cNvSpPr>
          <p:nvPr/>
        </p:nvSpPr>
        <p:spPr bwMode="auto">
          <a:xfrm>
            <a:off x="7878763" y="314325"/>
            <a:ext cx="3175" cy="3476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" name="Line 69"/>
          <p:cNvSpPr>
            <a:spLocks noChangeShapeType="1"/>
          </p:cNvSpPr>
          <p:nvPr/>
        </p:nvSpPr>
        <p:spPr bwMode="auto">
          <a:xfrm rot="-5400000">
            <a:off x="7305675" y="119063"/>
            <a:ext cx="0" cy="1454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4" name="Rectangle 70"/>
          <p:cNvSpPr>
            <a:spLocks noChangeArrowheads="1"/>
          </p:cNvSpPr>
          <p:nvPr/>
        </p:nvSpPr>
        <p:spPr bwMode="auto">
          <a:xfrm>
            <a:off x="2114550" y="5589588"/>
            <a:ext cx="161448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900" b="0"/>
              <a:t>“Wind turbine (farm)”</a:t>
            </a:r>
          </a:p>
          <a:p>
            <a:pPr algn="r"/>
            <a:r>
              <a:rPr lang="en-US" altLang="ja-JP" sz="900" b="0"/>
              <a:t>map symbol in Japan</a:t>
            </a:r>
          </a:p>
          <a:p>
            <a:pPr algn="r"/>
            <a:r>
              <a:rPr lang="en-US" altLang="ja-JP" sz="900" b="0"/>
              <a:t>(since 2006)</a:t>
            </a:r>
          </a:p>
        </p:txBody>
      </p:sp>
      <p:sp>
        <p:nvSpPr>
          <p:cNvPr id="2105" name="Rectangle 71"/>
          <p:cNvSpPr>
            <a:spLocks noChangeArrowheads="1"/>
          </p:cNvSpPr>
          <p:nvPr/>
        </p:nvSpPr>
        <p:spPr bwMode="auto">
          <a:xfrm>
            <a:off x="6462713" y="309563"/>
            <a:ext cx="1595437" cy="360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6" name="Line 72"/>
          <p:cNvSpPr>
            <a:spLocks noChangeShapeType="1"/>
          </p:cNvSpPr>
          <p:nvPr/>
        </p:nvSpPr>
        <p:spPr bwMode="auto">
          <a:xfrm rot="-5400000">
            <a:off x="7323138" y="-61912"/>
            <a:ext cx="0" cy="146685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7" name="Line 73"/>
          <p:cNvSpPr>
            <a:spLocks noChangeShapeType="1"/>
          </p:cNvSpPr>
          <p:nvPr/>
        </p:nvSpPr>
        <p:spPr bwMode="auto">
          <a:xfrm>
            <a:off x="8035925" y="325438"/>
            <a:ext cx="0" cy="2952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8" name="Line 74"/>
          <p:cNvSpPr>
            <a:spLocks noChangeShapeType="1"/>
          </p:cNvSpPr>
          <p:nvPr/>
        </p:nvSpPr>
        <p:spPr bwMode="auto">
          <a:xfrm>
            <a:off x="8035925" y="319088"/>
            <a:ext cx="0" cy="34290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9" name="Line 75"/>
          <p:cNvSpPr>
            <a:spLocks noChangeShapeType="1"/>
          </p:cNvSpPr>
          <p:nvPr/>
        </p:nvSpPr>
        <p:spPr bwMode="auto">
          <a:xfrm rot="5400000" flipH="1" flipV="1">
            <a:off x="5286376" y="-2759075"/>
            <a:ext cx="0" cy="6137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0" name="Line 77"/>
          <p:cNvSpPr>
            <a:spLocks noChangeShapeType="1"/>
          </p:cNvSpPr>
          <p:nvPr/>
        </p:nvSpPr>
        <p:spPr bwMode="auto">
          <a:xfrm>
            <a:off x="6578600" y="317500"/>
            <a:ext cx="0" cy="334963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1" name="Rectangle 78"/>
          <p:cNvSpPr>
            <a:spLocks noChangeArrowheads="1"/>
          </p:cNvSpPr>
          <p:nvPr/>
        </p:nvSpPr>
        <p:spPr bwMode="auto">
          <a:xfrm>
            <a:off x="2228850" y="333375"/>
            <a:ext cx="123825" cy="4332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2" name="Line 79"/>
          <p:cNvSpPr>
            <a:spLocks noChangeShapeType="1"/>
          </p:cNvSpPr>
          <p:nvPr/>
        </p:nvSpPr>
        <p:spPr bwMode="auto">
          <a:xfrm rot="10800000" flipH="1" flipV="1">
            <a:off x="2220913" y="2420938"/>
            <a:ext cx="1587" cy="224472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3" name="Rectangle 80"/>
          <p:cNvSpPr>
            <a:spLocks noChangeArrowheads="1"/>
          </p:cNvSpPr>
          <p:nvPr/>
        </p:nvSpPr>
        <p:spPr bwMode="auto">
          <a:xfrm>
            <a:off x="2127250" y="1371600"/>
            <a:ext cx="144463" cy="1012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4" name="Line 81"/>
          <p:cNvSpPr>
            <a:spLocks noChangeShapeType="1"/>
          </p:cNvSpPr>
          <p:nvPr/>
        </p:nvSpPr>
        <p:spPr bwMode="auto">
          <a:xfrm rot="10800000" flipH="1" flipV="1">
            <a:off x="2206625" y="1379538"/>
            <a:ext cx="0" cy="10064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5" name="Line 82"/>
          <p:cNvSpPr>
            <a:spLocks noChangeShapeType="1"/>
          </p:cNvSpPr>
          <p:nvPr/>
        </p:nvSpPr>
        <p:spPr bwMode="auto">
          <a:xfrm rot="10800000" flipV="1">
            <a:off x="5122863" y="354013"/>
            <a:ext cx="1587" cy="3675062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6" name="Line 83"/>
          <p:cNvSpPr>
            <a:spLocks noChangeShapeType="1"/>
          </p:cNvSpPr>
          <p:nvPr/>
        </p:nvSpPr>
        <p:spPr bwMode="auto">
          <a:xfrm rot="10800000">
            <a:off x="5168900" y="2420938"/>
            <a:ext cx="2159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7" name="Line 84"/>
          <p:cNvSpPr>
            <a:spLocks noChangeShapeType="1"/>
          </p:cNvSpPr>
          <p:nvPr/>
        </p:nvSpPr>
        <p:spPr bwMode="auto">
          <a:xfrm rot="10800000">
            <a:off x="5148263" y="1573213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8" name="Line 87"/>
          <p:cNvSpPr>
            <a:spLocks noChangeShapeType="1"/>
          </p:cNvSpPr>
          <p:nvPr/>
        </p:nvSpPr>
        <p:spPr bwMode="auto">
          <a:xfrm rot="-10680000">
            <a:off x="4741863" y="4279900"/>
            <a:ext cx="0" cy="287338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9" name="Line 88"/>
          <p:cNvSpPr>
            <a:spLocks noChangeShapeType="1"/>
          </p:cNvSpPr>
          <p:nvPr/>
        </p:nvSpPr>
        <p:spPr bwMode="auto">
          <a:xfrm rot="10800000">
            <a:off x="11804650" y="-1027113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20" name="Group 91"/>
          <p:cNvGrpSpPr>
            <a:grpSpLocks/>
          </p:cNvGrpSpPr>
          <p:nvPr/>
        </p:nvGrpSpPr>
        <p:grpSpPr bwMode="auto">
          <a:xfrm>
            <a:off x="1304925" y="5954713"/>
            <a:ext cx="717550" cy="363537"/>
            <a:chOff x="5569" y="2010"/>
            <a:chExt cx="502" cy="254"/>
          </a:xfrm>
        </p:grpSpPr>
        <p:sp>
          <p:nvSpPr>
            <p:cNvPr id="2279" name="AutoShape 92"/>
            <p:cNvSpPr>
              <a:spLocks noChangeAspect="1" noChangeArrowheads="1"/>
            </p:cNvSpPr>
            <p:nvPr/>
          </p:nvSpPr>
          <p:spPr bwMode="auto">
            <a:xfrm flipV="1">
              <a:off x="5569" y="2113"/>
              <a:ext cx="400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1738 h 21600"/>
                <a:gd name="T14" fmla="*/ 19818 w 21600"/>
                <a:gd name="T15" fmla="*/ 198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0" name="AutoShape 93"/>
            <p:cNvSpPr>
              <a:spLocks noChangeAspect="1" noChangeArrowheads="1"/>
            </p:cNvSpPr>
            <p:nvPr/>
          </p:nvSpPr>
          <p:spPr bwMode="auto">
            <a:xfrm>
              <a:off x="5710" y="2127"/>
              <a:ext cx="36" cy="27"/>
            </a:xfrm>
            <a:prstGeom prst="flowChartOffpageConnector">
              <a:avLst/>
            </a:pr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1" name="Rectangle 94"/>
            <p:cNvSpPr>
              <a:spLocks noChangeAspect="1" noChangeArrowheads="1"/>
            </p:cNvSpPr>
            <p:nvPr/>
          </p:nvSpPr>
          <p:spPr bwMode="auto">
            <a:xfrm>
              <a:off x="5569" y="2040"/>
              <a:ext cx="400" cy="65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2" name="Rectangle 95"/>
            <p:cNvSpPr>
              <a:spLocks noChangeAspect="1" noChangeArrowheads="1"/>
            </p:cNvSpPr>
            <p:nvPr/>
          </p:nvSpPr>
          <p:spPr bwMode="auto">
            <a:xfrm>
              <a:off x="5569" y="2105"/>
              <a:ext cx="400" cy="8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3" name="Rectangle 96"/>
            <p:cNvSpPr>
              <a:spLocks noChangeAspect="1" noChangeArrowheads="1"/>
            </p:cNvSpPr>
            <p:nvPr/>
          </p:nvSpPr>
          <p:spPr bwMode="auto">
            <a:xfrm>
              <a:off x="5803" y="2040"/>
              <a:ext cx="166" cy="5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4" name="AutoShape 97"/>
            <p:cNvSpPr>
              <a:spLocks noChangeAspect="1" noChangeArrowheads="1"/>
            </p:cNvSpPr>
            <p:nvPr/>
          </p:nvSpPr>
          <p:spPr bwMode="auto">
            <a:xfrm rot="-1608841">
              <a:off x="5647" y="2010"/>
              <a:ext cx="121" cy="53"/>
            </a:xfrm>
            <a:prstGeom prst="lightningBol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5" name="AutoShape 98"/>
            <p:cNvSpPr>
              <a:spLocks noChangeAspect="1" noChangeArrowheads="1"/>
            </p:cNvSpPr>
            <p:nvPr/>
          </p:nvSpPr>
          <p:spPr bwMode="auto">
            <a:xfrm>
              <a:off x="5624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86" name="AutoShape 99"/>
            <p:cNvSpPr>
              <a:spLocks noChangeAspect="1" noChangeArrowheads="1"/>
            </p:cNvSpPr>
            <p:nvPr/>
          </p:nvSpPr>
          <p:spPr bwMode="auto">
            <a:xfrm>
              <a:off x="5697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87" name="Rectangle 100"/>
            <p:cNvSpPr>
              <a:spLocks noChangeAspect="1" noChangeArrowheads="1"/>
            </p:cNvSpPr>
            <p:nvPr/>
          </p:nvSpPr>
          <p:spPr bwMode="auto">
            <a:xfrm>
              <a:off x="5569" y="2249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8" name="Rectangle 101"/>
            <p:cNvSpPr>
              <a:spLocks noChangeAspect="1" noChangeArrowheads="1"/>
            </p:cNvSpPr>
            <p:nvPr/>
          </p:nvSpPr>
          <p:spPr bwMode="auto">
            <a:xfrm rot="2644497">
              <a:off x="5582" y="2133"/>
              <a:ext cx="28" cy="24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89" name="Rectangle 102"/>
            <p:cNvSpPr>
              <a:spLocks noChangeAspect="1" noChangeArrowheads="1"/>
            </p:cNvSpPr>
            <p:nvPr/>
          </p:nvSpPr>
          <p:spPr bwMode="auto">
            <a:xfrm flipH="1">
              <a:off x="5769" y="2248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90" name="Rectangle 103"/>
            <p:cNvSpPr>
              <a:spLocks noChangeAspect="1" noChangeArrowheads="1"/>
            </p:cNvSpPr>
            <p:nvPr/>
          </p:nvSpPr>
          <p:spPr bwMode="auto">
            <a:xfrm rot="18955503" flipH="1">
              <a:off x="5783" y="2133"/>
              <a:ext cx="29" cy="23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91" name="AutoShape 104"/>
            <p:cNvSpPr>
              <a:spLocks noChangeAspect="1" noChangeArrowheads="1"/>
            </p:cNvSpPr>
            <p:nvPr/>
          </p:nvSpPr>
          <p:spPr bwMode="auto">
            <a:xfrm flipV="1">
              <a:off x="5677" y="2082"/>
              <a:ext cx="43" cy="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2 w 21600"/>
                <a:gd name="T13" fmla="*/ 0 h 21600"/>
                <a:gd name="T14" fmla="*/ 21098 w 21600"/>
                <a:gd name="T15" fmla="*/ 1250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92" name="Oval 105"/>
            <p:cNvSpPr>
              <a:spLocks noChangeAspect="1" noChangeArrowheads="1"/>
            </p:cNvSpPr>
            <p:nvPr/>
          </p:nvSpPr>
          <p:spPr bwMode="auto">
            <a:xfrm>
              <a:off x="5783" y="2059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93" name="WordArt 106"/>
            <p:cNvSpPr>
              <a:spLocks noChangeAspect="1" noChangeArrowheads="1" noChangeShapeType="1" noTextEdit="1"/>
            </p:cNvSpPr>
            <p:nvPr/>
          </p:nvSpPr>
          <p:spPr bwMode="auto">
            <a:xfrm>
              <a:off x="5785" y="2062"/>
              <a:ext cx="9" cy="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2294" name="Oval 107"/>
            <p:cNvSpPr>
              <a:spLocks noChangeAspect="1" noChangeArrowheads="1"/>
            </p:cNvSpPr>
            <p:nvPr/>
          </p:nvSpPr>
          <p:spPr bwMode="auto">
            <a:xfrm>
              <a:off x="5589" y="2059"/>
              <a:ext cx="20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95" name="WordArt 108"/>
            <p:cNvSpPr>
              <a:spLocks noChangeAspect="1" noChangeArrowheads="1" noChangeShapeType="1" noTextEdit="1"/>
            </p:cNvSpPr>
            <p:nvPr/>
          </p:nvSpPr>
          <p:spPr bwMode="auto">
            <a:xfrm flipH="1">
              <a:off x="5597" y="2062"/>
              <a:ext cx="9" cy="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2296" name="Freeform 109"/>
            <p:cNvSpPr>
              <a:spLocks noChangeAspect="1"/>
            </p:cNvSpPr>
            <p:nvPr/>
          </p:nvSpPr>
          <p:spPr bwMode="auto">
            <a:xfrm>
              <a:off x="5569" y="2040"/>
              <a:ext cx="73" cy="73"/>
            </a:xfrm>
            <a:custGeom>
              <a:avLst/>
              <a:gdLst>
                <a:gd name="T0" fmla="*/ 0 w 681"/>
                <a:gd name="T1" fmla="*/ 0 h 679"/>
                <a:gd name="T2" fmla="*/ 0 w 681"/>
                <a:gd name="T3" fmla="*/ 0 h 679"/>
                <a:gd name="T4" fmla="*/ 0 w 681"/>
                <a:gd name="T5" fmla="*/ 0 h 679"/>
                <a:gd name="T6" fmla="*/ 0 w 681"/>
                <a:gd name="T7" fmla="*/ 0 h 679"/>
                <a:gd name="T8" fmla="*/ 0 w 681"/>
                <a:gd name="T9" fmla="*/ 0 h 679"/>
                <a:gd name="T10" fmla="*/ 0 w 681"/>
                <a:gd name="T11" fmla="*/ 0 h 679"/>
                <a:gd name="T12" fmla="*/ 0 w 681"/>
                <a:gd name="T13" fmla="*/ 0 h 679"/>
                <a:gd name="T14" fmla="*/ 0 w 681"/>
                <a:gd name="T15" fmla="*/ 0 h 679"/>
                <a:gd name="T16" fmla="*/ 0 w 681"/>
                <a:gd name="T17" fmla="*/ 0 h 6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1" h="679">
                  <a:moveTo>
                    <a:pt x="2" y="0"/>
                  </a:moveTo>
                  <a:lnTo>
                    <a:pt x="0" y="679"/>
                  </a:lnTo>
                  <a:lnTo>
                    <a:pt x="78" y="571"/>
                  </a:lnTo>
                  <a:lnTo>
                    <a:pt x="150" y="433"/>
                  </a:lnTo>
                  <a:lnTo>
                    <a:pt x="174" y="313"/>
                  </a:lnTo>
                  <a:lnTo>
                    <a:pt x="366" y="307"/>
                  </a:lnTo>
                  <a:lnTo>
                    <a:pt x="444" y="343"/>
                  </a:lnTo>
                  <a:lnTo>
                    <a:pt x="558" y="247"/>
                  </a:lnTo>
                  <a:lnTo>
                    <a:pt x="681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7" name="AutoShape 110"/>
            <p:cNvSpPr>
              <a:spLocks noChangeAspect="1" noChangeArrowheads="1"/>
            </p:cNvSpPr>
            <p:nvPr/>
          </p:nvSpPr>
          <p:spPr bwMode="auto">
            <a:xfrm>
              <a:off x="5824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98" name="AutoShape 111"/>
            <p:cNvSpPr>
              <a:spLocks noChangeAspect="1" noChangeArrowheads="1"/>
            </p:cNvSpPr>
            <p:nvPr/>
          </p:nvSpPr>
          <p:spPr bwMode="auto">
            <a:xfrm>
              <a:off x="5897" y="2249"/>
              <a:ext cx="71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99" name="AutoShape 112"/>
            <p:cNvSpPr>
              <a:spLocks noChangeAspect="1" noChangeArrowheads="1"/>
            </p:cNvSpPr>
            <p:nvPr/>
          </p:nvSpPr>
          <p:spPr bwMode="auto">
            <a:xfrm>
              <a:off x="5896" y="2176"/>
              <a:ext cx="73" cy="72"/>
            </a:xfrm>
            <a:prstGeom prst="roundRect">
              <a:avLst>
                <a:gd name="adj" fmla="val 7981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300" name="AutoShape 113" descr="縦線 (太)"/>
            <p:cNvSpPr>
              <a:spLocks noChangeAspect="1" noChangeArrowheads="1"/>
            </p:cNvSpPr>
            <p:nvPr/>
          </p:nvSpPr>
          <p:spPr bwMode="auto">
            <a:xfrm flipV="1">
              <a:off x="5569" y="2108"/>
              <a:ext cx="400" cy="1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2160 h 21600"/>
                <a:gd name="T14" fmla="*/ 19818 w 21600"/>
                <a:gd name="T15" fmla="*/ 194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dkVert">
              <a:fgClr>
                <a:srgbClr val="0000CC"/>
              </a:fgClr>
              <a:bgClr>
                <a:srgbClr val="000000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1" name="AutoShape 114"/>
            <p:cNvSpPr>
              <a:spLocks noChangeAspect="1" noChangeArrowheads="1"/>
            </p:cNvSpPr>
            <p:nvPr/>
          </p:nvSpPr>
          <p:spPr bwMode="auto">
            <a:xfrm rot="16961193" flipH="1">
              <a:off x="5611" y="2149"/>
              <a:ext cx="90" cy="18"/>
            </a:xfrm>
            <a:prstGeom prst="parallelogram">
              <a:avLst>
                <a:gd name="adj" fmla="val 2319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2" name="AutoShape 115"/>
            <p:cNvSpPr>
              <a:spLocks noChangeAspect="1" noChangeArrowheads="1"/>
            </p:cNvSpPr>
            <p:nvPr/>
          </p:nvSpPr>
          <p:spPr bwMode="auto">
            <a:xfrm rot="4638807">
              <a:off x="5692" y="2149"/>
              <a:ext cx="90" cy="18"/>
            </a:xfrm>
            <a:prstGeom prst="parallelogram">
              <a:avLst>
                <a:gd name="adj" fmla="val 2319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3" name="AutoShape 116"/>
            <p:cNvSpPr>
              <a:spLocks noChangeAspect="1" noChangeArrowheads="1"/>
            </p:cNvSpPr>
            <p:nvPr/>
          </p:nvSpPr>
          <p:spPr bwMode="auto">
            <a:xfrm flipV="1">
              <a:off x="5637" y="2147"/>
              <a:ext cx="118" cy="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63 w 21600"/>
                <a:gd name="T13" fmla="*/ 2445 h 21600"/>
                <a:gd name="T14" fmla="*/ 19037 w 21600"/>
                <a:gd name="T15" fmla="*/ 191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06" y="21600"/>
                  </a:lnTo>
                  <a:lnTo>
                    <a:pt x="1999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4" name="AutoShape 117"/>
            <p:cNvSpPr>
              <a:spLocks noChangeAspect="1" noChangeArrowheads="1"/>
            </p:cNvSpPr>
            <p:nvPr/>
          </p:nvSpPr>
          <p:spPr bwMode="auto">
            <a:xfrm rot="3239480">
              <a:off x="5842" y="2138"/>
              <a:ext cx="90" cy="17"/>
            </a:xfrm>
            <a:prstGeom prst="parallelogram">
              <a:avLst>
                <a:gd name="adj" fmla="val 7438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5" name="AutoShape 118"/>
            <p:cNvSpPr>
              <a:spLocks noChangeAspect="1" noChangeArrowheads="1"/>
            </p:cNvSpPr>
            <p:nvPr/>
          </p:nvSpPr>
          <p:spPr bwMode="auto">
            <a:xfrm>
              <a:off x="5569" y="2176"/>
              <a:ext cx="327" cy="73"/>
            </a:xfrm>
            <a:prstGeom prst="roundRect">
              <a:avLst>
                <a:gd name="adj" fmla="val 6028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306" name="AutoShape 119"/>
            <p:cNvSpPr>
              <a:spLocks noChangeArrowheads="1"/>
            </p:cNvSpPr>
            <p:nvPr/>
          </p:nvSpPr>
          <p:spPr bwMode="auto">
            <a:xfrm rot="5400000" flipV="1">
              <a:off x="5893" y="2086"/>
              <a:ext cx="254" cy="1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96 w 21600"/>
                <a:gd name="T13" fmla="*/ 2329 h 21600"/>
                <a:gd name="T14" fmla="*/ 19304 w 21600"/>
                <a:gd name="T15" fmla="*/ 192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947" y="21600"/>
                  </a:lnTo>
                  <a:lnTo>
                    <a:pt x="2065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07" name="AutoShape 120"/>
            <p:cNvSpPr>
              <a:spLocks noChangeAspect="1" noChangeArrowheads="1"/>
            </p:cNvSpPr>
            <p:nvPr/>
          </p:nvSpPr>
          <p:spPr bwMode="auto">
            <a:xfrm>
              <a:off x="5574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308" name="AutoShape 121"/>
            <p:cNvSpPr>
              <a:spLocks noChangeAspect="1" noChangeArrowheads="1"/>
            </p:cNvSpPr>
            <p:nvPr/>
          </p:nvSpPr>
          <p:spPr bwMode="auto">
            <a:xfrm>
              <a:off x="5774" y="2118"/>
              <a:ext cx="46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309" name="AutoShape 122"/>
            <p:cNvSpPr>
              <a:spLocks noChangeAspect="1" noChangeArrowheads="1"/>
            </p:cNvSpPr>
            <p:nvPr/>
          </p:nvSpPr>
          <p:spPr bwMode="auto">
            <a:xfrm rot="18360520" flipH="1">
              <a:off x="5857" y="2138"/>
              <a:ext cx="90" cy="18"/>
            </a:xfrm>
            <a:prstGeom prst="parallelogram">
              <a:avLst>
                <a:gd name="adj" fmla="val 70255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10" name="AutoShape 123"/>
            <p:cNvSpPr>
              <a:spLocks noChangeAspect="1" noChangeArrowheads="1"/>
            </p:cNvSpPr>
            <p:nvPr/>
          </p:nvSpPr>
          <p:spPr bwMode="auto">
            <a:xfrm>
              <a:off x="5823" y="2176"/>
              <a:ext cx="146" cy="35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311" name="Line 124"/>
            <p:cNvSpPr>
              <a:spLocks noChangeAspect="1" noChangeShapeType="1"/>
            </p:cNvSpPr>
            <p:nvPr/>
          </p:nvSpPr>
          <p:spPr bwMode="auto">
            <a:xfrm flipV="1">
              <a:off x="5799" y="2210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Oval 125"/>
            <p:cNvSpPr>
              <a:spLocks noChangeAspect="1" noChangeArrowheads="1"/>
            </p:cNvSpPr>
            <p:nvPr/>
          </p:nvSpPr>
          <p:spPr bwMode="auto">
            <a:xfrm>
              <a:off x="5774" y="2177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13" name="Line 126"/>
            <p:cNvSpPr>
              <a:spLocks noChangeAspect="1" noChangeShapeType="1"/>
            </p:cNvSpPr>
            <p:nvPr/>
          </p:nvSpPr>
          <p:spPr bwMode="auto">
            <a:xfrm flipV="1">
              <a:off x="5597" y="2210"/>
              <a:ext cx="0" cy="38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Oval 127"/>
            <p:cNvSpPr>
              <a:spLocks noChangeAspect="1" noChangeArrowheads="1"/>
            </p:cNvSpPr>
            <p:nvPr/>
          </p:nvSpPr>
          <p:spPr bwMode="auto">
            <a:xfrm>
              <a:off x="5574" y="2177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15" name="Line 128"/>
            <p:cNvSpPr>
              <a:spLocks noChangeAspect="1" noChangeShapeType="1"/>
            </p:cNvSpPr>
            <p:nvPr/>
          </p:nvSpPr>
          <p:spPr bwMode="auto">
            <a:xfrm flipV="1">
              <a:off x="5696" y="2210"/>
              <a:ext cx="0" cy="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2316" name="Group 129"/>
            <p:cNvGrpSpPr>
              <a:grpSpLocks noChangeAspect="1"/>
            </p:cNvGrpSpPr>
            <p:nvPr/>
          </p:nvGrpSpPr>
          <p:grpSpPr bwMode="auto">
            <a:xfrm>
              <a:off x="5647" y="2047"/>
              <a:ext cx="49" cy="50"/>
              <a:chOff x="943" y="1234"/>
              <a:chExt cx="454" cy="463"/>
            </a:xfrm>
          </p:grpSpPr>
          <p:sp>
            <p:nvSpPr>
              <p:cNvPr id="2332" name="AutoShape 130"/>
              <p:cNvSpPr>
                <a:spLocks noChangeAspect="1" noChangeArrowheads="1"/>
              </p:cNvSpPr>
              <p:nvPr/>
            </p:nvSpPr>
            <p:spPr bwMode="auto">
              <a:xfrm>
                <a:off x="989" y="1289"/>
                <a:ext cx="408" cy="40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8 w 21600"/>
                  <a:gd name="T13" fmla="*/ 0 h 21600"/>
                  <a:gd name="T14" fmla="*/ 21282 w 21600"/>
                  <a:gd name="T15" fmla="*/ 127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581" y="10443"/>
                    </a:moveTo>
                    <a:cubicBezTo>
                      <a:pt x="2772" y="6042"/>
                      <a:pt x="6395" y="2573"/>
                      <a:pt x="10800" y="2574"/>
                    </a:cubicBezTo>
                    <a:cubicBezTo>
                      <a:pt x="15204" y="2574"/>
                      <a:pt x="18827" y="6042"/>
                      <a:pt x="19018" y="10443"/>
                    </a:cubicBezTo>
                    <a:lnTo>
                      <a:pt x="21589" y="10331"/>
                    </a:lnTo>
                    <a:cubicBezTo>
                      <a:pt x="21338" y="4554"/>
                      <a:pt x="16582" y="-1"/>
                      <a:pt x="10799" y="0"/>
                    </a:cubicBezTo>
                    <a:cubicBezTo>
                      <a:pt x="5017" y="0"/>
                      <a:pt x="261" y="4554"/>
                      <a:pt x="10" y="10331"/>
                    </a:cubicBezTo>
                    <a:lnTo>
                      <a:pt x="2581" y="10443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33" name="Line 1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943" y="1344"/>
                <a:ext cx="72" cy="4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4" name="Line 1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72" y="1238"/>
                <a:ext cx="46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5" name="Line 133"/>
              <p:cNvSpPr>
                <a:spLocks noChangeAspect="1" noChangeShapeType="1"/>
              </p:cNvSpPr>
              <p:nvPr/>
            </p:nvSpPr>
            <p:spPr bwMode="auto">
              <a:xfrm flipV="1">
                <a:off x="1242" y="1234"/>
                <a:ext cx="18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2317" name="Group 134"/>
            <p:cNvGrpSpPr>
              <a:grpSpLocks noChangeAspect="1"/>
            </p:cNvGrpSpPr>
            <p:nvPr/>
          </p:nvGrpSpPr>
          <p:grpSpPr bwMode="auto">
            <a:xfrm flipH="1">
              <a:off x="5701" y="2047"/>
              <a:ext cx="49" cy="50"/>
              <a:chOff x="943" y="1234"/>
              <a:chExt cx="454" cy="463"/>
            </a:xfrm>
          </p:grpSpPr>
          <p:sp>
            <p:nvSpPr>
              <p:cNvPr id="2328" name="AutoShape 135"/>
              <p:cNvSpPr>
                <a:spLocks noChangeAspect="1" noChangeArrowheads="1"/>
              </p:cNvSpPr>
              <p:nvPr/>
            </p:nvSpPr>
            <p:spPr bwMode="auto">
              <a:xfrm>
                <a:off x="989" y="1289"/>
                <a:ext cx="408" cy="40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8 w 21600"/>
                  <a:gd name="T13" fmla="*/ 0 h 21600"/>
                  <a:gd name="T14" fmla="*/ 21282 w 21600"/>
                  <a:gd name="T15" fmla="*/ 127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581" y="10443"/>
                    </a:moveTo>
                    <a:cubicBezTo>
                      <a:pt x="2772" y="6042"/>
                      <a:pt x="6395" y="2573"/>
                      <a:pt x="10800" y="2574"/>
                    </a:cubicBezTo>
                    <a:cubicBezTo>
                      <a:pt x="15204" y="2574"/>
                      <a:pt x="18827" y="6042"/>
                      <a:pt x="19018" y="10443"/>
                    </a:cubicBezTo>
                    <a:lnTo>
                      <a:pt x="21589" y="10331"/>
                    </a:lnTo>
                    <a:cubicBezTo>
                      <a:pt x="21338" y="4554"/>
                      <a:pt x="16582" y="-1"/>
                      <a:pt x="10799" y="0"/>
                    </a:cubicBezTo>
                    <a:cubicBezTo>
                      <a:pt x="5017" y="0"/>
                      <a:pt x="261" y="4554"/>
                      <a:pt x="10" y="10331"/>
                    </a:cubicBezTo>
                    <a:lnTo>
                      <a:pt x="2581" y="10443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29" name="Line 1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943" y="1344"/>
                <a:ext cx="72" cy="4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0" name="Line 13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72" y="1238"/>
                <a:ext cx="46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1" name="Line 138"/>
              <p:cNvSpPr>
                <a:spLocks noChangeAspect="1" noChangeShapeType="1"/>
              </p:cNvSpPr>
              <p:nvPr/>
            </p:nvSpPr>
            <p:spPr bwMode="auto">
              <a:xfrm flipV="1">
                <a:off x="1242" y="1234"/>
                <a:ext cx="18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318" name="Freeform 139"/>
            <p:cNvSpPr>
              <a:spLocks noChangeAspect="1"/>
            </p:cNvSpPr>
            <p:nvPr/>
          </p:nvSpPr>
          <p:spPr bwMode="auto">
            <a:xfrm>
              <a:off x="5813" y="2093"/>
              <a:ext cx="156" cy="29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9" name="Freeform 140"/>
            <p:cNvSpPr>
              <a:spLocks noChangeAspect="1"/>
            </p:cNvSpPr>
            <p:nvPr/>
          </p:nvSpPr>
          <p:spPr bwMode="auto">
            <a:xfrm>
              <a:off x="5760" y="2040"/>
              <a:ext cx="87" cy="34"/>
            </a:xfrm>
            <a:custGeom>
              <a:avLst/>
              <a:gdLst>
                <a:gd name="T0" fmla="*/ 0 w 816"/>
                <a:gd name="T1" fmla="*/ 0 h 317"/>
                <a:gd name="T2" fmla="*/ 0 w 816"/>
                <a:gd name="T3" fmla="*/ 0 h 317"/>
                <a:gd name="T4" fmla="*/ 0 w 816"/>
                <a:gd name="T5" fmla="*/ 0 h 317"/>
                <a:gd name="T6" fmla="*/ 0 w 816"/>
                <a:gd name="T7" fmla="*/ 0 h 317"/>
                <a:gd name="T8" fmla="*/ 0 w 816"/>
                <a:gd name="T9" fmla="*/ 0 h 317"/>
                <a:gd name="T10" fmla="*/ 0 w 816"/>
                <a:gd name="T11" fmla="*/ 0 h 317"/>
                <a:gd name="T12" fmla="*/ 0 w 816"/>
                <a:gd name="T13" fmla="*/ 0 h 317"/>
                <a:gd name="T14" fmla="*/ 0 w 816"/>
                <a:gd name="T15" fmla="*/ 0 h 317"/>
                <a:gd name="T16" fmla="*/ 0 w 816"/>
                <a:gd name="T17" fmla="*/ 0 h 317"/>
                <a:gd name="T18" fmla="*/ 0 w 816"/>
                <a:gd name="T19" fmla="*/ 0 h 317"/>
                <a:gd name="T20" fmla="*/ 0 w 816"/>
                <a:gd name="T21" fmla="*/ 0 h 3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16" h="317">
                  <a:moveTo>
                    <a:pt x="0" y="0"/>
                  </a:moveTo>
                  <a:lnTo>
                    <a:pt x="65" y="317"/>
                  </a:lnTo>
                  <a:lnTo>
                    <a:pt x="137" y="187"/>
                  </a:lnTo>
                  <a:lnTo>
                    <a:pt x="261" y="317"/>
                  </a:lnTo>
                  <a:lnTo>
                    <a:pt x="329" y="211"/>
                  </a:lnTo>
                  <a:lnTo>
                    <a:pt x="391" y="317"/>
                  </a:lnTo>
                  <a:lnTo>
                    <a:pt x="489" y="105"/>
                  </a:lnTo>
                  <a:lnTo>
                    <a:pt x="555" y="317"/>
                  </a:lnTo>
                  <a:lnTo>
                    <a:pt x="653" y="210"/>
                  </a:lnTo>
                  <a:lnTo>
                    <a:pt x="718" y="317"/>
                  </a:lnTo>
                  <a:lnTo>
                    <a:pt x="816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AutoShape 141"/>
            <p:cNvSpPr>
              <a:spLocks noChangeAspect="1" noChangeArrowheads="1"/>
            </p:cNvSpPr>
            <p:nvPr/>
          </p:nvSpPr>
          <p:spPr bwMode="auto">
            <a:xfrm flipV="1">
              <a:off x="5569" y="2010"/>
              <a:ext cx="40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2160 h 21600"/>
                <a:gd name="T14" fmla="*/ 19818 w 21600"/>
                <a:gd name="T15" fmla="*/ 201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21" name="Line 142"/>
            <p:cNvSpPr>
              <a:spLocks noChangeAspect="1" noChangeShapeType="1"/>
            </p:cNvSpPr>
            <p:nvPr/>
          </p:nvSpPr>
          <p:spPr bwMode="auto">
            <a:xfrm rot="18900000" flipH="1">
              <a:off x="5632" y="2017"/>
              <a:ext cx="21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2" name="Line 143"/>
            <p:cNvSpPr>
              <a:spLocks noChangeAspect="1" noChangeShapeType="1"/>
            </p:cNvSpPr>
            <p:nvPr/>
          </p:nvSpPr>
          <p:spPr bwMode="auto">
            <a:xfrm rot="2700000">
              <a:off x="5743" y="2016"/>
              <a:ext cx="22" cy="9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3" name="Line 144"/>
            <p:cNvSpPr>
              <a:spLocks noChangeAspect="1" noChangeShapeType="1"/>
            </p:cNvSpPr>
            <p:nvPr/>
          </p:nvSpPr>
          <p:spPr bwMode="auto">
            <a:xfrm rot="-5400000">
              <a:off x="5887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Line 145"/>
            <p:cNvSpPr>
              <a:spLocks noChangeAspect="1" noChangeShapeType="1"/>
            </p:cNvSpPr>
            <p:nvPr/>
          </p:nvSpPr>
          <p:spPr bwMode="auto">
            <a:xfrm rot="18900000" flipH="1">
              <a:off x="5837" y="2015"/>
              <a:ext cx="15" cy="5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Line 146"/>
            <p:cNvSpPr>
              <a:spLocks noChangeAspect="1" noChangeShapeType="1"/>
            </p:cNvSpPr>
            <p:nvPr/>
          </p:nvSpPr>
          <p:spPr bwMode="auto">
            <a:xfrm rot="2700000">
              <a:off x="5942" y="2016"/>
              <a:ext cx="15" cy="4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Line 147"/>
            <p:cNvSpPr>
              <a:spLocks noChangeAspect="1" noChangeShapeType="1"/>
            </p:cNvSpPr>
            <p:nvPr/>
          </p:nvSpPr>
          <p:spPr bwMode="auto">
            <a:xfrm rot="-5400000">
              <a:off x="5789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Line 148"/>
            <p:cNvSpPr>
              <a:spLocks noChangeAspect="1" noChangeShapeType="1"/>
            </p:cNvSpPr>
            <p:nvPr/>
          </p:nvSpPr>
          <p:spPr bwMode="auto">
            <a:xfrm rot="-5400000">
              <a:off x="5583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21" name="Group 149"/>
          <p:cNvGrpSpPr>
            <a:grpSpLocks/>
          </p:cNvGrpSpPr>
          <p:nvPr/>
        </p:nvGrpSpPr>
        <p:grpSpPr bwMode="auto">
          <a:xfrm>
            <a:off x="458788" y="5954713"/>
            <a:ext cx="720725" cy="365125"/>
            <a:chOff x="4798" y="2010"/>
            <a:chExt cx="503" cy="255"/>
          </a:xfrm>
        </p:grpSpPr>
        <p:sp>
          <p:nvSpPr>
            <p:cNvPr id="2227" name="AutoShape 150"/>
            <p:cNvSpPr>
              <a:spLocks noChangeArrowheads="1"/>
            </p:cNvSpPr>
            <p:nvPr/>
          </p:nvSpPr>
          <p:spPr bwMode="auto">
            <a:xfrm rot="5400000" flipV="1">
              <a:off x="5122" y="2087"/>
              <a:ext cx="255" cy="1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87 w 21600"/>
                <a:gd name="T13" fmla="*/ 2329 h 21600"/>
                <a:gd name="T14" fmla="*/ 19313 w 21600"/>
                <a:gd name="T15" fmla="*/ 192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947" y="21600"/>
                  </a:lnTo>
                  <a:lnTo>
                    <a:pt x="2065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8" name="AutoShape 151"/>
            <p:cNvSpPr>
              <a:spLocks noChangeAspect="1" noChangeArrowheads="1"/>
            </p:cNvSpPr>
            <p:nvPr/>
          </p:nvSpPr>
          <p:spPr bwMode="auto">
            <a:xfrm flipV="1">
              <a:off x="4798" y="2113"/>
              <a:ext cx="401" cy="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1718 h 21600"/>
                <a:gd name="T14" fmla="*/ 19822 w 21600"/>
                <a:gd name="T15" fmla="*/ 198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9" name="AutoShape 152"/>
            <p:cNvSpPr>
              <a:spLocks noChangeAspect="1" noChangeArrowheads="1"/>
            </p:cNvSpPr>
            <p:nvPr/>
          </p:nvSpPr>
          <p:spPr bwMode="auto">
            <a:xfrm>
              <a:off x="4940" y="2128"/>
              <a:ext cx="34" cy="27"/>
            </a:xfrm>
            <a:prstGeom prst="flowChartOffpageConnector">
              <a:avLst/>
            </a:pr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0" name="Rectangle 153"/>
            <p:cNvSpPr>
              <a:spLocks noChangeAspect="1" noChangeArrowheads="1"/>
            </p:cNvSpPr>
            <p:nvPr/>
          </p:nvSpPr>
          <p:spPr bwMode="auto">
            <a:xfrm>
              <a:off x="4798" y="2040"/>
              <a:ext cx="401" cy="65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1" name="Rectangle 154"/>
            <p:cNvSpPr>
              <a:spLocks noChangeAspect="1" noChangeArrowheads="1"/>
            </p:cNvSpPr>
            <p:nvPr/>
          </p:nvSpPr>
          <p:spPr bwMode="auto">
            <a:xfrm>
              <a:off x="4798" y="2105"/>
              <a:ext cx="401" cy="8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2" name="Rectangle 155"/>
            <p:cNvSpPr>
              <a:spLocks noChangeAspect="1" noChangeArrowheads="1"/>
            </p:cNvSpPr>
            <p:nvPr/>
          </p:nvSpPr>
          <p:spPr bwMode="auto">
            <a:xfrm>
              <a:off x="5032" y="2040"/>
              <a:ext cx="167" cy="50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3" name="AutoShape 156"/>
            <p:cNvSpPr>
              <a:spLocks noChangeAspect="1" noChangeArrowheads="1"/>
            </p:cNvSpPr>
            <p:nvPr/>
          </p:nvSpPr>
          <p:spPr bwMode="auto">
            <a:xfrm rot="-1789829">
              <a:off x="4859" y="2011"/>
              <a:ext cx="120" cy="53"/>
            </a:xfrm>
            <a:prstGeom prst="lightningBol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4" name="AutoShape 157"/>
            <p:cNvSpPr>
              <a:spLocks noChangeAspect="1" noChangeArrowheads="1"/>
            </p:cNvSpPr>
            <p:nvPr/>
          </p:nvSpPr>
          <p:spPr bwMode="auto">
            <a:xfrm>
              <a:off x="4853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35" name="AutoShape 158"/>
            <p:cNvSpPr>
              <a:spLocks noChangeAspect="1" noChangeArrowheads="1"/>
            </p:cNvSpPr>
            <p:nvPr/>
          </p:nvSpPr>
          <p:spPr bwMode="auto">
            <a:xfrm>
              <a:off x="4925" y="2250"/>
              <a:ext cx="73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36" name="Rectangle 159"/>
            <p:cNvSpPr>
              <a:spLocks noChangeAspect="1" noChangeArrowheads="1"/>
            </p:cNvSpPr>
            <p:nvPr/>
          </p:nvSpPr>
          <p:spPr bwMode="auto">
            <a:xfrm>
              <a:off x="4798" y="2250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7" name="Rectangle 160"/>
            <p:cNvSpPr>
              <a:spLocks noChangeAspect="1" noChangeArrowheads="1"/>
            </p:cNvSpPr>
            <p:nvPr/>
          </p:nvSpPr>
          <p:spPr bwMode="auto">
            <a:xfrm rot="2644497">
              <a:off x="4810" y="2134"/>
              <a:ext cx="29" cy="23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8" name="Rectangle 161"/>
            <p:cNvSpPr>
              <a:spLocks noChangeAspect="1" noChangeArrowheads="1"/>
            </p:cNvSpPr>
            <p:nvPr/>
          </p:nvSpPr>
          <p:spPr bwMode="auto">
            <a:xfrm flipH="1">
              <a:off x="4999" y="2249"/>
              <a:ext cx="54" cy="14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39" name="Rectangle 162"/>
            <p:cNvSpPr>
              <a:spLocks noChangeAspect="1" noChangeArrowheads="1"/>
            </p:cNvSpPr>
            <p:nvPr/>
          </p:nvSpPr>
          <p:spPr bwMode="auto">
            <a:xfrm rot="18955503" flipH="1">
              <a:off x="5013" y="2133"/>
              <a:ext cx="27" cy="24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0" name="AutoShape 163"/>
            <p:cNvSpPr>
              <a:spLocks noChangeAspect="1" noChangeArrowheads="1"/>
            </p:cNvSpPr>
            <p:nvPr/>
          </p:nvSpPr>
          <p:spPr bwMode="auto">
            <a:xfrm>
              <a:off x="4881" y="2054"/>
              <a:ext cx="44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91 w 21600"/>
                <a:gd name="T13" fmla="*/ 0 h 21600"/>
                <a:gd name="T14" fmla="*/ 21109 w 21600"/>
                <a:gd name="T15" fmla="*/ 12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1" name="AutoShape 164"/>
            <p:cNvSpPr>
              <a:spLocks noChangeAspect="1" noChangeArrowheads="1"/>
            </p:cNvSpPr>
            <p:nvPr/>
          </p:nvSpPr>
          <p:spPr bwMode="auto">
            <a:xfrm>
              <a:off x="4931" y="2054"/>
              <a:ext cx="43" cy="4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2 w 21600"/>
                <a:gd name="T13" fmla="*/ 0 h 21600"/>
                <a:gd name="T14" fmla="*/ 21098 w 21600"/>
                <a:gd name="T15" fmla="*/ 125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2" name="AutoShape 165"/>
            <p:cNvSpPr>
              <a:spLocks noChangeAspect="1" noChangeArrowheads="1"/>
            </p:cNvSpPr>
            <p:nvPr/>
          </p:nvSpPr>
          <p:spPr bwMode="auto">
            <a:xfrm flipV="1">
              <a:off x="4905" y="2083"/>
              <a:ext cx="44" cy="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91 w 21600"/>
                <a:gd name="T13" fmla="*/ 0 h 21600"/>
                <a:gd name="T14" fmla="*/ 21109 w 21600"/>
                <a:gd name="T15" fmla="*/ 1250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3" name="AutoShape 166"/>
            <p:cNvSpPr>
              <a:spLocks noChangeAspect="1" noChangeArrowheads="1"/>
            </p:cNvSpPr>
            <p:nvPr/>
          </p:nvSpPr>
          <p:spPr bwMode="auto">
            <a:xfrm flipV="1">
              <a:off x="4876" y="2079"/>
              <a:ext cx="102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65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326" y="15960"/>
                  </a:moveTo>
                  <a:cubicBezTo>
                    <a:pt x="4010" y="14564"/>
                    <a:pt x="3277" y="12718"/>
                    <a:pt x="3277" y="10800"/>
                  </a:cubicBezTo>
                  <a:cubicBezTo>
                    <a:pt x="3277" y="6645"/>
                    <a:pt x="6645" y="3277"/>
                    <a:pt x="10800" y="3277"/>
                  </a:cubicBezTo>
                  <a:cubicBezTo>
                    <a:pt x="14954" y="3277"/>
                    <a:pt x="18323" y="6645"/>
                    <a:pt x="18323" y="10800"/>
                  </a:cubicBezTo>
                  <a:cubicBezTo>
                    <a:pt x="18323" y="12718"/>
                    <a:pt x="17589" y="14564"/>
                    <a:pt x="16273" y="15960"/>
                  </a:cubicBezTo>
                  <a:lnTo>
                    <a:pt x="18658" y="18208"/>
                  </a:lnTo>
                  <a:cubicBezTo>
                    <a:pt x="20547" y="16204"/>
                    <a:pt x="21600" y="13554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3554"/>
                    <a:pt x="1052" y="16204"/>
                    <a:pt x="2941" y="18208"/>
                  </a:cubicBezTo>
                  <a:lnTo>
                    <a:pt x="5326" y="15960"/>
                  </a:lnTo>
                  <a:close/>
                </a:path>
              </a:pathLst>
            </a:custGeom>
            <a:pattFill prst="lgConfetti">
              <a:fgClr>
                <a:srgbClr val="990000"/>
              </a:fgClr>
              <a:bgClr>
                <a:srgbClr val="FFCC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4" name="AutoShape 167"/>
            <p:cNvSpPr>
              <a:spLocks noChangeAspect="1" noChangeArrowheads="1"/>
            </p:cNvSpPr>
            <p:nvPr/>
          </p:nvSpPr>
          <p:spPr bwMode="auto">
            <a:xfrm flipV="1">
              <a:off x="4878" y="2083"/>
              <a:ext cx="98" cy="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65 w 21600"/>
                <a:gd name="T13" fmla="*/ 3600 h 21600"/>
                <a:gd name="T14" fmla="*/ 18735 w 21600"/>
                <a:gd name="T15" fmla="*/ 180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33" y="21600"/>
                  </a:lnTo>
                  <a:lnTo>
                    <a:pt x="1926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gConfetti">
              <a:fgClr>
                <a:srgbClr val="990000"/>
              </a:fgClr>
              <a:bgClr>
                <a:srgbClr val="FFCC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5" name="Freeform 168"/>
            <p:cNvSpPr>
              <a:spLocks noChangeAspect="1"/>
            </p:cNvSpPr>
            <p:nvPr/>
          </p:nvSpPr>
          <p:spPr bwMode="auto">
            <a:xfrm>
              <a:off x="5052" y="2084"/>
              <a:ext cx="147" cy="20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Oval 169"/>
            <p:cNvSpPr>
              <a:spLocks noChangeAspect="1" noChangeArrowheads="1"/>
            </p:cNvSpPr>
            <p:nvPr/>
          </p:nvSpPr>
          <p:spPr bwMode="auto">
            <a:xfrm>
              <a:off x="5012" y="2060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47" name="Freeform 170"/>
            <p:cNvSpPr>
              <a:spLocks noChangeAspect="1"/>
            </p:cNvSpPr>
            <p:nvPr/>
          </p:nvSpPr>
          <p:spPr bwMode="auto">
            <a:xfrm>
              <a:off x="4988" y="2040"/>
              <a:ext cx="89" cy="30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WordArt 171"/>
            <p:cNvSpPr>
              <a:spLocks noChangeAspect="1" noChangeArrowheads="1" noChangeShapeType="1" noTextEdit="1"/>
            </p:cNvSpPr>
            <p:nvPr/>
          </p:nvSpPr>
          <p:spPr bwMode="auto">
            <a:xfrm>
              <a:off x="5013" y="2064"/>
              <a:ext cx="11" cy="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2249" name="Oval 172"/>
            <p:cNvSpPr>
              <a:spLocks noChangeAspect="1" noChangeArrowheads="1"/>
            </p:cNvSpPr>
            <p:nvPr/>
          </p:nvSpPr>
          <p:spPr bwMode="auto">
            <a:xfrm>
              <a:off x="4818" y="2060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0" name="WordArt 173"/>
            <p:cNvSpPr>
              <a:spLocks noChangeAspect="1" noChangeArrowheads="1" noChangeShapeType="1" noTextEdit="1"/>
            </p:cNvSpPr>
            <p:nvPr/>
          </p:nvSpPr>
          <p:spPr bwMode="auto">
            <a:xfrm flipH="1">
              <a:off x="4825" y="2064"/>
              <a:ext cx="10" cy="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2251" name="Rectangle 174"/>
            <p:cNvSpPr>
              <a:spLocks noChangeAspect="1" noChangeArrowheads="1"/>
            </p:cNvSpPr>
            <p:nvPr/>
          </p:nvSpPr>
          <p:spPr bwMode="auto">
            <a:xfrm>
              <a:off x="4798" y="2040"/>
              <a:ext cx="20" cy="50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2" name="Freeform 175"/>
            <p:cNvSpPr>
              <a:spLocks noChangeAspect="1"/>
            </p:cNvSpPr>
            <p:nvPr/>
          </p:nvSpPr>
          <p:spPr bwMode="auto">
            <a:xfrm>
              <a:off x="4798" y="2040"/>
              <a:ext cx="59" cy="25"/>
            </a:xfrm>
            <a:custGeom>
              <a:avLst/>
              <a:gdLst>
                <a:gd name="T0" fmla="*/ 0 w 499"/>
                <a:gd name="T1" fmla="*/ 0 h 182"/>
                <a:gd name="T2" fmla="*/ 0 w 499"/>
                <a:gd name="T3" fmla="*/ 0 h 182"/>
                <a:gd name="T4" fmla="*/ 0 w 499"/>
                <a:gd name="T5" fmla="*/ 0 h 182"/>
                <a:gd name="T6" fmla="*/ 0 w 499"/>
                <a:gd name="T7" fmla="*/ 0 h 182"/>
                <a:gd name="T8" fmla="*/ 0 w 499"/>
                <a:gd name="T9" fmla="*/ 0 h 182"/>
                <a:gd name="T10" fmla="*/ 0 w 499"/>
                <a:gd name="T11" fmla="*/ 0 h 182"/>
                <a:gd name="T12" fmla="*/ 0 w 499"/>
                <a:gd name="T13" fmla="*/ 0 h 182"/>
                <a:gd name="T14" fmla="*/ 0 w 499"/>
                <a:gd name="T15" fmla="*/ 0 h 182"/>
                <a:gd name="T16" fmla="*/ 0 w 499"/>
                <a:gd name="T17" fmla="*/ 0 h 1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182">
                  <a:moveTo>
                    <a:pt x="0" y="0"/>
                  </a:moveTo>
                  <a:lnTo>
                    <a:pt x="40" y="182"/>
                  </a:lnTo>
                  <a:lnTo>
                    <a:pt x="80" y="60"/>
                  </a:lnTo>
                  <a:lnTo>
                    <a:pt x="160" y="182"/>
                  </a:lnTo>
                  <a:lnTo>
                    <a:pt x="140" y="96"/>
                  </a:lnTo>
                  <a:lnTo>
                    <a:pt x="272" y="171"/>
                  </a:lnTo>
                  <a:lnTo>
                    <a:pt x="399" y="120"/>
                  </a:lnTo>
                  <a:lnTo>
                    <a:pt x="439" y="182"/>
                  </a:lnTo>
                  <a:lnTo>
                    <a:pt x="499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" name="AutoShape 176"/>
            <p:cNvSpPr>
              <a:spLocks noChangeAspect="1" noChangeArrowheads="1"/>
            </p:cNvSpPr>
            <p:nvPr/>
          </p:nvSpPr>
          <p:spPr bwMode="auto">
            <a:xfrm>
              <a:off x="5053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54" name="AutoShape 177"/>
            <p:cNvSpPr>
              <a:spLocks noChangeAspect="1" noChangeArrowheads="1"/>
            </p:cNvSpPr>
            <p:nvPr/>
          </p:nvSpPr>
          <p:spPr bwMode="auto">
            <a:xfrm>
              <a:off x="5126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55" name="AutoShape 178"/>
            <p:cNvSpPr>
              <a:spLocks noChangeAspect="1" noChangeArrowheads="1"/>
            </p:cNvSpPr>
            <p:nvPr/>
          </p:nvSpPr>
          <p:spPr bwMode="auto">
            <a:xfrm>
              <a:off x="5125" y="2201"/>
              <a:ext cx="74" cy="48"/>
            </a:xfrm>
            <a:prstGeom prst="roundRect">
              <a:avLst>
                <a:gd name="adj" fmla="val 7981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56" name="AutoShape 179" descr="縦線 (太)"/>
            <p:cNvSpPr>
              <a:spLocks noChangeAspect="1" noChangeArrowheads="1"/>
            </p:cNvSpPr>
            <p:nvPr/>
          </p:nvSpPr>
          <p:spPr bwMode="auto">
            <a:xfrm flipV="1">
              <a:off x="4798" y="2109"/>
              <a:ext cx="401" cy="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2400 h 21600"/>
                <a:gd name="T14" fmla="*/ 19822 w 21600"/>
                <a:gd name="T15" fmla="*/ 1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dkVert">
              <a:fgClr>
                <a:srgbClr val="0000CC"/>
              </a:fgClr>
              <a:bgClr>
                <a:srgbClr val="000000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7" name="AutoShape 180"/>
            <p:cNvSpPr>
              <a:spLocks noChangeAspect="1" noChangeArrowheads="1"/>
            </p:cNvSpPr>
            <p:nvPr/>
          </p:nvSpPr>
          <p:spPr bwMode="auto">
            <a:xfrm rot="16961193" flipH="1">
              <a:off x="4839" y="2150"/>
              <a:ext cx="91" cy="18"/>
            </a:xfrm>
            <a:prstGeom prst="parallelogram">
              <a:avLst>
                <a:gd name="adj" fmla="val 23452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8" name="AutoShape 181"/>
            <p:cNvSpPr>
              <a:spLocks noChangeAspect="1" noChangeArrowheads="1"/>
            </p:cNvSpPr>
            <p:nvPr/>
          </p:nvSpPr>
          <p:spPr bwMode="auto">
            <a:xfrm rot="4638807">
              <a:off x="4920" y="2151"/>
              <a:ext cx="91" cy="16"/>
            </a:xfrm>
            <a:prstGeom prst="parallelogram">
              <a:avLst>
                <a:gd name="adj" fmla="val 2638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9" name="AutoShape 182"/>
            <p:cNvSpPr>
              <a:spLocks noChangeAspect="1" noChangeArrowheads="1"/>
            </p:cNvSpPr>
            <p:nvPr/>
          </p:nvSpPr>
          <p:spPr bwMode="auto">
            <a:xfrm flipV="1">
              <a:off x="4867" y="2147"/>
              <a:ext cx="118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63 w 21600"/>
                <a:gd name="T13" fmla="*/ 2800 h 21600"/>
                <a:gd name="T14" fmla="*/ 19037 w 21600"/>
                <a:gd name="T15" fmla="*/ 188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06" y="21600"/>
                  </a:lnTo>
                  <a:lnTo>
                    <a:pt x="1999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60" name="AutoShape 183"/>
            <p:cNvSpPr>
              <a:spLocks noChangeAspect="1" noChangeArrowheads="1"/>
            </p:cNvSpPr>
            <p:nvPr/>
          </p:nvSpPr>
          <p:spPr bwMode="auto">
            <a:xfrm rot="3239480">
              <a:off x="5071" y="2139"/>
              <a:ext cx="90" cy="17"/>
            </a:xfrm>
            <a:prstGeom prst="parallelogram">
              <a:avLst>
                <a:gd name="adj" fmla="val 7438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61" name="AutoShape 184"/>
            <p:cNvSpPr>
              <a:spLocks noChangeAspect="1" noChangeArrowheads="1"/>
            </p:cNvSpPr>
            <p:nvPr/>
          </p:nvSpPr>
          <p:spPr bwMode="auto">
            <a:xfrm>
              <a:off x="4798" y="2177"/>
              <a:ext cx="327" cy="73"/>
            </a:xfrm>
            <a:prstGeom prst="roundRect">
              <a:avLst>
                <a:gd name="adj" fmla="val 6028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62" name="AutoShape 185"/>
            <p:cNvSpPr>
              <a:spLocks noChangeAspect="1" noChangeArrowheads="1"/>
            </p:cNvSpPr>
            <p:nvPr/>
          </p:nvSpPr>
          <p:spPr bwMode="auto">
            <a:xfrm>
              <a:off x="4803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63" name="AutoShape 186"/>
            <p:cNvSpPr>
              <a:spLocks noChangeAspect="1" noChangeArrowheads="1"/>
            </p:cNvSpPr>
            <p:nvPr/>
          </p:nvSpPr>
          <p:spPr bwMode="auto">
            <a:xfrm>
              <a:off x="5004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64" name="AutoShape 187"/>
            <p:cNvSpPr>
              <a:spLocks noChangeAspect="1" noChangeArrowheads="1"/>
            </p:cNvSpPr>
            <p:nvPr/>
          </p:nvSpPr>
          <p:spPr bwMode="auto">
            <a:xfrm rot="18360520" flipH="1">
              <a:off x="5086" y="2140"/>
              <a:ext cx="89" cy="18"/>
            </a:xfrm>
            <a:prstGeom prst="parallelogram">
              <a:avLst>
                <a:gd name="adj" fmla="val 6947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65" name="AutoShape 188"/>
            <p:cNvSpPr>
              <a:spLocks noChangeAspect="1" noChangeArrowheads="1"/>
            </p:cNvSpPr>
            <p:nvPr/>
          </p:nvSpPr>
          <p:spPr bwMode="auto">
            <a:xfrm>
              <a:off x="5052" y="2177"/>
              <a:ext cx="147" cy="34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 b="0"/>
            </a:p>
          </p:txBody>
        </p:sp>
        <p:sp>
          <p:nvSpPr>
            <p:cNvPr id="2266" name="AutoShape 189"/>
            <p:cNvSpPr>
              <a:spLocks noChangeAspect="1" noChangeArrowheads="1"/>
            </p:cNvSpPr>
            <p:nvPr/>
          </p:nvSpPr>
          <p:spPr bwMode="auto">
            <a:xfrm flipV="1">
              <a:off x="4798" y="2011"/>
              <a:ext cx="401" cy="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1490 h 21600"/>
                <a:gd name="T14" fmla="*/ 19822 w 21600"/>
                <a:gd name="T15" fmla="*/ 2011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67" name="Line 190"/>
            <p:cNvSpPr>
              <a:spLocks noChangeAspect="1" noChangeShapeType="1"/>
            </p:cNvSpPr>
            <p:nvPr/>
          </p:nvSpPr>
          <p:spPr bwMode="auto">
            <a:xfrm rot="18900000" flipH="1">
              <a:off x="4861" y="2017"/>
              <a:ext cx="22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8" name="Line 191"/>
            <p:cNvSpPr>
              <a:spLocks noChangeAspect="1" noChangeShapeType="1"/>
            </p:cNvSpPr>
            <p:nvPr/>
          </p:nvSpPr>
          <p:spPr bwMode="auto">
            <a:xfrm rot="2700000">
              <a:off x="4971" y="2018"/>
              <a:ext cx="22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9" name="Line 192"/>
            <p:cNvSpPr>
              <a:spLocks noChangeAspect="1" noChangeShapeType="1"/>
            </p:cNvSpPr>
            <p:nvPr/>
          </p:nvSpPr>
          <p:spPr bwMode="auto">
            <a:xfrm rot="-5400000">
              <a:off x="5116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Line 193"/>
            <p:cNvSpPr>
              <a:spLocks noChangeAspect="1" noChangeShapeType="1"/>
            </p:cNvSpPr>
            <p:nvPr/>
          </p:nvSpPr>
          <p:spPr bwMode="auto">
            <a:xfrm rot="18900000" flipH="1">
              <a:off x="5066" y="2015"/>
              <a:ext cx="16" cy="6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1" name="Line 194"/>
            <p:cNvSpPr>
              <a:spLocks noChangeAspect="1" noChangeShapeType="1"/>
            </p:cNvSpPr>
            <p:nvPr/>
          </p:nvSpPr>
          <p:spPr bwMode="auto">
            <a:xfrm rot="2700000">
              <a:off x="5171" y="2015"/>
              <a:ext cx="16" cy="5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2" name="Line 195"/>
            <p:cNvSpPr>
              <a:spLocks noChangeAspect="1" noChangeShapeType="1"/>
            </p:cNvSpPr>
            <p:nvPr/>
          </p:nvSpPr>
          <p:spPr bwMode="auto">
            <a:xfrm rot="-5400000">
              <a:off x="5017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Line 196"/>
            <p:cNvSpPr>
              <a:spLocks noChangeAspect="1" noChangeShapeType="1"/>
            </p:cNvSpPr>
            <p:nvPr/>
          </p:nvSpPr>
          <p:spPr bwMode="auto">
            <a:xfrm rot="-5400000">
              <a:off x="4812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4" name="Line 197"/>
            <p:cNvSpPr>
              <a:spLocks noChangeAspect="1" noChangeShapeType="1"/>
            </p:cNvSpPr>
            <p:nvPr/>
          </p:nvSpPr>
          <p:spPr bwMode="auto">
            <a:xfrm flipV="1">
              <a:off x="5027" y="2211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5" name="Oval 198"/>
            <p:cNvSpPr>
              <a:spLocks noChangeAspect="1" noChangeArrowheads="1"/>
            </p:cNvSpPr>
            <p:nvPr/>
          </p:nvSpPr>
          <p:spPr bwMode="auto">
            <a:xfrm>
              <a:off x="5004" y="2178"/>
              <a:ext cx="43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76" name="Line 199"/>
            <p:cNvSpPr>
              <a:spLocks noChangeAspect="1" noChangeShapeType="1"/>
            </p:cNvSpPr>
            <p:nvPr/>
          </p:nvSpPr>
          <p:spPr bwMode="auto">
            <a:xfrm flipV="1">
              <a:off x="4826" y="2210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7" name="Oval 200"/>
            <p:cNvSpPr>
              <a:spLocks noChangeAspect="1" noChangeArrowheads="1"/>
            </p:cNvSpPr>
            <p:nvPr/>
          </p:nvSpPr>
          <p:spPr bwMode="auto">
            <a:xfrm>
              <a:off x="4803" y="2178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78" name="Line 201"/>
            <p:cNvSpPr>
              <a:spLocks noChangeAspect="1" noChangeShapeType="1"/>
            </p:cNvSpPr>
            <p:nvPr/>
          </p:nvSpPr>
          <p:spPr bwMode="auto">
            <a:xfrm flipV="1">
              <a:off x="4925" y="2211"/>
              <a:ext cx="0" cy="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22" name="Line 203"/>
          <p:cNvSpPr>
            <a:spLocks noChangeShapeType="1"/>
          </p:cNvSpPr>
          <p:nvPr/>
        </p:nvSpPr>
        <p:spPr bwMode="auto">
          <a:xfrm>
            <a:off x="306388" y="5957888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3" name="Rectangle 204"/>
          <p:cNvSpPr>
            <a:spLocks noChangeArrowheads="1"/>
          </p:cNvSpPr>
          <p:nvPr/>
        </p:nvSpPr>
        <p:spPr bwMode="auto">
          <a:xfrm rot="-5400000">
            <a:off x="-172243" y="5961856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0"/>
              <a:t>1cm</a:t>
            </a:r>
          </a:p>
        </p:txBody>
      </p:sp>
      <p:grpSp>
        <p:nvGrpSpPr>
          <p:cNvPr id="2124" name="Group 214"/>
          <p:cNvGrpSpPr>
            <a:grpSpLocks/>
          </p:cNvGrpSpPr>
          <p:nvPr/>
        </p:nvGrpSpPr>
        <p:grpSpPr bwMode="auto">
          <a:xfrm>
            <a:off x="8408988" y="5949950"/>
            <a:ext cx="768350" cy="668338"/>
            <a:chOff x="1728" y="240"/>
            <a:chExt cx="1104" cy="960"/>
          </a:xfrm>
        </p:grpSpPr>
        <p:sp>
          <p:nvSpPr>
            <p:cNvPr id="2220" name="Oval 215"/>
            <p:cNvSpPr>
              <a:spLocks noChangeArrowheads="1"/>
            </p:cNvSpPr>
            <p:nvPr/>
          </p:nvSpPr>
          <p:spPr bwMode="auto">
            <a:xfrm>
              <a:off x="1728" y="432"/>
              <a:ext cx="528" cy="52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1" name="Oval 216"/>
            <p:cNvSpPr>
              <a:spLocks noChangeArrowheads="1"/>
            </p:cNvSpPr>
            <p:nvPr/>
          </p:nvSpPr>
          <p:spPr bwMode="auto">
            <a:xfrm>
              <a:off x="2256" y="528"/>
              <a:ext cx="432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2" name="Oval 217"/>
            <p:cNvSpPr>
              <a:spLocks noChangeArrowheads="1"/>
            </p:cNvSpPr>
            <p:nvPr/>
          </p:nvSpPr>
          <p:spPr bwMode="auto">
            <a:xfrm>
              <a:off x="1728" y="528"/>
              <a:ext cx="240" cy="24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3" name="Oval 218"/>
            <p:cNvSpPr>
              <a:spLocks noChangeArrowheads="1"/>
            </p:cNvSpPr>
            <p:nvPr/>
          </p:nvSpPr>
          <p:spPr bwMode="auto">
            <a:xfrm>
              <a:off x="2256" y="62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4" name="AutoShape 219"/>
            <p:cNvSpPr>
              <a:spLocks noChangeArrowheads="1"/>
            </p:cNvSpPr>
            <p:nvPr/>
          </p:nvSpPr>
          <p:spPr bwMode="auto">
            <a:xfrm rot="5400000">
              <a:off x="2112" y="1008"/>
              <a:ext cx="192" cy="192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5" name="Arc 220"/>
            <p:cNvSpPr>
              <a:spLocks/>
            </p:cNvSpPr>
            <p:nvPr/>
          </p:nvSpPr>
          <p:spPr bwMode="auto">
            <a:xfrm>
              <a:off x="1728" y="240"/>
              <a:ext cx="52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26" name="Arc 221"/>
            <p:cNvSpPr>
              <a:spLocks/>
            </p:cNvSpPr>
            <p:nvPr/>
          </p:nvSpPr>
          <p:spPr bwMode="auto">
            <a:xfrm flipH="1">
              <a:off x="2352" y="384"/>
              <a:ext cx="480" cy="48"/>
            </a:xfrm>
            <a:custGeom>
              <a:avLst/>
              <a:gdLst>
                <a:gd name="T0" fmla="*/ 0 w 40922"/>
                <a:gd name="T1" fmla="*/ 0 h 21600"/>
                <a:gd name="T2" fmla="*/ 0 w 40922"/>
                <a:gd name="T3" fmla="*/ 0 h 21600"/>
                <a:gd name="T4" fmla="*/ 0 w 409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922" h="21600" fill="none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</a:path>
                <a:path w="40922" h="21600" stroke="0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  <a:lnTo>
                    <a:pt x="19322" y="21600"/>
                  </a:lnTo>
                  <a:lnTo>
                    <a:pt x="-1" y="11944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125" name="AutoShape 230"/>
          <p:cNvSpPr>
            <a:spLocks noChangeArrowheads="1"/>
          </p:cNvSpPr>
          <p:nvPr/>
        </p:nvSpPr>
        <p:spPr bwMode="auto">
          <a:xfrm>
            <a:off x="6537325" y="5949950"/>
            <a:ext cx="1511300" cy="685800"/>
          </a:xfrm>
          <a:prstGeom prst="wedgeRectCallout">
            <a:avLst>
              <a:gd name="adj1" fmla="val 68486"/>
              <a:gd name="adj2" fmla="val 41204"/>
            </a:avLst>
          </a:prstGeom>
          <a:solidFill>
            <a:srgbClr val="FFFFFF"/>
          </a:solidFill>
          <a:ln w="9525" algn="ctr">
            <a:solidFill>
              <a:srgbClr val="00FF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ja-JP" sz="1200" b="0"/>
              <a:t>At first, cut the red dot line to separate each parts</a:t>
            </a:r>
          </a:p>
        </p:txBody>
      </p:sp>
      <p:grpSp>
        <p:nvGrpSpPr>
          <p:cNvPr id="2126" name="Group 237"/>
          <p:cNvGrpSpPr>
            <a:grpSpLocks noChangeAspect="1"/>
          </p:cNvGrpSpPr>
          <p:nvPr/>
        </p:nvGrpSpPr>
        <p:grpSpPr bwMode="auto">
          <a:xfrm rot="821317">
            <a:off x="4232275" y="5872163"/>
            <a:ext cx="1925638" cy="869950"/>
            <a:chOff x="4846" y="553"/>
            <a:chExt cx="1188" cy="537"/>
          </a:xfrm>
        </p:grpSpPr>
        <p:sp>
          <p:nvSpPr>
            <p:cNvPr id="2213" name="AutoShape 238"/>
            <p:cNvSpPr>
              <a:spLocks noChangeAspect="1" noChangeArrowheads="1"/>
            </p:cNvSpPr>
            <p:nvPr/>
          </p:nvSpPr>
          <p:spPr bwMode="auto">
            <a:xfrm rot="10800000" flipV="1">
              <a:off x="5709" y="553"/>
              <a:ext cx="325" cy="3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25 w 21600"/>
                <a:gd name="T13" fmla="*/ 2745 h 21600"/>
                <a:gd name="T14" fmla="*/ 18875 w 21600"/>
                <a:gd name="T15" fmla="*/ 188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47" y="21600"/>
                  </a:lnTo>
                  <a:lnTo>
                    <a:pt x="1975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14" name="AutoShape 239"/>
            <p:cNvSpPr>
              <a:spLocks noChangeAspect="1" noChangeArrowheads="1"/>
            </p:cNvSpPr>
            <p:nvPr/>
          </p:nvSpPr>
          <p:spPr bwMode="auto">
            <a:xfrm rot="10320000" flipV="1">
              <a:off x="5413" y="575"/>
              <a:ext cx="324" cy="3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33 w 21600"/>
                <a:gd name="T13" fmla="*/ 2566 h 21600"/>
                <a:gd name="T14" fmla="*/ 19067 w 21600"/>
                <a:gd name="T15" fmla="*/ 1903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505" y="21600"/>
                  </a:lnTo>
                  <a:lnTo>
                    <a:pt x="2009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15" name="AutoShape 240"/>
            <p:cNvSpPr>
              <a:spLocks noChangeAspect="1" noChangeArrowheads="1"/>
            </p:cNvSpPr>
            <p:nvPr/>
          </p:nvSpPr>
          <p:spPr bwMode="auto">
            <a:xfrm rot="9900000" flipV="1">
              <a:off x="5116" y="636"/>
              <a:ext cx="325" cy="3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92 w 21600"/>
                <a:gd name="T13" fmla="*/ 2566 h 21600"/>
                <a:gd name="T14" fmla="*/ 19008 w 21600"/>
                <a:gd name="T15" fmla="*/ 1903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553" y="21600"/>
                  </a:lnTo>
                  <a:lnTo>
                    <a:pt x="2004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16" name="AutoShape 241"/>
            <p:cNvSpPr>
              <a:spLocks noChangeAspect="1" noChangeArrowheads="1"/>
            </p:cNvSpPr>
            <p:nvPr/>
          </p:nvSpPr>
          <p:spPr bwMode="auto">
            <a:xfrm rot="9480000" flipV="1">
              <a:off x="4846" y="731"/>
              <a:ext cx="310" cy="3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78 w 21600"/>
                <a:gd name="T13" fmla="*/ 2587 h 21600"/>
                <a:gd name="T14" fmla="*/ 19022 w 21600"/>
                <a:gd name="T15" fmla="*/ 190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557" y="21600"/>
                  </a:lnTo>
                  <a:lnTo>
                    <a:pt x="2004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17" name="Line 242"/>
            <p:cNvSpPr>
              <a:spLocks noChangeAspect="1" noChangeShapeType="1"/>
            </p:cNvSpPr>
            <p:nvPr/>
          </p:nvSpPr>
          <p:spPr bwMode="auto">
            <a:xfrm rot="16200000" flipV="1">
              <a:off x="5551" y="725"/>
              <a:ext cx="347" cy="28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Line 243"/>
            <p:cNvSpPr>
              <a:spLocks noChangeAspect="1" noChangeShapeType="1"/>
            </p:cNvSpPr>
            <p:nvPr/>
          </p:nvSpPr>
          <p:spPr bwMode="auto">
            <a:xfrm rot="16200000" flipV="1">
              <a:off x="5253" y="736"/>
              <a:ext cx="342" cy="79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Line 244"/>
            <p:cNvSpPr>
              <a:spLocks noChangeAspect="1" noChangeShapeType="1"/>
            </p:cNvSpPr>
            <p:nvPr/>
          </p:nvSpPr>
          <p:spPr bwMode="auto">
            <a:xfrm rot="16380000" flipV="1">
              <a:off x="4977" y="787"/>
              <a:ext cx="322" cy="132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27" name="Text Box 245"/>
          <p:cNvSpPr txBox="1">
            <a:spLocks noChangeArrowheads="1"/>
          </p:cNvSpPr>
          <p:nvPr/>
        </p:nvSpPr>
        <p:spPr bwMode="auto">
          <a:xfrm>
            <a:off x="5684838" y="60674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/>
              <a:t>5</a:t>
            </a:r>
          </a:p>
        </p:txBody>
      </p:sp>
      <p:sp>
        <p:nvSpPr>
          <p:cNvPr id="2128" name="Text Box 246"/>
          <p:cNvSpPr txBox="1">
            <a:spLocks noChangeArrowheads="1"/>
          </p:cNvSpPr>
          <p:nvPr/>
        </p:nvSpPr>
        <p:spPr bwMode="auto">
          <a:xfrm rot="4869391">
            <a:off x="3976688" y="6099175"/>
            <a:ext cx="9159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0"/>
              <a:t>Hub2</a:t>
            </a:r>
          </a:p>
        </p:txBody>
      </p:sp>
      <p:pic>
        <p:nvPicPr>
          <p:cNvPr id="2129" name="Picture 247" descr="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3" y="404813"/>
            <a:ext cx="293687" cy="188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0" name="Rectangle 248"/>
          <p:cNvSpPr>
            <a:spLocks noChangeArrowheads="1"/>
          </p:cNvSpPr>
          <p:nvPr/>
        </p:nvSpPr>
        <p:spPr bwMode="auto">
          <a:xfrm rot="-5400000">
            <a:off x="3560763" y="1231900"/>
            <a:ext cx="2071688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700">
                <a:solidFill>
                  <a:schemeClr val="accent2"/>
                </a:solidFill>
                <a:ea typeface="HG丸ｺﾞｼｯｸM-PRO" pitchFamily="50" charset="-128"/>
              </a:rPr>
              <a:t>Kobe City College of Technology Dep. Mech.</a:t>
            </a:r>
          </a:p>
        </p:txBody>
      </p:sp>
      <p:sp>
        <p:nvSpPr>
          <p:cNvPr id="2131" name="AutoShape 249"/>
          <p:cNvSpPr>
            <a:spLocks noChangeArrowheads="1"/>
          </p:cNvSpPr>
          <p:nvPr/>
        </p:nvSpPr>
        <p:spPr bwMode="auto">
          <a:xfrm rot="-5400000">
            <a:off x="4629150" y="527051"/>
            <a:ext cx="458787" cy="23336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ja-JP" sz="900" b="0"/>
          </a:p>
        </p:txBody>
      </p:sp>
      <p:sp>
        <p:nvSpPr>
          <p:cNvPr id="2132" name="Text Box 250"/>
          <p:cNvSpPr txBox="1">
            <a:spLocks noChangeArrowheads="1"/>
          </p:cNvSpPr>
          <p:nvPr/>
        </p:nvSpPr>
        <p:spPr bwMode="auto">
          <a:xfrm rot="-5400000">
            <a:off x="4241007" y="1529556"/>
            <a:ext cx="1236662" cy="2381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900" b="0"/>
              <a:t>KCCT MECH</a:t>
            </a:r>
          </a:p>
        </p:txBody>
      </p:sp>
      <p:sp>
        <p:nvSpPr>
          <p:cNvPr id="2133" name="Line 251"/>
          <p:cNvSpPr>
            <a:spLocks noChangeShapeType="1"/>
          </p:cNvSpPr>
          <p:nvPr/>
        </p:nvSpPr>
        <p:spPr bwMode="auto">
          <a:xfrm rot="-5400000" flipH="1" flipV="1">
            <a:off x="4894263" y="333375"/>
            <a:ext cx="117475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4" name="Line 253"/>
          <p:cNvSpPr>
            <a:spLocks noChangeShapeType="1"/>
          </p:cNvSpPr>
          <p:nvPr/>
        </p:nvSpPr>
        <p:spPr bwMode="auto">
          <a:xfrm>
            <a:off x="2216150" y="307975"/>
            <a:ext cx="0" cy="1057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135" name="Picture 256" descr="logo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2692400"/>
            <a:ext cx="73977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36" name="Group 331"/>
          <p:cNvGrpSpPr>
            <a:grpSpLocks/>
          </p:cNvGrpSpPr>
          <p:nvPr/>
        </p:nvGrpSpPr>
        <p:grpSpPr bwMode="auto">
          <a:xfrm>
            <a:off x="5638800" y="17463"/>
            <a:ext cx="4537075" cy="5900737"/>
            <a:chOff x="3552" y="11"/>
            <a:chExt cx="2858" cy="3717"/>
          </a:xfrm>
        </p:grpSpPr>
        <p:sp>
          <p:nvSpPr>
            <p:cNvPr id="2154" name="Rectangle 258"/>
            <p:cNvSpPr>
              <a:spLocks noChangeArrowheads="1"/>
            </p:cNvSpPr>
            <p:nvPr/>
          </p:nvSpPr>
          <p:spPr bwMode="auto">
            <a:xfrm rot="10800000">
              <a:off x="3555" y="3124"/>
              <a:ext cx="2658" cy="41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5" name="Rectangle 259"/>
            <p:cNvSpPr>
              <a:spLocks noChangeArrowheads="1"/>
            </p:cNvSpPr>
            <p:nvPr/>
          </p:nvSpPr>
          <p:spPr bwMode="auto">
            <a:xfrm rot="10800000">
              <a:off x="5204" y="2479"/>
              <a:ext cx="1112" cy="664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6" name="Rectangle 260"/>
            <p:cNvSpPr>
              <a:spLocks noChangeArrowheads="1"/>
            </p:cNvSpPr>
            <p:nvPr/>
          </p:nvSpPr>
          <p:spPr bwMode="auto">
            <a:xfrm rot="10800000">
              <a:off x="3555" y="3127"/>
              <a:ext cx="2759" cy="40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7" name="Rectangle 261"/>
            <p:cNvSpPr>
              <a:spLocks noChangeArrowheads="1"/>
            </p:cNvSpPr>
            <p:nvPr/>
          </p:nvSpPr>
          <p:spPr bwMode="auto">
            <a:xfrm rot="10800000">
              <a:off x="4690" y="1657"/>
              <a:ext cx="1626" cy="843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8" name="Line 262"/>
            <p:cNvSpPr>
              <a:spLocks noChangeShapeType="1"/>
            </p:cNvSpPr>
            <p:nvPr/>
          </p:nvSpPr>
          <p:spPr bwMode="auto">
            <a:xfrm rot="10800000">
              <a:off x="4689" y="2054"/>
              <a:ext cx="1" cy="4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9" name="Oval 263"/>
            <p:cNvSpPr>
              <a:spLocks noChangeAspect="1" noChangeArrowheads="1"/>
            </p:cNvSpPr>
            <p:nvPr/>
          </p:nvSpPr>
          <p:spPr bwMode="auto">
            <a:xfrm rot="10800000">
              <a:off x="5341" y="2305"/>
              <a:ext cx="63" cy="71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60" name="Rectangle 264"/>
            <p:cNvSpPr>
              <a:spLocks noChangeArrowheads="1"/>
            </p:cNvSpPr>
            <p:nvPr/>
          </p:nvSpPr>
          <p:spPr bwMode="auto">
            <a:xfrm rot="10800000">
              <a:off x="4501" y="1502"/>
              <a:ext cx="1185" cy="594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61" name="Rectangle 265"/>
            <p:cNvSpPr>
              <a:spLocks noChangeArrowheads="1"/>
            </p:cNvSpPr>
            <p:nvPr/>
          </p:nvSpPr>
          <p:spPr bwMode="auto">
            <a:xfrm rot="10800000">
              <a:off x="5668" y="1502"/>
              <a:ext cx="237" cy="589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162" name="Group 266"/>
            <p:cNvGrpSpPr>
              <a:grpSpLocks/>
            </p:cNvGrpSpPr>
            <p:nvPr/>
          </p:nvGrpSpPr>
          <p:grpSpPr bwMode="auto">
            <a:xfrm>
              <a:off x="4628" y="2267"/>
              <a:ext cx="925" cy="74"/>
              <a:chOff x="4646" y="2267"/>
              <a:chExt cx="925" cy="74"/>
            </a:xfrm>
          </p:grpSpPr>
          <p:sp>
            <p:nvSpPr>
              <p:cNvPr id="2209" name="Arc 267"/>
              <p:cNvSpPr>
                <a:spLocks noChangeAspect="1"/>
              </p:cNvSpPr>
              <p:nvPr/>
            </p:nvSpPr>
            <p:spPr bwMode="auto">
              <a:xfrm rot="-5400000" flipH="1" flipV="1">
                <a:off x="5520" y="2288"/>
                <a:ext cx="72" cy="31"/>
              </a:xfrm>
              <a:custGeom>
                <a:avLst/>
                <a:gdLst>
                  <a:gd name="T0" fmla="*/ 0 w 43199"/>
                  <a:gd name="T1" fmla="*/ 0 h 21600"/>
                  <a:gd name="T2" fmla="*/ 0 w 43199"/>
                  <a:gd name="T3" fmla="*/ 0 h 21600"/>
                  <a:gd name="T4" fmla="*/ 0 w 431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lnTo>
                      <a:pt x="-1" y="214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10" name="Line 268"/>
              <p:cNvSpPr>
                <a:spLocks noChangeShapeType="1"/>
              </p:cNvSpPr>
              <p:nvPr/>
            </p:nvSpPr>
            <p:spPr bwMode="auto">
              <a:xfrm rot="10800000">
                <a:off x="4655" y="2341"/>
                <a:ext cx="887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1" name="Line 269"/>
              <p:cNvSpPr>
                <a:spLocks noChangeShapeType="1"/>
              </p:cNvSpPr>
              <p:nvPr/>
            </p:nvSpPr>
            <p:spPr bwMode="auto">
              <a:xfrm rot="10800000">
                <a:off x="4657" y="2267"/>
                <a:ext cx="884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2" name="Rectangle 270"/>
              <p:cNvSpPr>
                <a:spLocks noChangeArrowheads="1"/>
              </p:cNvSpPr>
              <p:nvPr/>
            </p:nvSpPr>
            <p:spPr bwMode="auto">
              <a:xfrm rot="10800000">
                <a:off x="4646" y="2272"/>
                <a:ext cx="896" cy="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163" name="Line 271"/>
            <p:cNvSpPr>
              <a:spLocks noChangeShapeType="1"/>
            </p:cNvSpPr>
            <p:nvPr/>
          </p:nvSpPr>
          <p:spPr bwMode="auto">
            <a:xfrm rot="10800000">
              <a:off x="3722" y="3296"/>
              <a:ext cx="2594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2164" name="Group 272"/>
            <p:cNvGrpSpPr>
              <a:grpSpLocks/>
            </p:cNvGrpSpPr>
            <p:nvPr/>
          </p:nvGrpSpPr>
          <p:grpSpPr bwMode="auto">
            <a:xfrm rot="10800000" flipV="1">
              <a:off x="5135" y="3050"/>
              <a:ext cx="66" cy="563"/>
              <a:chOff x="4879" y="113"/>
              <a:chExt cx="66" cy="563"/>
            </a:xfrm>
          </p:grpSpPr>
          <p:sp>
            <p:nvSpPr>
              <p:cNvPr id="2203" name="Rectangle 273"/>
              <p:cNvSpPr>
                <a:spLocks noChangeArrowheads="1"/>
              </p:cNvSpPr>
              <p:nvPr/>
            </p:nvSpPr>
            <p:spPr bwMode="auto">
              <a:xfrm>
                <a:off x="4879" y="113"/>
                <a:ext cx="66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2204" name="Group 274"/>
              <p:cNvGrpSpPr>
                <a:grpSpLocks/>
              </p:cNvGrpSpPr>
              <p:nvPr/>
            </p:nvGrpSpPr>
            <p:grpSpPr bwMode="auto">
              <a:xfrm>
                <a:off x="4880" y="359"/>
                <a:ext cx="64" cy="317"/>
                <a:chOff x="4880" y="359"/>
                <a:chExt cx="64" cy="317"/>
              </a:xfrm>
            </p:grpSpPr>
            <p:sp>
              <p:nvSpPr>
                <p:cNvPr id="2205" name="Arc 275"/>
                <p:cNvSpPr>
                  <a:spLocks noChangeAspect="1"/>
                </p:cNvSpPr>
                <p:nvPr/>
              </p:nvSpPr>
              <p:spPr bwMode="auto">
                <a:xfrm flipH="1">
                  <a:off x="4881" y="359"/>
                  <a:ext cx="62" cy="32"/>
                </a:xfrm>
                <a:custGeom>
                  <a:avLst/>
                  <a:gdLst>
                    <a:gd name="T0" fmla="*/ 0 w 43199"/>
                    <a:gd name="T1" fmla="*/ 0 h 21600"/>
                    <a:gd name="T2" fmla="*/ 0 w 43199"/>
                    <a:gd name="T3" fmla="*/ 0 h 21600"/>
                    <a:gd name="T4" fmla="*/ 0 w 431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21600" fill="none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</a:path>
                    <a:path w="43199" h="21600" stroke="0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lnTo>
                        <a:pt x="21599" y="21600"/>
                      </a:lnTo>
                      <a:lnTo>
                        <a:pt x="-1" y="2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206" name="Line 27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739" y="532"/>
                  <a:ext cx="282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07" name="Line 27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802" y="535"/>
                  <a:ext cx="283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08" name="Rectangle 278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4771" y="501"/>
                  <a:ext cx="281" cy="5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2165" name="Text Box 279"/>
            <p:cNvSpPr txBox="1">
              <a:spLocks noChangeArrowheads="1"/>
            </p:cNvSpPr>
            <p:nvPr/>
          </p:nvSpPr>
          <p:spPr bwMode="auto">
            <a:xfrm rot="5400000">
              <a:off x="4284" y="1660"/>
              <a:ext cx="7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2400"/>
                <a:t>2</a:t>
              </a:r>
              <a:r>
                <a:rPr lang="en-US" altLang="ja-JP" sz="2400" b="0"/>
                <a:t>-b</a:t>
              </a:r>
              <a:endParaRPr lang="en-US" altLang="ja-JP" sz="240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166" name="Rectangle 280"/>
            <p:cNvSpPr>
              <a:spLocks noChangeArrowheads="1"/>
            </p:cNvSpPr>
            <p:nvPr/>
          </p:nvSpPr>
          <p:spPr bwMode="auto">
            <a:xfrm rot="10800000">
              <a:off x="5201" y="2502"/>
              <a:ext cx="482" cy="624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67" name="Rectangle 281"/>
            <p:cNvSpPr>
              <a:spLocks noChangeArrowheads="1"/>
            </p:cNvSpPr>
            <p:nvPr/>
          </p:nvSpPr>
          <p:spPr bwMode="auto">
            <a:xfrm rot="10800000">
              <a:off x="5678" y="2507"/>
              <a:ext cx="117" cy="612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68" name="Rectangle 282"/>
            <p:cNvSpPr>
              <a:spLocks noChangeArrowheads="1"/>
            </p:cNvSpPr>
            <p:nvPr/>
          </p:nvSpPr>
          <p:spPr bwMode="auto">
            <a:xfrm rot="10800000">
              <a:off x="4538" y="2220"/>
              <a:ext cx="142" cy="18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69" name="Line 283"/>
            <p:cNvSpPr>
              <a:spLocks noChangeShapeType="1"/>
            </p:cNvSpPr>
            <p:nvPr/>
          </p:nvSpPr>
          <p:spPr bwMode="auto">
            <a:xfrm rot="5400000">
              <a:off x="5009" y="2183"/>
              <a:ext cx="0" cy="6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0" name="Rectangle 284"/>
            <p:cNvSpPr>
              <a:spLocks noChangeArrowheads="1"/>
            </p:cNvSpPr>
            <p:nvPr/>
          </p:nvSpPr>
          <p:spPr bwMode="auto">
            <a:xfrm rot="10800000">
              <a:off x="3552" y="1092"/>
              <a:ext cx="2516" cy="410"/>
            </a:xfrm>
            <a:prstGeom prst="rect">
              <a:avLst/>
            </a:prstGeom>
            <a:noFill/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1" name="Rectangle 285"/>
            <p:cNvSpPr>
              <a:spLocks noChangeArrowheads="1"/>
            </p:cNvSpPr>
            <p:nvPr/>
          </p:nvSpPr>
          <p:spPr bwMode="auto">
            <a:xfrm rot="10800000">
              <a:off x="3709" y="1224"/>
              <a:ext cx="2599" cy="1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2" name="Line 286"/>
            <p:cNvSpPr>
              <a:spLocks noChangeShapeType="1"/>
            </p:cNvSpPr>
            <p:nvPr/>
          </p:nvSpPr>
          <p:spPr bwMode="auto">
            <a:xfrm rot="10800000">
              <a:off x="4010" y="1093"/>
              <a:ext cx="0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3" name="Rectangle 287"/>
            <p:cNvSpPr>
              <a:spLocks noChangeArrowheads="1"/>
            </p:cNvSpPr>
            <p:nvPr/>
          </p:nvSpPr>
          <p:spPr bwMode="auto">
            <a:xfrm rot="10800000">
              <a:off x="5106" y="1006"/>
              <a:ext cx="136" cy="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174" name="Group 288"/>
            <p:cNvGrpSpPr>
              <a:grpSpLocks/>
            </p:cNvGrpSpPr>
            <p:nvPr/>
          </p:nvGrpSpPr>
          <p:grpSpPr bwMode="auto">
            <a:xfrm rot="10800000" flipV="1">
              <a:off x="3559" y="1208"/>
              <a:ext cx="60" cy="178"/>
              <a:chOff x="4868" y="3489"/>
              <a:chExt cx="60" cy="178"/>
            </a:xfrm>
          </p:grpSpPr>
          <p:sp>
            <p:nvSpPr>
              <p:cNvPr id="2201" name="AutoShape 289"/>
              <p:cNvSpPr>
                <a:spLocks noChangeArrowheads="1"/>
              </p:cNvSpPr>
              <p:nvPr/>
            </p:nvSpPr>
            <p:spPr bwMode="auto">
              <a:xfrm rot="5400000">
                <a:off x="4876" y="3615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02" name="AutoShape 290"/>
              <p:cNvSpPr>
                <a:spLocks noChangeArrowheads="1"/>
              </p:cNvSpPr>
              <p:nvPr/>
            </p:nvSpPr>
            <p:spPr bwMode="auto">
              <a:xfrm rot="5400000">
                <a:off x="4874" y="3483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175" name="Rectangle 291"/>
            <p:cNvSpPr>
              <a:spLocks noChangeArrowheads="1"/>
            </p:cNvSpPr>
            <p:nvPr/>
          </p:nvSpPr>
          <p:spPr bwMode="auto">
            <a:xfrm rot="10800000">
              <a:off x="5136" y="1294"/>
              <a:ext cx="6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6" name="Rectangle 292"/>
            <p:cNvSpPr>
              <a:spLocks noChangeArrowheads="1"/>
            </p:cNvSpPr>
            <p:nvPr/>
          </p:nvSpPr>
          <p:spPr bwMode="auto">
            <a:xfrm rot="10800000">
              <a:off x="5683" y="11"/>
              <a:ext cx="533" cy="108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7" name="Rectangle 293"/>
            <p:cNvSpPr>
              <a:spLocks noChangeArrowheads="1"/>
            </p:cNvSpPr>
            <p:nvPr/>
          </p:nvSpPr>
          <p:spPr bwMode="auto">
            <a:xfrm rot="10800000">
              <a:off x="5686" y="1076"/>
              <a:ext cx="561" cy="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8" name="Rectangle 294" descr="右下がり対角線 (太)"/>
            <p:cNvSpPr>
              <a:spLocks noChangeArrowheads="1"/>
            </p:cNvSpPr>
            <p:nvPr/>
          </p:nvSpPr>
          <p:spPr bwMode="auto">
            <a:xfrm rot="-5400000">
              <a:off x="5014" y="778"/>
              <a:ext cx="396" cy="1042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79" name="Rectangle 295"/>
            <p:cNvSpPr>
              <a:spLocks noChangeArrowheads="1"/>
            </p:cNvSpPr>
            <p:nvPr/>
          </p:nvSpPr>
          <p:spPr bwMode="auto">
            <a:xfrm rot="10800000">
              <a:off x="5686" y="1098"/>
              <a:ext cx="561" cy="579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80" name="Rectangle 296"/>
            <p:cNvSpPr>
              <a:spLocks noChangeArrowheads="1"/>
            </p:cNvSpPr>
            <p:nvPr/>
          </p:nvSpPr>
          <p:spPr bwMode="auto">
            <a:xfrm rot="10800000">
              <a:off x="6219" y="977"/>
              <a:ext cx="191" cy="26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181" name="Group 297"/>
            <p:cNvGrpSpPr>
              <a:grpSpLocks/>
            </p:cNvGrpSpPr>
            <p:nvPr/>
          </p:nvGrpSpPr>
          <p:grpSpPr bwMode="auto">
            <a:xfrm rot="10800000">
              <a:off x="5137" y="1016"/>
              <a:ext cx="64" cy="317"/>
              <a:chOff x="4880" y="359"/>
              <a:chExt cx="64" cy="317"/>
            </a:xfrm>
          </p:grpSpPr>
          <p:sp>
            <p:nvSpPr>
              <p:cNvPr id="2197" name="Arc 298"/>
              <p:cNvSpPr>
                <a:spLocks noChangeAspect="1"/>
              </p:cNvSpPr>
              <p:nvPr/>
            </p:nvSpPr>
            <p:spPr bwMode="auto">
              <a:xfrm flipH="1">
                <a:off x="4881" y="359"/>
                <a:ext cx="62" cy="32"/>
              </a:xfrm>
              <a:custGeom>
                <a:avLst/>
                <a:gdLst>
                  <a:gd name="T0" fmla="*/ 0 w 43199"/>
                  <a:gd name="T1" fmla="*/ 0 h 21600"/>
                  <a:gd name="T2" fmla="*/ 0 w 43199"/>
                  <a:gd name="T3" fmla="*/ 0 h 21600"/>
                  <a:gd name="T4" fmla="*/ 0 w 431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lnTo>
                      <a:pt x="-1" y="214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98" name="Line 299"/>
              <p:cNvSpPr>
                <a:spLocks noChangeShapeType="1"/>
              </p:cNvSpPr>
              <p:nvPr/>
            </p:nvSpPr>
            <p:spPr bwMode="auto">
              <a:xfrm rot="5400000" flipV="1">
                <a:off x="4739" y="532"/>
                <a:ext cx="28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9" name="Line 300"/>
              <p:cNvSpPr>
                <a:spLocks noChangeShapeType="1"/>
              </p:cNvSpPr>
              <p:nvPr/>
            </p:nvSpPr>
            <p:spPr bwMode="auto">
              <a:xfrm rot="5400000" flipV="1">
                <a:off x="4802" y="535"/>
                <a:ext cx="28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0" name="Rectangle 301"/>
              <p:cNvSpPr>
                <a:spLocks noChangeArrowheads="1"/>
              </p:cNvSpPr>
              <p:nvPr/>
            </p:nvSpPr>
            <p:spPr bwMode="auto">
              <a:xfrm rot="5400000" flipV="1">
                <a:off x="4771" y="501"/>
                <a:ext cx="281" cy="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182" name="Rectangle 302"/>
            <p:cNvSpPr>
              <a:spLocks noChangeArrowheads="1"/>
            </p:cNvSpPr>
            <p:nvPr/>
          </p:nvSpPr>
          <p:spPr bwMode="auto">
            <a:xfrm rot="10800000">
              <a:off x="5106" y="1006"/>
              <a:ext cx="136" cy="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83" name="AutoShape 303"/>
            <p:cNvSpPr>
              <a:spLocks noChangeArrowheads="1"/>
            </p:cNvSpPr>
            <p:nvPr/>
          </p:nvSpPr>
          <p:spPr bwMode="auto">
            <a:xfrm rot="16200000" flipV="1">
              <a:off x="4588" y="1199"/>
              <a:ext cx="402" cy="20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84" name="Line 304"/>
            <p:cNvSpPr>
              <a:spLocks noChangeShapeType="1"/>
            </p:cNvSpPr>
            <p:nvPr/>
          </p:nvSpPr>
          <p:spPr bwMode="auto">
            <a:xfrm rot="10800000">
              <a:off x="4689" y="1099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5" name="Line 305"/>
            <p:cNvSpPr>
              <a:spLocks noChangeShapeType="1"/>
            </p:cNvSpPr>
            <p:nvPr/>
          </p:nvSpPr>
          <p:spPr bwMode="auto">
            <a:xfrm rot="-8100000">
              <a:off x="4683" y="1196"/>
              <a:ext cx="2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Line 306"/>
            <p:cNvSpPr>
              <a:spLocks noChangeShapeType="1"/>
            </p:cNvSpPr>
            <p:nvPr/>
          </p:nvSpPr>
          <p:spPr bwMode="auto">
            <a:xfrm rot="8100000" flipV="1">
              <a:off x="4696" y="1402"/>
              <a:ext cx="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Text Box 307"/>
            <p:cNvSpPr txBox="1">
              <a:spLocks noChangeArrowheads="1"/>
            </p:cNvSpPr>
            <p:nvPr/>
          </p:nvSpPr>
          <p:spPr bwMode="auto">
            <a:xfrm rot="-5400000">
              <a:off x="5322" y="2188"/>
              <a:ext cx="1525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1200"/>
                <a:t>A</a:t>
              </a:r>
              <a:r>
                <a:rPr lang="en-US" altLang="en-US" sz="1200"/>
                <a:t>dhere</a:t>
              </a:r>
              <a:r>
                <a:rPr lang="en-US" altLang="ja-JP" sz="1200"/>
                <a:t>  “2-a” part on here</a:t>
              </a:r>
            </a:p>
          </p:txBody>
        </p:sp>
        <p:sp>
          <p:nvSpPr>
            <p:cNvPr id="2188" name="Line 309"/>
            <p:cNvSpPr>
              <a:spLocks noChangeShapeType="1"/>
            </p:cNvSpPr>
            <p:nvPr/>
          </p:nvSpPr>
          <p:spPr bwMode="auto">
            <a:xfrm rot="10800000">
              <a:off x="5706" y="1502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Line 310"/>
            <p:cNvSpPr>
              <a:spLocks noChangeShapeType="1"/>
            </p:cNvSpPr>
            <p:nvPr/>
          </p:nvSpPr>
          <p:spPr bwMode="auto">
            <a:xfrm rot="10800000">
              <a:off x="5708" y="2097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Line 311"/>
            <p:cNvSpPr>
              <a:spLocks noChangeShapeType="1"/>
            </p:cNvSpPr>
            <p:nvPr/>
          </p:nvSpPr>
          <p:spPr bwMode="auto">
            <a:xfrm rot="10800000">
              <a:off x="5709" y="2504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Line 312"/>
            <p:cNvSpPr>
              <a:spLocks noChangeShapeType="1"/>
            </p:cNvSpPr>
            <p:nvPr/>
          </p:nvSpPr>
          <p:spPr bwMode="auto">
            <a:xfrm rot="10800000">
              <a:off x="5711" y="3123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Text Box 313"/>
            <p:cNvSpPr txBox="1">
              <a:spLocks noChangeArrowheads="1"/>
            </p:cNvSpPr>
            <p:nvPr/>
          </p:nvSpPr>
          <p:spPr bwMode="auto">
            <a:xfrm rot="-5400000">
              <a:off x="5394" y="2122"/>
              <a:ext cx="1029" cy="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ja-JP" sz="800" b="0"/>
                <a:t>* Attention stop cutting here !</a:t>
              </a:r>
            </a:p>
          </p:txBody>
        </p:sp>
        <p:sp>
          <p:nvSpPr>
            <p:cNvPr id="2193" name="Rectangle 314"/>
            <p:cNvSpPr>
              <a:spLocks noChangeArrowheads="1"/>
            </p:cNvSpPr>
            <p:nvPr/>
          </p:nvSpPr>
          <p:spPr bwMode="auto">
            <a:xfrm rot="5400000">
              <a:off x="4923" y="1121"/>
              <a:ext cx="68" cy="3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94" name="Line 315"/>
            <p:cNvSpPr>
              <a:spLocks noChangeShapeType="1"/>
            </p:cNvSpPr>
            <p:nvPr/>
          </p:nvSpPr>
          <p:spPr bwMode="auto">
            <a:xfrm rot="10800000">
              <a:off x="4871" y="1297"/>
              <a:ext cx="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5" name="Line 316"/>
            <p:cNvSpPr>
              <a:spLocks noChangeShapeType="1"/>
            </p:cNvSpPr>
            <p:nvPr/>
          </p:nvSpPr>
          <p:spPr bwMode="auto">
            <a:xfrm rot="10800000" flipV="1">
              <a:off x="6216" y="1071"/>
              <a:ext cx="0" cy="247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6" name="Rectangle 317"/>
            <p:cNvSpPr>
              <a:spLocks noChangeArrowheads="1"/>
            </p:cNvSpPr>
            <p:nvPr/>
          </p:nvSpPr>
          <p:spPr bwMode="auto">
            <a:xfrm rot="10800000">
              <a:off x="5106" y="3546"/>
              <a:ext cx="136" cy="18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137" name="Freeform 318"/>
          <p:cNvSpPr>
            <a:spLocks/>
          </p:cNvSpPr>
          <p:nvPr/>
        </p:nvSpPr>
        <p:spPr bwMode="auto">
          <a:xfrm>
            <a:off x="3944938" y="5718175"/>
            <a:ext cx="7632700" cy="1808163"/>
          </a:xfrm>
          <a:custGeom>
            <a:avLst/>
            <a:gdLst>
              <a:gd name="T0" fmla="*/ 0 w 1733"/>
              <a:gd name="T1" fmla="*/ 2147483647 h 1287"/>
              <a:gd name="T2" fmla="*/ 2147483647 w 1733"/>
              <a:gd name="T3" fmla="*/ 2147483647 h 1287"/>
              <a:gd name="T4" fmla="*/ 2147483647 w 1733"/>
              <a:gd name="T5" fmla="*/ 0 h 12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33" h="1287">
                <a:moveTo>
                  <a:pt x="0" y="1287"/>
                </a:moveTo>
                <a:lnTo>
                  <a:pt x="11" y="6"/>
                </a:lnTo>
                <a:lnTo>
                  <a:pt x="1733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8" name="Freeform 319"/>
          <p:cNvSpPr>
            <a:spLocks/>
          </p:cNvSpPr>
          <p:nvPr/>
        </p:nvSpPr>
        <p:spPr bwMode="auto">
          <a:xfrm>
            <a:off x="5419725" y="-93663"/>
            <a:ext cx="3455988" cy="5834063"/>
          </a:xfrm>
          <a:custGeom>
            <a:avLst/>
            <a:gdLst>
              <a:gd name="T0" fmla="*/ 2147483647 w 2177"/>
              <a:gd name="T1" fmla="*/ 0 h 3675"/>
              <a:gd name="T2" fmla="*/ 2147483647 w 2177"/>
              <a:gd name="T3" fmla="*/ 2147483647 h 3675"/>
              <a:gd name="T4" fmla="*/ 2147483647 w 2177"/>
              <a:gd name="T5" fmla="*/ 2147483647 h 3675"/>
              <a:gd name="T6" fmla="*/ 2147483647 w 2177"/>
              <a:gd name="T7" fmla="*/ 2147483647 h 3675"/>
              <a:gd name="T8" fmla="*/ 2147483647 w 2177"/>
              <a:gd name="T9" fmla="*/ 2147483647 h 3675"/>
              <a:gd name="T10" fmla="*/ 2147483647 w 2177"/>
              <a:gd name="T11" fmla="*/ 2147483647 h 3675"/>
              <a:gd name="T12" fmla="*/ 0 w 2177"/>
              <a:gd name="T13" fmla="*/ 2147483647 h 3675"/>
              <a:gd name="T14" fmla="*/ 0 w 2177"/>
              <a:gd name="T15" fmla="*/ 2147483647 h 36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77" h="3675">
                <a:moveTo>
                  <a:pt x="2177" y="0"/>
                </a:moveTo>
                <a:lnTo>
                  <a:pt x="2172" y="1085"/>
                </a:lnTo>
                <a:lnTo>
                  <a:pt x="93" y="1080"/>
                </a:lnTo>
                <a:lnTo>
                  <a:pt x="91" y="1588"/>
                </a:lnTo>
                <a:lnTo>
                  <a:pt x="998" y="1588"/>
                </a:lnTo>
                <a:lnTo>
                  <a:pt x="998" y="2949"/>
                </a:lnTo>
                <a:lnTo>
                  <a:pt x="0" y="2949"/>
                </a:lnTo>
                <a:lnTo>
                  <a:pt x="0" y="3675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9" name="Line 320"/>
          <p:cNvSpPr>
            <a:spLocks noChangeShapeType="1"/>
          </p:cNvSpPr>
          <p:nvPr/>
        </p:nvSpPr>
        <p:spPr bwMode="auto">
          <a:xfrm rot="10800000" flipV="1">
            <a:off x="757238" y="1370013"/>
            <a:ext cx="0" cy="1025525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40" name="Group 321"/>
          <p:cNvGrpSpPr>
            <a:grpSpLocks/>
          </p:cNvGrpSpPr>
          <p:nvPr/>
        </p:nvGrpSpPr>
        <p:grpSpPr bwMode="auto">
          <a:xfrm>
            <a:off x="8397875" y="3544888"/>
            <a:ext cx="419100" cy="228600"/>
            <a:chOff x="5299" y="2233"/>
            <a:chExt cx="253" cy="138"/>
          </a:xfrm>
        </p:grpSpPr>
        <p:sp>
          <p:nvSpPr>
            <p:cNvPr id="2151" name="AutoShape 322"/>
            <p:cNvSpPr>
              <a:spLocks noChangeArrowheads="1"/>
            </p:cNvSpPr>
            <p:nvPr/>
          </p:nvSpPr>
          <p:spPr bwMode="auto">
            <a:xfrm rot="5400000">
              <a:off x="5326" y="2210"/>
              <a:ext cx="136" cy="1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47 w 21600"/>
                <a:gd name="T13" fmla="*/ 4391 h 21600"/>
                <a:gd name="T14" fmla="*/ 17153 w 21600"/>
                <a:gd name="T15" fmla="*/ 172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41" y="21600"/>
                  </a:lnTo>
                  <a:lnTo>
                    <a:pt x="1635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2" name="Oval 323"/>
            <p:cNvSpPr>
              <a:spLocks noChangeAspect="1" noChangeArrowheads="1"/>
            </p:cNvSpPr>
            <p:nvPr/>
          </p:nvSpPr>
          <p:spPr bwMode="auto">
            <a:xfrm>
              <a:off x="5416" y="2235"/>
              <a:ext cx="136" cy="136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3" name="AutoShape 324"/>
            <p:cNvSpPr>
              <a:spLocks noChangeArrowheads="1"/>
            </p:cNvSpPr>
            <p:nvPr/>
          </p:nvSpPr>
          <p:spPr bwMode="auto">
            <a:xfrm rot="5400000">
              <a:off x="5322" y="2219"/>
              <a:ext cx="119" cy="1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56 w 21600"/>
                <a:gd name="T13" fmla="*/ 4451 h 21600"/>
                <a:gd name="T14" fmla="*/ 17244 w 21600"/>
                <a:gd name="T15" fmla="*/ 17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63" y="21600"/>
                  </a:lnTo>
                  <a:lnTo>
                    <a:pt x="1633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141" name="Group 325"/>
          <p:cNvGrpSpPr>
            <a:grpSpLocks/>
          </p:cNvGrpSpPr>
          <p:nvPr/>
        </p:nvGrpSpPr>
        <p:grpSpPr bwMode="auto">
          <a:xfrm rot="-5400000">
            <a:off x="4787106" y="553245"/>
            <a:ext cx="155575" cy="188912"/>
            <a:chOff x="-1203" y="3749"/>
            <a:chExt cx="98" cy="119"/>
          </a:xfrm>
        </p:grpSpPr>
        <p:sp>
          <p:nvSpPr>
            <p:cNvPr id="2149" name="Oval 326"/>
            <p:cNvSpPr>
              <a:spLocks noChangeArrowheads="1"/>
            </p:cNvSpPr>
            <p:nvPr/>
          </p:nvSpPr>
          <p:spPr bwMode="auto">
            <a:xfrm>
              <a:off x="-1203" y="3749"/>
              <a:ext cx="79" cy="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0" name="AutoShape 327"/>
            <p:cNvSpPr>
              <a:spLocks noChangeArrowheads="1"/>
            </p:cNvSpPr>
            <p:nvPr/>
          </p:nvSpPr>
          <p:spPr bwMode="auto">
            <a:xfrm rot="8100000">
              <a:off x="-1121" y="3805"/>
              <a:ext cx="16" cy="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50 w 21600"/>
                <a:gd name="T13" fmla="*/ 4457 h 21600"/>
                <a:gd name="T14" fmla="*/ 17550 w 21600"/>
                <a:gd name="T15" fmla="*/ 171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80" y="21600"/>
                  </a:lnTo>
                  <a:lnTo>
                    <a:pt x="1632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142" name="AutoShape 330"/>
          <p:cNvSpPr>
            <a:spLocks noChangeArrowheads="1"/>
          </p:cNvSpPr>
          <p:nvPr/>
        </p:nvSpPr>
        <p:spPr bwMode="auto">
          <a:xfrm>
            <a:off x="31750" y="5029200"/>
            <a:ext cx="2073275" cy="1811338"/>
          </a:xfrm>
          <a:prstGeom prst="roundRect">
            <a:avLst>
              <a:gd name="adj" fmla="val 5639"/>
            </a:avLst>
          </a:prstGeom>
          <a:noFill/>
          <a:ln w="9525" algn="ctr">
            <a:solidFill>
              <a:srgbClr val="3399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3" name="Rectangle 333"/>
          <p:cNvSpPr>
            <a:spLocks noChangeArrowheads="1"/>
          </p:cNvSpPr>
          <p:nvPr/>
        </p:nvSpPr>
        <p:spPr bwMode="auto">
          <a:xfrm>
            <a:off x="38100" y="5029200"/>
            <a:ext cx="2144713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1000" b="0"/>
              <a:t>For reference</a:t>
            </a:r>
            <a:r>
              <a:rPr lang="en-US" altLang="ja-JP" sz="1000"/>
              <a:t> </a:t>
            </a:r>
            <a:r>
              <a:rPr lang="ja-JP" altLang="en-US" sz="1000" b="0"/>
              <a:t>：</a:t>
            </a:r>
          </a:p>
          <a:p>
            <a:pPr algn="l"/>
            <a:r>
              <a:rPr lang="en-US" altLang="ja-JP" sz="1000" b="0"/>
              <a:t>If real wind turbine rotor diameter is about 100m, man (body height 180cm) body height is about 1cm in this model.</a:t>
            </a:r>
          </a:p>
          <a:p>
            <a:pPr algn="l"/>
            <a:endParaRPr lang="en-US" altLang="ja-JP" sz="1000" b="0"/>
          </a:p>
          <a:p>
            <a:pPr algn="l"/>
            <a:endParaRPr lang="en-US" altLang="ja-JP" sz="1000" b="0"/>
          </a:p>
          <a:p>
            <a:pPr algn="l"/>
            <a:endParaRPr lang="en-US" altLang="ja-JP" sz="1000" b="0"/>
          </a:p>
          <a:p>
            <a:pPr algn="l"/>
            <a:endParaRPr lang="en-US" altLang="ja-JP" sz="1000" b="0"/>
          </a:p>
          <a:p>
            <a:pPr algn="l"/>
            <a:r>
              <a:rPr lang="en-US" altLang="ja-JP" sz="1000" b="0"/>
              <a:t>The Estádio da Luz </a:t>
            </a:r>
          </a:p>
          <a:p>
            <a:pPr algn="l"/>
            <a:r>
              <a:rPr lang="en-US" altLang="ja-JP" sz="1000" b="0"/>
              <a:t>field dimensions : </a:t>
            </a:r>
            <a:r>
              <a:rPr lang="en-US" altLang="ja-JP" sz="1000" b="0" u="sng"/>
              <a:t>105m</a:t>
            </a:r>
            <a:r>
              <a:rPr lang="en-US" altLang="ja-JP" sz="1000" b="0"/>
              <a:t> x 68m</a:t>
            </a:r>
          </a:p>
        </p:txBody>
      </p:sp>
      <p:sp>
        <p:nvSpPr>
          <p:cNvPr id="2144" name="Rectangle 337"/>
          <p:cNvSpPr>
            <a:spLocks noChangeArrowheads="1"/>
          </p:cNvSpPr>
          <p:nvPr/>
        </p:nvSpPr>
        <p:spPr bwMode="auto">
          <a:xfrm rot="-5400000">
            <a:off x="4164807" y="2690018"/>
            <a:ext cx="15113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800" b="0">
                <a:latin typeface="HG丸ｺﾞｼｯｸM-PRO" pitchFamily="50" charset="-128"/>
                <a:ea typeface="HG丸ｺﾞｼｯｸM-PRO" pitchFamily="50" charset="-128"/>
              </a:rPr>
              <a:t>Optimized for</a:t>
            </a:r>
          </a:p>
          <a:p>
            <a:pPr algn="l">
              <a:spcBef>
                <a:spcPct val="50000"/>
              </a:spcBef>
            </a:pPr>
            <a:r>
              <a:rPr lang="ja-JP" altLang="en-US" sz="800" b="0">
                <a:latin typeface="HG丸ｺﾞｼｯｸM-PRO" pitchFamily="50" charset="-128"/>
                <a:ea typeface="HG丸ｺﾞｼｯｸM-PRO" pitchFamily="50" charset="-128"/>
              </a:rPr>
              <a:t>ジェネモーター </a:t>
            </a:r>
            <a:r>
              <a:rPr lang="en-US" altLang="ja-JP" sz="800" b="0">
                <a:latin typeface="HG丸ｺﾞｼｯｸM-PRO" pitchFamily="50" charset="-128"/>
                <a:ea typeface="HG丸ｺﾞｼｯｸM-PRO" pitchFamily="50" charset="-128"/>
              </a:rPr>
              <a:t>XGM-RA</a:t>
            </a:r>
          </a:p>
        </p:txBody>
      </p:sp>
      <p:pic>
        <p:nvPicPr>
          <p:cNvPr id="2145" name="Picture 33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0" t="5446" r="35094"/>
          <a:stretch>
            <a:fillRect/>
          </a:stretch>
        </p:blipFill>
        <p:spPr bwMode="auto">
          <a:xfrm>
            <a:off x="4776788" y="2320925"/>
            <a:ext cx="1349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6" name="Picture 33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275" y="3613150"/>
            <a:ext cx="506413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7" name="Picture 341" descr="科研費ロゴタイプSサイズ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546475"/>
            <a:ext cx="3825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8" name="Picture 340" descr="C:\Users\student\Desktop\88x31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24625"/>
            <a:ext cx="7731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9"/>
          <p:cNvGrpSpPr>
            <a:grpSpLocks/>
          </p:cNvGrpSpPr>
          <p:nvPr/>
        </p:nvGrpSpPr>
        <p:grpSpPr bwMode="auto">
          <a:xfrm rot="10800000">
            <a:off x="201613" y="1862138"/>
            <a:ext cx="9705975" cy="6521450"/>
            <a:chOff x="-9" y="-984"/>
            <a:chExt cx="6114" cy="4108"/>
          </a:xfrm>
        </p:grpSpPr>
        <p:sp>
          <p:nvSpPr>
            <p:cNvPr id="3200" name="Freeform 210" descr="80%"/>
            <p:cNvSpPr>
              <a:spLocks/>
            </p:cNvSpPr>
            <p:nvPr/>
          </p:nvSpPr>
          <p:spPr bwMode="auto">
            <a:xfrm>
              <a:off x="1" y="145"/>
              <a:ext cx="1067" cy="1151"/>
            </a:xfrm>
            <a:custGeom>
              <a:avLst/>
              <a:gdLst>
                <a:gd name="T0" fmla="*/ 180 w 1067"/>
                <a:gd name="T1" fmla="*/ 1151 h 1151"/>
                <a:gd name="T2" fmla="*/ 0 w 1067"/>
                <a:gd name="T3" fmla="*/ 207 h 1151"/>
                <a:gd name="T4" fmla="*/ 989 w 1067"/>
                <a:gd name="T5" fmla="*/ 0 h 1151"/>
                <a:gd name="T6" fmla="*/ 1067 w 1067"/>
                <a:gd name="T7" fmla="*/ 375 h 1151"/>
                <a:gd name="T8" fmla="*/ 664 w 1067"/>
                <a:gd name="T9" fmla="*/ 809 h 1151"/>
                <a:gd name="T10" fmla="*/ 651 w 1067"/>
                <a:gd name="T11" fmla="*/ 859 h 1151"/>
                <a:gd name="T12" fmla="*/ 598 w 1067"/>
                <a:gd name="T13" fmla="*/ 1043 h 1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7" h="1151">
                  <a:moveTo>
                    <a:pt x="180" y="1151"/>
                  </a:moveTo>
                  <a:lnTo>
                    <a:pt x="0" y="207"/>
                  </a:lnTo>
                  <a:lnTo>
                    <a:pt x="989" y="0"/>
                  </a:lnTo>
                  <a:lnTo>
                    <a:pt x="1067" y="375"/>
                  </a:lnTo>
                  <a:lnTo>
                    <a:pt x="664" y="809"/>
                  </a:lnTo>
                  <a:lnTo>
                    <a:pt x="651" y="859"/>
                  </a:lnTo>
                  <a:lnTo>
                    <a:pt x="598" y="1043"/>
                  </a:lnTo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1" name="Rectangle 211"/>
            <p:cNvSpPr>
              <a:spLocks noChangeArrowheads="1"/>
            </p:cNvSpPr>
            <p:nvPr/>
          </p:nvSpPr>
          <p:spPr bwMode="auto">
            <a:xfrm rot="-780000">
              <a:off x="255" y="1252"/>
              <a:ext cx="428" cy="7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02" name="Rectangle 212"/>
            <p:cNvSpPr>
              <a:spLocks noChangeArrowheads="1"/>
            </p:cNvSpPr>
            <p:nvPr/>
          </p:nvSpPr>
          <p:spPr bwMode="auto">
            <a:xfrm rot="4627671">
              <a:off x="363" y="1056"/>
              <a:ext cx="59" cy="41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203" name="Group 213"/>
            <p:cNvGrpSpPr>
              <a:grpSpLocks/>
            </p:cNvGrpSpPr>
            <p:nvPr/>
          </p:nvGrpSpPr>
          <p:grpSpPr bwMode="auto">
            <a:xfrm>
              <a:off x="3" y="-984"/>
              <a:ext cx="6102" cy="3679"/>
              <a:chOff x="-3" y="-982"/>
              <a:chExt cx="6102" cy="3679"/>
            </a:xfrm>
          </p:grpSpPr>
          <p:sp>
            <p:nvSpPr>
              <p:cNvPr id="3247" name="AutoShape 214"/>
              <p:cNvSpPr>
                <a:spLocks noChangeAspect="1" noChangeArrowheads="1"/>
              </p:cNvSpPr>
              <p:nvPr/>
            </p:nvSpPr>
            <p:spPr bwMode="auto">
              <a:xfrm rot="4522136">
                <a:off x="691" y="1713"/>
                <a:ext cx="43" cy="3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3248" name="Freeform 215"/>
              <p:cNvSpPr>
                <a:spLocks noChangeAspect="1"/>
              </p:cNvSpPr>
              <p:nvPr/>
            </p:nvSpPr>
            <p:spPr bwMode="auto">
              <a:xfrm rot="9395471">
                <a:off x="1052" y="1785"/>
                <a:ext cx="957" cy="912"/>
              </a:xfrm>
              <a:custGeom>
                <a:avLst/>
                <a:gdLst>
                  <a:gd name="T0" fmla="*/ 1414 w 885"/>
                  <a:gd name="T1" fmla="*/ 1352 h 843"/>
                  <a:gd name="T2" fmla="*/ 0 w 885"/>
                  <a:gd name="T3" fmla="*/ 0 h 8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5" h="843">
                    <a:moveTo>
                      <a:pt x="885" y="843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49" name="Freeform 216"/>
              <p:cNvSpPr>
                <a:spLocks noChangeAspect="1"/>
              </p:cNvSpPr>
              <p:nvPr/>
            </p:nvSpPr>
            <p:spPr bwMode="auto">
              <a:xfrm rot="9120000">
                <a:off x="1792" y="-982"/>
                <a:ext cx="3689" cy="2011"/>
              </a:xfrm>
              <a:custGeom>
                <a:avLst/>
                <a:gdLst>
                  <a:gd name="T0" fmla="*/ 5449 w 3412"/>
                  <a:gd name="T1" fmla="*/ 2970 h 1860"/>
                  <a:gd name="T2" fmla="*/ 0 w 3412"/>
                  <a:gd name="T3" fmla="*/ 0 h 18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12" h="1860">
                    <a:moveTo>
                      <a:pt x="3412" y="186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0" name="Freeform 217"/>
              <p:cNvSpPr>
                <a:spLocks noChangeAspect="1"/>
              </p:cNvSpPr>
              <p:nvPr/>
            </p:nvSpPr>
            <p:spPr bwMode="auto">
              <a:xfrm rot="9120000">
                <a:off x="533" y="990"/>
                <a:ext cx="189" cy="230"/>
              </a:xfrm>
              <a:custGeom>
                <a:avLst/>
                <a:gdLst>
                  <a:gd name="T0" fmla="*/ 0 w 175"/>
                  <a:gd name="T1" fmla="*/ 337 h 213"/>
                  <a:gd name="T2" fmla="*/ 278 w 175"/>
                  <a:gd name="T3" fmla="*/ 0 h 2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5" h="213">
                    <a:moveTo>
                      <a:pt x="0" y="213"/>
                    </a:moveTo>
                    <a:lnTo>
                      <a:pt x="175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1" name="Line 218"/>
              <p:cNvSpPr>
                <a:spLocks noChangeAspect="1" noChangeShapeType="1"/>
              </p:cNvSpPr>
              <p:nvPr/>
            </p:nvSpPr>
            <p:spPr bwMode="auto">
              <a:xfrm rot="20544547" flipH="1">
                <a:off x="5948" y="193"/>
                <a:ext cx="1" cy="7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2" name="Freeform 219"/>
              <p:cNvSpPr>
                <a:spLocks noChangeAspect="1"/>
              </p:cNvSpPr>
              <p:nvPr/>
            </p:nvSpPr>
            <p:spPr bwMode="auto">
              <a:xfrm rot="-1055453">
                <a:off x="774" y="1987"/>
                <a:ext cx="125" cy="45"/>
              </a:xfrm>
              <a:custGeom>
                <a:avLst/>
                <a:gdLst>
                  <a:gd name="T0" fmla="*/ 0 w 105"/>
                  <a:gd name="T1" fmla="*/ 0 h 41"/>
                  <a:gd name="T2" fmla="*/ 92 w 105"/>
                  <a:gd name="T3" fmla="*/ 0 h 41"/>
                  <a:gd name="T4" fmla="*/ 299 w 105"/>
                  <a:gd name="T5" fmla="*/ 71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" h="41">
                    <a:moveTo>
                      <a:pt x="0" y="0"/>
                    </a:moveTo>
                    <a:lnTo>
                      <a:pt x="33" y="0"/>
                    </a:lnTo>
                    <a:lnTo>
                      <a:pt x="105" y="41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3" name="Freeform 220"/>
              <p:cNvSpPr>
                <a:spLocks noChangeAspect="1"/>
              </p:cNvSpPr>
              <p:nvPr/>
            </p:nvSpPr>
            <p:spPr bwMode="auto">
              <a:xfrm rot="9120000">
                <a:off x="487" y="268"/>
                <a:ext cx="1221" cy="425"/>
              </a:xfrm>
              <a:custGeom>
                <a:avLst/>
                <a:gdLst>
                  <a:gd name="T0" fmla="*/ 0 w 1129"/>
                  <a:gd name="T1" fmla="*/ 620 h 394"/>
                  <a:gd name="T2" fmla="*/ 1806 w 1129"/>
                  <a:gd name="T3" fmla="*/ 0 h 3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29" h="394">
                    <a:moveTo>
                      <a:pt x="0" y="394"/>
                    </a:moveTo>
                    <a:lnTo>
                      <a:pt x="1129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4" name="Arc 221"/>
              <p:cNvSpPr>
                <a:spLocks noChangeAspect="1"/>
              </p:cNvSpPr>
              <p:nvPr/>
            </p:nvSpPr>
            <p:spPr bwMode="auto">
              <a:xfrm rot="20544547" flipV="1">
                <a:off x="5784" y="291"/>
                <a:ext cx="210" cy="20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55" name="Arc 222"/>
              <p:cNvSpPr>
                <a:spLocks noChangeAspect="1"/>
              </p:cNvSpPr>
              <p:nvPr/>
            </p:nvSpPr>
            <p:spPr bwMode="auto">
              <a:xfrm rot="-799922">
                <a:off x="5700" y="26"/>
                <a:ext cx="219" cy="203"/>
              </a:xfrm>
              <a:custGeom>
                <a:avLst/>
                <a:gdLst>
                  <a:gd name="T0" fmla="*/ 0 w 21600"/>
                  <a:gd name="T1" fmla="*/ 0 h 21253"/>
                  <a:gd name="T2" fmla="*/ 0 w 21600"/>
                  <a:gd name="T3" fmla="*/ 0 h 21253"/>
                  <a:gd name="T4" fmla="*/ 0 w 21600"/>
                  <a:gd name="T5" fmla="*/ 0 h 212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253" fill="none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</a:path>
                  <a:path w="21600" h="21253" stroke="0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  <a:lnTo>
                      <a:pt x="0" y="21253"/>
                    </a:lnTo>
                    <a:lnTo>
                      <a:pt x="3853" y="-1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56" name="Freeform 223"/>
              <p:cNvSpPr>
                <a:spLocks noChangeAspect="1"/>
              </p:cNvSpPr>
              <p:nvPr/>
            </p:nvSpPr>
            <p:spPr bwMode="auto">
              <a:xfrm rot="9395471">
                <a:off x="1919" y="1329"/>
                <a:ext cx="4143" cy="328"/>
              </a:xfrm>
              <a:custGeom>
                <a:avLst/>
                <a:gdLst>
                  <a:gd name="T0" fmla="*/ 6120 w 3832"/>
                  <a:gd name="T1" fmla="*/ 0 h 304"/>
                  <a:gd name="T2" fmla="*/ 0 w 3832"/>
                  <a:gd name="T3" fmla="*/ 480 h 30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32" h="304">
                    <a:moveTo>
                      <a:pt x="3832" y="0"/>
                    </a:moveTo>
                    <a:lnTo>
                      <a:pt x="0" y="304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7" name="Freeform 224"/>
              <p:cNvSpPr>
                <a:spLocks noChangeAspect="1"/>
              </p:cNvSpPr>
              <p:nvPr/>
            </p:nvSpPr>
            <p:spPr bwMode="auto">
              <a:xfrm rot="9095471">
                <a:off x="1965" y="1473"/>
                <a:ext cx="4134" cy="207"/>
              </a:xfrm>
              <a:custGeom>
                <a:avLst/>
                <a:gdLst>
                  <a:gd name="T0" fmla="*/ 0 w 3824"/>
                  <a:gd name="T1" fmla="*/ 590 h 161"/>
                  <a:gd name="T2" fmla="*/ 80 w 3824"/>
                  <a:gd name="T3" fmla="*/ 0 h 161"/>
                  <a:gd name="T4" fmla="*/ 5996 w 3824"/>
                  <a:gd name="T5" fmla="*/ 126 h 161"/>
                  <a:gd name="T6" fmla="*/ 6104 w 3824"/>
                  <a:gd name="T7" fmla="*/ 728 h 16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24" h="161">
                    <a:moveTo>
                      <a:pt x="0" y="131"/>
                    </a:moveTo>
                    <a:lnTo>
                      <a:pt x="50" y="0"/>
                    </a:lnTo>
                    <a:lnTo>
                      <a:pt x="3756" y="28"/>
                    </a:lnTo>
                    <a:lnTo>
                      <a:pt x="3824" y="161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8" name="Freeform 225"/>
              <p:cNvSpPr>
                <a:spLocks noChangeAspect="1"/>
              </p:cNvSpPr>
              <p:nvPr/>
            </p:nvSpPr>
            <p:spPr bwMode="auto">
              <a:xfrm>
                <a:off x="890" y="2006"/>
                <a:ext cx="1259" cy="637"/>
              </a:xfrm>
              <a:custGeom>
                <a:avLst/>
                <a:gdLst>
                  <a:gd name="T0" fmla="*/ 1259 w 1259"/>
                  <a:gd name="T1" fmla="*/ 467 h 637"/>
                  <a:gd name="T2" fmla="*/ 1102 w 1259"/>
                  <a:gd name="T3" fmla="*/ 637 h 637"/>
                  <a:gd name="T4" fmla="*/ 102 w 1259"/>
                  <a:gd name="T5" fmla="*/ 277 h 637"/>
                  <a:gd name="T6" fmla="*/ 0 w 1259"/>
                  <a:gd name="T7" fmla="*/ 0 h 6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59" h="637">
                    <a:moveTo>
                      <a:pt x="1259" y="467"/>
                    </a:moveTo>
                    <a:lnTo>
                      <a:pt x="1102" y="637"/>
                    </a:lnTo>
                    <a:lnTo>
                      <a:pt x="102" y="27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59" name="Freeform 226"/>
              <p:cNvSpPr>
                <a:spLocks noChangeAspect="1"/>
              </p:cNvSpPr>
              <p:nvPr/>
            </p:nvSpPr>
            <p:spPr bwMode="auto">
              <a:xfrm rot="-10740000">
                <a:off x="150" y="1052"/>
                <a:ext cx="446" cy="294"/>
              </a:xfrm>
              <a:custGeom>
                <a:avLst/>
                <a:gdLst>
                  <a:gd name="T0" fmla="*/ 566 w 417"/>
                  <a:gd name="T1" fmla="*/ 0 h 275"/>
                  <a:gd name="T2" fmla="*/ 624 w 417"/>
                  <a:gd name="T3" fmla="*/ 289 h 275"/>
                  <a:gd name="T4" fmla="*/ 86 w 417"/>
                  <a:gd name="T5" fmla="*/ 411 h 275"/>
                  <a:gd name="T6" fmla="*/ 0 w 417"/>
                  <a:gd name="T7" fmla="*/ 138 h 27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7" h="275">
                    <a:moveTo>
                      <a:pt x="379" y="0"/>
                    </a:moveTo>
                    <a:lnTo>
                      <a:pt x="417" y="195"/>
                    </a:lnTo>
                    <a:lnTo>
                      <a:pt x="57" y="275"/>
                    </a:lnTo>
                    <a:lnTo>
                      <a:pt x="0" y="93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0" name="Line 227"/>
              <p:cNvSpPr>
                <a:spLocks noChangeAspect="1" noChangeShapeType="1"/>
              </p:cNvSpPr>
              <p:nvPr/>
            </p:nvSpPr>
            <p:spPr bwMode="auto">
              <a:xfrm rot="-679032">
                <a:off x="242" y="1334"/>
                <a:ext cx="2" cy="57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1" name="Line 228"/>
              <p:cNvSpPr>
                <a:spLocks noChangeAspect="1" noChangeShapeType="1"/>
              </p:cNvSpPr>
              <p:nvPr/>
            </p:nvSpPr>
            <p:spPr bwMode="auto">
              <a:xfrm rot="9395471">
                <a:off x="188" y="1259"/>
                <a:ext cx="412" cy="80"/>
              </a:xfrm>
              <a:prstGeom prst="line">
                <a:avLst/>
              </a:prstGeom>
              <a:noFill/>
              <a:ln w="381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2" name="Line 229"/>
              <p:cNvSpPr>
                <a:spLocks noChangeAspect="1" noChangeShapeType="1"/>
              </p:cNvSpPr>
              <p:nvPr/>
            </p:nvSpPr>
            <p:spPr bwMode="auto">
              <a:xfrm rot="20920968" flipH="1">
                <a:off x="433" y="2265"/>
                <a:ext cx="420" cy="4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3" name="Line 230"/>
              <p:cNvSpPr>
                <a:spLocks noChangeAspect="1" noChangeShapeType="1"/>
              </p:cNvSpPr>
              <p:nvPr/>
            </p:nvSpPr>
            <p:spPr bwMode="auto">
              <a:xfrm rot="-679032" flipH="1" flipV="1">
                <a:off x="795" y="2000"/>
                <a:ext cx="27" cy="22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4" name="Freeform 231"/>
              <p:cNvSpPr>
                <a:spLocks noChangeAspect="1"/>
              </p:cNvSpPr>
              <p:nvPr/>
            </p:nvSpPr>
            <p:spPr bwMode="auto">
              <a:xfrm rot="-6117327">
                <a:off x="-23" y="1324"/>
                <a:ext cx="243" cy="204"/>
              </a:xfrm>
              <a:custGeom>
                <a:avLst/>
                <a:gdLst>
                  <a:gd name="T0" fmla="*/ 0 w 225"/>
                  <a:gd name="T1" fmla="*/ 296 h 189"/>
                  <a:gd name="T2" fmla="*/ 177 w 225"/>
                  <a:gd name="T3" fmla="*/ 0 h 189"/>
                  <a:gd name="T4" fmla="*/ 356 w 225"/>
                  <a:gd name="T5" fmla="*/ 298 h 18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5" h="189">
                    <a:moveTo>
                      <a:pt x="0" y="187"/>
                    </a:moveTo>
                    <a:lnTo>
                      <a:pt x="112" y="0"/>
                    </a:lnTo>
                    <a:lnTo>
                      <a:pt x="225" y="189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5" name="Line 232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29" y="1900"/>
                <a:ext cx="24" cy="25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6" name="Line 233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91" y="2119"/>
                <a:ext cx="28" cy="23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7" name="Line 234"/>
              <p:cNvSpPr>
                <a:spLocks noChangeAspect="1" noChangeShapeType="1"/>
              </p:cNvSpPr>
              <p:nvPr/>
            </p:nvSpPr>
            <p:spPr bwMode="auto">
              <a:xfrm rot="-679032">
                <a:off x="203" y="1293"/>
                <a:ext cx="1" cy="26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204" name="AutoShape 235"/>
            <p:cNvSpPr>
              <a:spLocks noChangeArrowheads="1"/>
            </p:cNvSpPr>
            <p:nvPr/>
          </p:nvSpPr>
          <p:spPr bwMode="auto">
            <a:xfrm rot="-6300000">
              <a:off x="88" y="1847"/>
              <a:ext cx="273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57 w 21600"/>
                <a:gd name="T13" fmla="*/ 2015 h 21600"/>
                <a:gd name="T14" fmla="*/ 19543 w 21600"/>
                <a:gd name="T15" fmla="*/ 195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05" name="Line 236"/>
            <p:cNvSpPr>
              <a:spLocks noChangeShapeType="1"/>
            </p:cNvSpPr>
            <p:nvPr/>
          </p:nvSpPr>
          <p:spPr bwMode="auto">
            <a:xfrm rot="-6315307">
              <a:off x="191" y="1917"/>
              <a:ext cx="251" cy="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6" name="Rectangle 237"/>
            <p:cNvSpPr>
              <a:spLocks noChangeArrowheads="1"/>
            </p:cNvSpPr>
            <p:nvPr/>
          </p:nvSpPr>
          <p:spPr bwMode="auto">
            <a:xfrm rot="4380000">
              <a:off x="609" y="2048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07" name="AutoShape 238"/>
            <p:cNvSpPr>
              <a:spLocks noChangeArrowheads="1"/>
            </p:cNvSpPr>
            <p:nvPr/>
          </p:nvSpPr>
          <p:spPr bwMode="auto">
            <a:xfrm rot="10020000">
              <a:off x="146" y="967"/>
              <a:ext cx="419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29 w 21600"/>
                <a:gd name="T13" fmla="*/ 2621 h 21600"/>
                <a:gd name="T14" fmla="*/ 18971 w 21600"/>
                <a:gd name="T15" fmla="*/ 189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30" y="21600"/>
                  </a:lnTo>
                  <a:lnTo>
                    <a:pt x="1997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08" name="Line 239"/>
            <p:cNvSpPr>
              <a:spLocks noChangeShapeType="1"/>
            </p:cNvSpPr>
            <p:nvPr/>
          </p:nvSpPr>
          <p:spPr bwMode="auto">
            <a:xfrm rot="10020000">
              <a:off x="183" y="1235"/>
              <a:ext cx="413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9" name="Line 240"/>
            <p:cNvSpPr>
              <a:spLocks noChangeShapeType="1"/>
            </p:cNvSpPr>
            <p:nvPr/>
          </p:nvSpPr>
          <p:spPr bwMode="auto">
            <a:xfrm rot="9780000">
              <a:off x="413" y="2266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0" name="AutoShape 241"/>
            <p:cNvSpPr>
              <a:spLocks noChangeArrowheads="1"/>
            </p:cNvSpPr>
            <p:nvPr/>
          </p:nvSpPr>
          <p:spPr bwMode="auto">
            <a:xfrm rot="4740000">
              <a:off x="0" y="1331"/>
              <a:ext cx="238" cy="17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10 h 21600"/>
                <a:gd name="T14" fmla="*/ 19513 w 21600"/>
                <a:gd name="T15" fmla="*/ 1949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11" name="AutoShape 242"/>
            <p:cNvSpPr>
              <a:spLocks noChangeArrowheads="1"/>
            </p:cNvSpPr>
            <p:nvPr/>
          </p:nvSpPr>
          <p:spPr bwMode="auto">
            <a:xfrm rot="4920000">
              <a:off x="18" y="1544"/>
              <a:ext cx="238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00 h 21600"/>
                <a:gd name="T14" fmla="*/ 19513 w 21600"/>
                <a:gd name="T15" fmla="*/ 195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12" name="Line 243"/>
            <p:cNvSpPr>
              <a:spLocks noChangeShapeType="1"/>
            </p:cNvSpPr>
            <p:nvPr/>
          </p:nvSpPr>
          <p:spPr bwMode="auto">
            <a:xfrm rot="4800000" flipH="1">
              <a:off x="82" y="1414"/>
              <a:ext cx="249" cy="0"/>
            </a:xfrm>
            <a:prstGeom prst="line">
              <a:avLst/>
            </a:prstGeom>
            <a:noFill/>
            <a:ln w="19050">
              <a:solidFill>
                <a:srgbClr val="C0C0C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3" name="AutoShape 244"/>
            <p:cNvSpPr>
              <a:spLocks noChangeArrowheads="1"/>
            </p:cNvSpPr>
            <p:nvPr/>
          </p:nvSpPr>
          <p:spPr bwMode="auto">
            <a:xfrm rot="21240000" flipH="1">
              <a:off x="-9" y="1319"/>
              <a:ext cx="46" cy="461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14" name="AutoShape 245"/>
            <p:cNvSpPr>
              <a:spLocks noChangeArrowheads="1"/>
            </p:cNvSpPr>
            <p:nvPr/>
          </p:nvSpPr>
          <p:spPr bwMode="auto">
            <a:xfrm rot="-5460000">
              <a:off x="-62" y="1423"/>
              <a:ext cx="205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97 w 21600"/>
                <a:gd name="T13" fmla="*/ 1920 h 21600"/>
                <a:gd name="T14" fmla="*/ 19703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15" name="Line 246"/>
            <p:cNvSpPr>
              <a:spLocks noChangeShapeType="1"/>
            </p:cNvSpPr>
            <p:nvPr/>
          </p:nvSpPr>
          <p:spPr bwMode="auto">
            <a:xfrm rot="21000000" flipV="1">
              <a:off x="18" y="1539"/>
              <a:ext cx="204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6" name="AutoShape 247"/>
            <p:cNvSpPr>
              <a:spLocks noChangeArrowheads="1"/>
            </p:cNvSpPr>
            <p:nvPr/>
          </p:nvSpPr>
          <p:spPr bwMode="auto">
            <a:xfrm rot="15000000" flipV="1">
              <a:off x="97" y="2058"/>
              <a:ext cx="238" cy="3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450 w 21600"/>
                <a:gd name="T13" fmla="*/ 2440 h 21600"/>
                <a:gd name="T14" fmla="*/ 19150 w 21600"/>
                <a:gd name="T15" fmla="*/ 191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68" y="21600"/>
                  </a:lnTo>
                  <a:lnTo>
                    <a:pt x="20332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17" name="Rectangle 248"/>
            <p:cNvSpPr>
              <a:spLocks noChangeArrowheads="1"/>
            </p:cNvSpPr>
            <p:nvPr/>
          </p:nvSpPr>
          <p:spPr bwMode="auto">
            <a:xfrm rot="-1020000">
              <a:off x="537" y="2212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218" name="Group 249"/>
            <p:cNvGrpSpPr>
              <a:grpSpLocks/>
            </p:cNvGrpSpPr>
            <p:nvPr/>
          </p:nvGrpSpPr>
          <p:grpSpPr bwMode="auto">
            <a:xfrm rot="-360000">
              <a:off x="346" y="2796"/>
              <a:ext cx="292" cy="328"/>
              <a:chOff x="23" y="1793"/>
              <a:chExt cx="292" cy="328"/>
            </a:xfrm>
          </p:grpSpPr>
          <p:sp>
            <p:nvSpPr>
              <p:cNvPr id="3243" name="AutoShape 250"/>
              <p:cNvSpPr>
                <a:spLocks noChangeArrowheads="1"/>
              </p:cNvSpPr>
              <p:nvPr/>
            </p:nvSpPr>
            <p:spPr bwMode="auto">
              <a:xfrm rot="-6300000">
                <a:off x="82" y="1849"/>
                <a:ext cx="273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57 w 21600"/>
                  <a:gd name="T13" fmla="*/ 2015 h 21600"/>
                  <a:gd name="T14" fmla="*/ 19543 w 21600"/>
                  <a:gd name="T15" fmla="*/ 195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44" name="AutoShape 251"/>
              <p:cNvSpPr>
                <a:spLocks noChangeArrowheads="1"/>
              </p:cNvSpPr>
              <p:nvPr/>
            </p:nvSpPr>
            <p:spPr bwMode="auto">
              <a:xfrm rot="-6300000" flipH="1" flipV="1">
                <a:off x="-60" y="1932"/>
                <a:ext cx="272" cy="10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26 w 21600"/>
                  <a:gd name="T13" fmla="*/ 4483 h 21600"/>
                  <a:gd name="T14" fmla="*/ 17074 w 21600"/>
                  <a:gd name="T15" fmla="*/ 171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45" name="Line 252"/>
              <p:cNvSpPr>
                <a:spLocks noChangeShapeType="1"/>
              </p:cNvSpPr>
              <p:nvPr/>
            </p:nvSpPr>
            <p:spPr bwMode="auto">
              <a:xfrm rot="15360000" flipV="1">
                <a:off x="1" y="196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46" name="Line 253"/>
              <p:cNvSpPr>
                <a:spLocks noChangeShapeType="1"/>
              </p:cNvSpPr>
              <p:nvPr/>
            </p:nvSpPr>
            <p:spPr bwMode="auto">
              <a:xfrm rot="-6315307">
                <a:off x="185" y="1919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219" name="Group 254"/>
            <p:cNvGrpSpPr>
              <a:grpSpLocks/>
            </p:cNvGrpSpPr>
            <p:nvPr/>
          </p:nvGrpSpPr>
          <p:grpSpPr bwMode="auto">
            <a:xfrm>
              <a:off x="108" y="2300"/>
              <a:ext cx="425" cy="500"/>
              <a:chOff x="102" y="2302"/>
              <a:chExt cx="425" cy="500"/>
            </a:xfrm>
          </p:grpSpPr>
          <p:sp>
            <p:nvSpPr>
              <p:cNvPr id="3238" name="AutoShape 255"/>
              <p:cNvSpPr>
                <a:spLocks noChangeArrowheads="1"/>
              </p:cNvSpPr>
              <p:nvPr/>
            </p:nvSpPr>
            <p:spPr bwMode="auto">
              <a:xfrm rot="4380000">
                <a:off x="166" y="2279"/>
                <a:ext cx="238" cy="3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71 h 21600"/>
                  <a:gd name="T14" fmla="*/ 19513 w 21600"/>
                  <a:gd name="T15" fmla="*/ 195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39" name="AutoShape 256"/>
              <p:cNvSpPr>
                <a:spLocks noChangeArrowheads="1"/>
              </p:cNvSpPr>
              <p:nvPr/>
            </p:nvSpPr>
            <p:spPr bwMode="auto">
              <a:xfrm rot="4560000">
                <a:off x="226" y="2501"/>
                <a:ext cx="238" cy="36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50 w 21600"/>
                  <a:gd name="T13" fmla="*/ 2433 h 21600"/>
                  <a:gd name="T14" fmla="*/ 19150 w 21600"/>
                  <a:gd name="T15" fmla="*/ 1916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68" y="21600"/>
                    </a:lnTo>
                    <a:lnTo>
                      <a:pt x="2033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40" name="Line 257"/>
              <p:cNvSpPr>
                <a:spLocks noChangeShapeType="1"/>
              </p:cNvSpPr>
              <p:nvPr/>
            </p:nvSpPr>
            <p:spPr bwMode="auto">
              <a:xfrm rot="4380000" flipV="1">
                <a:off x="351" y="2412"/>
                <a:ext cx="220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41" name="Line 258"/>
              <p:cNvSpPr>
                <a:spLocks noChangeShapeType="1"/>
              </p:cNvSpPr>
              <p:nvPr/>
            </p:nvSpPr>
            <p:spPr bwMode="auto">
              <a:xfrm rot="20640000" flipV="1">
                <a:off x="135" y="2575"/>
                <a:ext cx="358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42" name="Line 259"/>
              <p:cNvSpPr>
                <a:spLocks noChangeShapeType="1"/>
              </p:cNvSpPr>
              <p:nvPr/>
            </p:nvSpPr>
            <p:spPr bwMode="auto">
              <a:xfrm rot="20700000" flipV="1">
                <a:off x="139" y="2570"/>
                <a:ext cx="360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220" name="Group 260"/>
            <p:cNvGrpSpPr>
              <a:grpSpLocks/>
            </p:cNvGrpSpPr>
            <p:nvPr/>
          </p:nvGrpSpPr>
          <p:grpSpPr bwMode="auto">
            <a:xfrm rot="-60000">
              <a:off x="72" y="2331"/>
              <a:ext cx="370" cy="7"/>
              <a:chOff x="64" y="2343"/>
              <a:chExt cx="370" cy="7"/>
            </a:xfrm>
          </p:grpSpPr>
          <p:sp>
            <p:nvSpPr>
              <p:cNvPr id="3236" name="Line 261"/>
              <p:cNvSpPr>
                <a:spLocks noChangeShapeType="1"/>
              </p:cNvSpPr>
              <p:nvPr/>
            </p:nvSpPr>
            <p:spPr bwMode="auto">
              <a:xfrm rot="-1013760">
                <a:off x="64" y="2348"/>
                <a:ext cx="364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37" name="Line 262"/>
              <p:cNvSpPr>
                <a:spLocks noChangeShapeType="1"/>
              </p:cNvSpPr>
              <p:nvPr/>
            </p:nvSpPr>
            <p:spPr bwMode="auto">
              <a:xfrm rot="-1073760">
                <a:off x="69" y="2343"/>
                <a:ext cx="365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221" name="AutoShape 263"/>
            <p:cNvSpPr>
              <a:spLocks noChangeArrowheads="1"/>
            </p:cNvSpPr>
            <p:nvPr/>
          </p:nvSpPr>
          <p:spPr bwMode="auto">
            <a:xfrm rot="-5772308">
              <a:off x="-49" y="1643"/>
              <a:ext cx="211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43 w 21600"/>
                <a:gd name="T13" fmla="*/ 1964 h 21600"/>
                <a:gd name="T14" fmla="*/ 19757 w 21600"/>
                <a:gd name="T15" fmla="*/ 196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22" name="Line 264"/>
            <p:cNvSpPr>
              <a:spLocks noChangeShapeType="1"/>
            </p:cNvSpPr>
            <p:nvPr/>
          </p:nvSpPr>
          <p:spPr bwMode="auto">
            <a:xfrm rot="21060000" flipV="1">
              <a:off x="23" y="1550"/>
              <a:ext cx="199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3" name="Line 265"/>
            <p:cNvSpPr>
              <a:spLocks noChangeShapeType="1"/>
            </p:cNvSpPr>
            <p:nvPr/>
          </p:nvSpPr>
          <p:spPr bwMode="auto">
            <a:xfrm rot="9780000" flipV="1">
              <a:off x="431" y="2229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4" name="Text Box 266"/>
            <p:cNvSpPr txBox="1">
              <a:spLocks noChangeArrowheads="1"/>
            </p:cNvSpPr>
            <p:nvPr/>
          </p:nvSpPr>
          <p:spPr bwMode="auto">
            <a:xfrm rot="4204485">
              <a:off x="503" y="2514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2400" b="0">
                  <a:ea typeface="ＭＳ ゴシック" pitchFamily="49" charset="-128"/>
                </a:rPr>
                <a:t>3-c</a:t>
              </a:r>
            </a:p>
          </p:txBody>
        </p:sp>
        <p:grpSp>
          <p:nvGrpSpPr>
            <p:cNvPr id="3225" name="Group 267"/>
            <p:cNvGrpSpPr>
              <a:grpSpLocks/>
            </p:cNvGrpSpPr>
            <p:nvPr/>
          </p:nvGrpSpPr>
          <p:grpSpPr bwMode="auto">
            <a:xfrm rot="10800000">
              <a:off x="131" y="1383"/>
              <a:ext cx="499" cy="1558"/>
              <a:chOff x="5747" y="1509"/>
              <a:chExt cx="499" cy="1558"/>
            </a:xfrm>
          </p:grpSpPr>
          <p:sp>
            <p:nvSpPr>
              <p:cNvPr id="179468" name="AutoShape 268"/>
              <p:cNvSpPr>
                <a:spLocks noChangeAspect="1" noChangeArrowheads="1"/>
              </p:cNvSpPr>
              <p:nvPr/>
            </p:nvSpPr>
            <p:spPr bwMode="auto">
              <a:xfrm>
                <a:off x="6161" y="2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9469" name="AutoShape 269"/>
              <p:cNvSpPr>
                <a:spLocks noChangeAspect="1" noChangeArrowheads="1"/>
              </p:cNvSpPr>
              <p:nvPr/>
            </p:nvSpPr>
            <p:spPr bwMode="auto">
              <a:xfrm>
                <a:off x="5906" y="1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234" name="AutoShape 270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35" name="AutoShape 271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226" name="Line 272"/>
            <p:cNvSpPr>
              <a:spLocks noChangeShapeType="1"/>
            </p:cNvSpPr>
            <p:nvPr/>
          </p:nvSpPr>
          <p:spPr bwMode="auto">
            <a:xfrm rot="-1073760">
              <a:off x="79" y="2348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7" name="AutoShape 273"/>
            <p:cNvSpPr>
              <a:spLocks noChangeAspect="1" noChangeArrowheads="1"/>
            </p:cNvSpPr>
            <p:nvPr/>
          </p:nvSpPr>
          <p:spPr bwMode="auto">
            <a:xfrm rot="-6660000">
              <a:off x="453" y="2909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FF99CC"/>
            </a:solid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3228" name="Text Box 274"/>
            <p:cNvSpPr txBox="1">
              <a:spLocks noChangeArrowheads="1"/>
            </p:cNvSpPr>
            <p:nvPr/>
          </p:nvSpPr>
          <p:spPr bwMode="auto">
            <a:xfrm rot="9146871">
              <a:off x="3383" y="1432"/>
              <a:ext cx="14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b="0"/>
                <a:t>Blade</a:t>
              </a:r>
            </a:p>
          </p:txBody>
        </p:sp>
        <p:grpSp>
          <p:nvGrpSpPr>
            <p:cNvPr id="3229" name="Group 275"/>
            <p:cNvGrpSpPr>
              <a:grpSpLocks/>
            </p:cNvGrpSpPr>
            <p:nvPr/>
          </p:nvGrpSpPr>
          <p:grpSpPr bwMode="auto">
            <a:xfrm>
              <a:off x="751" y="1883"/>
              <a:ext cx="148" cy="328"/>
              <a:chOff x="751" y="1883"/>
              <a:chExt cx="148" cy="328"/>
            </a:xfrm>
          </p:grpSpPr>
          <p:sp>
            <p:nvSpPr>
              <p:cNvPr id="3230" name="Freeform 276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31" name="Line 277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3075" name="Line 2"/>
          <p:cNvSpPr>
            <a:spLocks noChangeShapeType="1"/>
          </p:cNvSpPr>
          <p:nvPr/>
        </p:nvSpPr>
        <p:spPr bwMode="auto">
          <a:xfrm flipV="1">
            <a:off x="6897688" y="1557338"/>
            <a:ext cx="2951162" cy="7905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076" name="Line 12"/>
          <p:cNvSpPr>
            <a:spLocks noChangeShapeType="1"/>
          </p:cNvSpPr>
          <p:nvPr/>
        </p:nvSpPr>
        <p:spPr bwMode="auto">
          <a:xfrm flipV="1">
            <a:off x="-93663" y="2346325"/>
            <a:ext cx="6986588" cy="37099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077" name="Rectangle 13"/>
          <p:cNvSpPr>
            <a:spLocks noChangeArrowheads="1"/>
          </p:cNvSpPr>
          <p:nvPr/>
        </p:nvSpPr>
        <p:spPr bwMode="auto">
          <a:xfrm>
            <a:off x="4019550" y="668338"/>
            <a:ext cx="144463" cy="25638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8" name="Line 15"/>
          <p:cNvSpPr>
            <a:spLocks noChangeShapeType="1"/>
          </p:cNvSpPr>
          <p:nvPr/>
        </p:nvSpPr>
        <p:spPr bwMode="auto">
          <a:xfrm rot="120000">
            <a:off x="5218113" y="1058863"/>
            <a:ext cx="0" cy="287337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9" name="Rectangle 17"/>
          <p:cNvSpPr>
            <a:spLocks noChangeArrowheads="1"/>
          </p:cNvSpPr>
          <p:nvPr/>
        </p:nvSpPr>
        <p:spPr bwMode="auto">
          <a:xfrm>
            <a:off x="7977188" y="296863"/>
            <a:ext cx="1871662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ja-JP" sz="900" b="0"/>
              <a:t>The wind turbine paper model design is optimized for XiKIT </a:t>
            </a:r>
            <a:r>
              <a:rPr lang="en-US" altLang="en-US" sz="900" b="0"/>
              <a:t>Inc.</a:t>
            </a:r>
            <a:r>
              <a:rPr lang="en-US" altLang="ja-JP" sz="900" b="0"/>
              <a:t> “Genemotor XGM-RA”. But, </a:t>
            </a:r>
            <a:r>
              <a:rPr lang="en-US" altLang="en-US" sz="900" b="0"/>
              <a:t>XiKIT Inc. </a:t>
            </a:r>
            <a:r>
              <a:rPr lang="en-US" altLang="ja-JP" sz="900" b="0"/>
              <a:t>is </a:t>
            </a:r>
            <a:r>
              <a:rPr lang="en-US" altLang="en-US" sz="900" b="0"/>
              <a:t>free of responsibility</a:t>
            </a:r>
            <a:r>
              <a:rPr lang="en-US" altLang="ja-JP" sz="900" b="0"/>
              <a:t> for this wind turbine paper model design. </a:t>
            </a:r>
            <a:r>
              <a:rPr lang="en-US" altLang="en-US" sz="900" b="0"/>
              <a:t>Don't ask </a:t>
            </a:r>
            <a:r>
              <a:rPr lang="en-US" altLang="ja-JP" sz="900" b="0"/>
              <a:t>(claim) </a:t>
            </a:r>
            <a:r>
              <a:rPr lang="en-US" altLang="en-US" sz="900" b="0"/>
              <a:t>any trouble on the paper model to XiKIT Inc.</a:t>
            </a:r>
            <a:r>
              <a:rPr lang="en-US" altLang="ja-JP" sz="900" b="0"/>
              <a:t>.</a:t>
            </a:r>
          </a:p>
        </p:txBody>
      </p:sp>
      <p:sp>
        <p:nvSpPr>
          <p:cNvPr id="3080" name="Freeform 19"/>
          <p:cNvSpPr>
            <a:spLocks/>
          </p:cNvSpPr>
          <p:nvPr/>
        </p:nvSpPr>
        <p:spPr bwMode="auto">
          <a:xfrm>
            <a:off x="4127500" y="-241300"/>
            <a:ext cx="44450" cy="4070350"/>
          </a:xfrm>
          <a:custGeom>
            <a:avLst/>
            <a:gdLst>
              <a:gd name="T0" fmla="*/ 2147483647 w 28"/>
              <a:gd name="T1" fmla="*/ 2147483647 h 2564"/>
              <a:gd name="T2" fmla="*/ 0 w 28"/>
              <a:gd name="T3" fmla="*/ 0 h 25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" h="2564">
                <a:moveTo>
                  <a:pt x="28" y="256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081" name="Group 21"/>
          <p:cNvGrpSpPr>
            <a:grpSpLocks/>
          </p:cNvGrpSpPr>
          <p:nvPr/>
        </p:nvGrpSpPr>
        <p:grpSpPr bwMode="auto">
          <a:xfrm rot="-598887">
            <a:off x="2154238" y="188913"/>
            <a:ext cx="8180387" cy="6027737"/>
            <a:chOff x="-4274" y="-1637"/>
            <a:chExt cx="5153" cy="3797"/>
          </a:xfrm>
        </p:grpSpPr>
        <p:sp>
          <p:nvSpPr>
            <p:cNvPr id="3157" name="Line 22"/>
            <p:cNvSpPr>
              <a:spLocks noChangeShapeType="1"/>
            </p:cNvSpPr>
            <p:nvPr/>
          </p:nvSpPr>
          <p:spPr bwMode="auto">
            <a:xfrm flipV="1">
              <a:off x="-1023" y="-1365"/>
              <a:ext cx="271" cy="126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8" name="Line 23"/>
            <p:cNvSpPr>
              <a:spLocks noChangeShapeType="1"/>
            </p:cNvSpPr>
            <p:nvPr/>
          </p:nvSpPr>
          <p:spPr bwMode="auto">
            <a:xfrm flipV="1">
              <a:off x="-2242" y="-440"/>
              <a:ext cx="687" cy="22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159" name="Group 24"/>
            <p:cNvGrpSpPr>
              <a:grpSpLocks/>
            </p:cNvGrpSpPr>
            <p:nvPr/>
          </p:nvGrpSpPr>
          <p:grpSpPr bwMode="auto">
            <a:xfrm>
              <a:off x="-4274" y="-1637"/>
              <a:ext cx="5153" cy="3797"/>
              <a:chOff x="-4274" y="-1637"/>
              <a:chExt cx="5153" cy="3797"/>
            </a:xfrm>
          </p:grpSpPr>
          <p:sp>
            <p:nvSpPr>
              <p:cNvPr id="3166" name="Line 25"/>
              <p:cNvSpPr>
                <a:spLocks noChangeAspect="1" noChangeShapeType="1"/>
              </p:cNvSpPr>
              <p:nvPr/>
            </p:nvSpPr>
            <p:spPr bwMode="auto">
              <a:xfrm rot="10033409" flipH="1">
                <a:off x="-2814" y="-266"/>
                <a:ext cx="14" cy="2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67" name="Line 26"/>
              <p:cNvSpPr>
                <a:spLocks noChangeAspect="1" noChangeShapeType="1"/>
              </p:cNvSpPr>
              <p:nvPr/>
            </p:nvSpPr>
            <p:spPr bwMode="auto">
              <a:xfrm rot="6215284">
                <a:off x="-2170" y="-1564"/>
                <a:ext cx="11" cy="3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68" name="Line 27"/>
              <p:cNvSpPr>
                <a:spLocks noChangeAspect="1" noChangeShapeType="1"/>
              </p:cNvSpPr>
              <p:nvPr/>
            </p:nvSpPr>
            <p:spPr bwMode="auto">
              <a:xfrm rot="10171454">
                <a:off x="-751" y="-1363"/>
                <a:ext cx="11" cy="3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69" name="AutoShape 92"/>
              <p:cNvSpPr>
                <a:spLocks noChangeAspect="1" noChangeArrowheads="1"/>
              </p:cNvSpPr>
              <p:nvPr/>
            </p:nvSpPr>
            <p:spPr bwMode="auto">
              <a:xfrm rot="-1094324">
                <a:off x="-2247" y="-322"/>
                <a:ext cx="751" cy="2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60 w 21600"/>
                  <a:gd name="T13" fmla="*/ 2564 h 21600"/>
                  <a:gd name="T14" fmla="*/ 19040 w 21600"/>
                  <a:gd name="T15" fmla="*/ 1903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534" y="21600"/>
                    </a:lnTo>
                    <a:lnTo>
                      <a:pt x="2006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0" name="Line 89"/>
              <p:cNvSpPr>
                <a:spLocks noChangeAspect="1" noChangeShapeType="1"/>
              </p:cNvSpPr>
              <p:nvPr/>
            </p:nvSpPr>
            <p:spPr bwMode="auto">
              <a:xfrm rot="6165676" flipH="1">
                <a:off x="-1166" y="-737"/>
                <a:ext cx="2" cy="78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1" name="AutoShape 94"/>
              <p:cNvSpPr>
                <a:spLocks noChangeAspect="1" noChangeArrowheads="1"/>
              </p:cNvSpPr>
              <p:nvPr/>
            </p:nvSpPr>
            <p:spPr bwMode="auto">
              <a:xfrm rot="780291" flipH="1">
                <a:off x="-2847" y="-212"/>
                <a:ext cx="319" cy="30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38 w 21600"/>
                  <a:gd name="T13" fmla="*/ 2416 h 21600"/>
                  <a:gd name="T14" fmla="*/ 19162 w 21600"/>
                  <a:gd name="T15" fmla="*/ 1918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58" y="21600"/>
                    </a:lnTo>
                    <a:lnTo>
                      <a:pt x="2034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2" name="Arc 96"/>
              <p:cNvSpPr>
                <a:spLocks noChangeAspect="1"/>
              </p:cNvSpPr>
              <p:nvPr/>
            </p:nvSpPr>
            <p:spPr bwMode="auto">
              <a:xfrm rot="7405540" flipV="1">
                <a:off x="-1710" y="-1811"/>
                <a:ext cx="1382" cy="3797"/>
              </a:xfrm>
              <a:custGeom>
                <a:avLst/>
                <a:gdLst>
                  <a:gd name="T0" fmla="*/ 0 w 7769"/>
                  <a:gd name="T1" fmla="*/ 0 h 21356"/>
                  <a:gd name="T2" fmla="*/ 0 w 7769"/>
                  <a:gd name="T3" fmla="*/ 0 h 21356"/>
                  <a:gd name="T4" fmla="*/ 0 w 7769"/>
                  <a:gd name="T5" fmla="*/ 0 h 21356"/>
                  <a:gd name="T6" fmla="*/ 0 60000 65536"/>
                  <a:gd name="T7" fmla="*/ 0 60000 65536"/>
                  <a:gd name="T8" fmla="*/ 0 60000 65536"/>
                  <a:gd name="T9" fmla="*/ 0 w 7769"/>
                  <a:gd name="T10" fmla="*/ 0 h 21356"/>
                  <a:gd name="T11" fmla="*/ 7769 w 7769"/>
                  <a:gd name="T12" fmla="*/ 21356 h 213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69" h="21356" fill="none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</a:path>
                  <a:path w="7769" h="21356" stroke="0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  <a:lnTo>
                      <a:pt x="0" y="21356"/>
                    </a:lnTo>
                    <a:lnTo>
                      <a:pt x="3239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73" name="Line 100"/>
              <p:cNvSpPr>
                <a:spLocks noChangeAspect="1" noChangeShapeType="1"/>
              </p:cNvSpPr>
              <p:nvPr/>
            </p:nvSpPr>
            <p:spPr bwMode="auto">
              <a:xfrm rot="5813893" flipV="1">
                <a:off x="-2664" y="-365"/>
                <a:ext cx="29" cy="315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4" name="AutoShape 102"/>
              <p:cNvSpPr>
                <a:spLocks noChangeAspect="1" noChangeArrowheads="1"/>
              </p:cNvSpPr>
              <p:nvPr/>
            </p:nvSpPr>
            <p:spPr bwMode="auto">
              <a:xfrm rot="5125275" flipH="1">
                <a:off x="-2469" y="-1526"/>
                <a:ext cx="318" cy="29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45 w 21600"/>
                  <a:gd name="T13" fmla="*/ 2400 h 21600"/>
                  <a:gd name="T14" fmla="*/ 19155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58" y="21600"/>
                    </a:lnTo>
                    <a:lnTo>
                      <a:pt x="2034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75" name="Arc 104"/>
              <p:cNvSpPr>
                <a:spLocks noChangeAspect="1"/>
              </p:cNvSpPr>
              <p:nvPr/>
            </p:nvSpPr>
            <p:spPr bwMode="auto">
              <a:xfrm rot="11750523" flipV="1">
                <a:off x="-2637" y="-1637"/>
                <a:ext cx="1381" cy="3797"/>
              </a:xfrm>
              <a:custGeom>
                <a:avLst/>
                <a:gdLst>
                  <a:gd name="T0" fmla="*/ 0 w 7769"/>
                  <a:gd name="T1" fmla="*/ 0 h 21356"/>
                  <a:gd name="T2" fmla="*/ 0 w 7769"/>
                  <a:gd name="T3" fmla="*/ 0 h 21356"/>
                  <a:gd name="T4" fmla="*/ 0 w 7769"/>
                  <a:gd name="T5" fmla="*/ 0 h 21356"/>
                  <a:gd name="T6" fmla="*/ 0 60000 65536"/>
                  <a:gd name="T7" fmla="*/ 0 60000 65536"/>
                  <a:gd name="T8" fmla="*/ 0 60000 65536"/>
                  <a:gd name="T9" fmla="*/ 0 w 7769"/>
                  <a:gd name="T10" fmla="*/ 0 h 21356"/>
                  <a:gd name="T11" fmla="*/ 7769 w 7769"/>
                  <a:gd name="T12" fmla="*/ 21356 h 213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69" h="21356" fill="none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</a:path>
                  <a:path w="7769" h="21356" stroke="0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  <a:lnTo>
                      <a:pt x="0" y="21356"/>
                    </a:lnTo>
                    <a:lnTo>
                      <a:pt x="3239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6" name="Arc 88"/>
              <p:cNvSpPr>
                <a:spLocks noChangeAspect="1"/>
              </p:cNvSpPr>
              <p:nvPr/>
            </p:nvSpPr>
            <p:spPr bwMode="auto">
              <a:xfrm rot="13753409" flipH="1">
                <a:off x="-1275" y="-934"/>
                <a:ext cx="333" cy="46"/>
              </a:xfrm>
              <a:custGeom>
                <a:avLst/>
                <a:gdLst>
                  <a:gd name="T0" fmla="*/ 0 w 42513"/>
                  <a:gd name="T1" fmla="*/ 0 h 21600"/>
                  <a:gd name="T2" fmla="*/ 0 w 42513"/>
                  <a:gd name="T3" fmla="*/ 0 h 21600"/>
                  <a:gd name="T4" fmla="*/ 0 w 4251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513"/>
                  <a:gd name="T10" fmla="*/ 0 h 21600"/>
                  <a:gd name="T11" fmla="*/ 42513 w 4251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513" h="21600" fill="none" extrusionOk="0">
                    <a:moveTo>
                      <a:pt x="0" y="17320"/>
                    </a:moveTo>
                    <a:cubicBezTo>
                      <a:pt x="2037" y="7244"/>
                      <a:pt x="10892" y="-1"/>
                      <a:pt x="21172" y="0"/>
                    </a:cubicBezTo>
                    <a:cubicBezTo>
                      <a:pt x="31813" y="0"/>
                      <a:pt x="40869" y="7750"/>
                      <a:pt x="42512" y="18265"/>
                    </a:cubicBezTo>
                  </a:path>
                  <a:path w="42513" h="21600" stroke="0" extrusionOk="0">
                    <a:moveTo>
                      <a:pt x="0" y="17320"/>
                    </a:moveTo>
                    <a:cubicBezTo>
                      <a:pt x="2037" y="7244"/>
                      <a:pt x="10892" y="-1"/>
                      <a:pt x="21172" y="0"/>
                    </a:cubicBezTo>
                    <a:cubicBezTo>
                      <a:pt x="31813" y="0"/>
                      <a:pt x="40869" y="7750"/>
                      <a:pt x="42512" y="18265"/>
                    </a:cubicBezTo>
                    <a:lnTo>
                      <a:pt x="21172" y="21600"/>
                    </a:lnTo>
                    <a:lnTo>
                      <a:pt x="0" y="1732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3177" name="Arc 105"/>
              <p:cNvSpPr>
                <a:spLocks noChangeAspect="1"/>
              </p:cNvSpPr>
              <p:nvPr/>
            </p:nvSpPr>
            <p:spPr bwMode="auto">
              <a:xfrm rot="-10151379">
                <a:off x="-1223" y="-1177"/>
                <a:ext cx="150" cy="140"/>
              </a:xfrm>
              <a:custGeom>
                <a:avLst/>
                <a:gdLst>
                  <a:gd name="T0" fmla="*/ 0 w 21600"/>
                  <a:gd name="T1" fmla="*/ 0 h 12476"/>
                  <a:gd name="T2" fmla="*/ 0 w 21600"/>
                  <a:gd name="T3" fmla="*/ 0 h 12476"/>
                  <a:gd name="T4" fmla="*/ 0 w 21600"/>
                  <a:gd name="T5" fmla="*/ 0 h 1247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2476"/>
                  <a:gd name="T11" fmla="*/ 21600 w 21600"/>
                  <a:gd name="T12" fmla="*/ 12476 h 124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2476" fill="none" extrusionOk="0">
                    <a:moveTo>
                      <a:pt x="17632" y="0"/>
                    </a:moveTo>
                    <a:cubicBezTo>
                      <a:pt x="20194" y="3620"/>
                      <a:pt x="21579" y="7942"/>
                      <a:pt x="21599" y="12378"/>
                    </a:cubicBezTo>
                  </a:path>
                  <a:path w="21600" h="12476" stroke="0" extrusionOk="0">
                    <a:moveTo>
                      <a:pt x="17632" y="0"/>
                    </a:moveTo>
                    <a:cubicBezTo>
                      <a:pt x="20194" y="3620"/>
                      <a:pt x="21579" y="7942"/>
                      <a:pt x="21599" y="12378"/>
                    </a:cubicBezTo>
                    <a:lnTo>
                      <a:pt x="0" y="12476"/>
                    </a:lnTo>
                    <a:lnTo>
                      <a:pt x="176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78" name="Line 107"/>
              <p:cNvSpPr>
                <a:spLocks noChangeAspect="1" noChangeShapeType="1"/>
              </p:cNvSpPr>
              <p:nvPr/>
            </p:nvSpPr>
            <p:spPr bwMode="auto">
              <a:xfrm rot="10961432" flipV="1">
                <a:off x="-1201" y="-1518"/>
                <a:ext cx="31" cy="32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9" name="Line 108"/>
              <p:cNvSpPr>
                <a:spLocks noChangeAspect="1" noChangeShapeType="1"/>
              </p:cNvSpPr>
              <p:nvPr/>
            </p:nvSpPr>
            <p:spPr bwMode="auto">
              <a:xfrm rot="10158877" flipV="1">
                <a:off x="-2179" y="-1541"/>
                <a:ext cx="29" cy="315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0" name="AutoShape 110"/>
              <p:cNvSpPr>
                <a:spLocks noChangeAspect="1" noChangeArrowheads="1"/>
              </p:cNvSpPr>
              <p:nvPr/>
            </p:nvSpPr>
            <p:spPr bwMode="auto">
              <a:xfrm rot="9355745" flipH="1">
                <a:off x="-1113" y="-1576"/>
                <a:ext cx="316" cy="3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61 w 21600"/>
                  <a:gd name="T13" fmla="*/ 2448 h 21600"/>
                  <a:gd name="T14" fmla="*/ 19139 w 21600"/>
                  <a:gd name="T15" fmla="*/ 1915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58" y="21600"/>
                    </a:lnTo>
                    <a:lnTo>
                      <a:pt x="2034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3181" name="Arc 112"/>
              <p:cNvSpPr>
                <a:spLocks noChangeAspect="1"/>
              </p:cNvSpPr>
              <p:nvPr/>
            </p:nvSpPr>
            <p:spPr bwMode="auto">
              <a:xfrm rot="15980993" flipV="1">
                <a:off x="-3066" y="-2436"/>
                <a:ext cx="1382" cy="3798"/>
              </a:xfrm>
              <a:custGeom>
                <a:avLst/>
                <a:gdLst>
                  <a:gd name="T0" fmla="*/ 0 w 7769"/>
                  <a:gd name="T1" fmla="*/ 0 h 21356"/>
                  <a:gd name="T2" fmla="*/ 0 w 7769"/>
                  <a:gd name="T3" fmla="*/ 0 h 21356"/>
                  <a:gd name="T4" fmla="*/ 0 w 7769"/>
                  <a:gd name="T5" fmla="*/ 0 h 21356"/>
                  <a:gd name="T6" fmla="*/ 0 60000 65536"/>
                  <a:gd name="T7" fmla="*/ 0 60000 65536"/>
                  <a:gd name="T8" fmla="*/ 0 60000 65536"/>
                  <a:gd name="T9" fmla="*/ 0 w 7769"/>
                  <a:gd name="T10" fmla="*/ 0 h 21356"/>
                  <a:gd name="T11" fmla="*/ 7769 w 7769"/>
                  <a:gd name="T12" fmla="*/ 21356 h 213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69" h="21356" fill="none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</a:path>
                  <a:path w="7769" h="21356" stroke="0" extrusionOk="0">
                    <a:moveTo>
                      <a:pt x="3239" y="0"/>
                    </a:moveTo>
                    <a:cubicBezTo>
                      <a:pt x="4788" y="235"/>
                      <a:pt x="6307" y="638"/>
                      <a:pt x="7769" y="1201"/>
                    </a:cubicBezTo>
                    <a:lnTo>
                      <a:pt x="0" y="21356"/>
                    </a:lnTo>
                    <a:lnTo>
                      <a:pt x="3239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82" name="AutoShape 41"/>
              <p:cNvSpPr>
                <a:spLocks noChangeAspect="1" noChangeArrowheads="1"/>
              </p:cNvSpPr>
              <p:nvPr/>
            </p:nvSpPr>
            <p:spPr bwMode="auto">
              <a:xfrm rot="-4088002">
                <a:off x="-2322" y="-836"/>
                <a:ext cx="199" cy="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rgbClr val="C0C0C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83" name="Line 42"/>
              <p:cNvSpPr>
                <a:spLocks noChangeAspect="1" noChangeShapeType="1"/>
              </p:cNvSpPr>
              <p:nvPr/>
            </p:nvSpPr>
            <p:spPr bwMode="auto">
              <a:xfrm rot="5745676">
                <a:off x="-1240" y="-1600"/>
                <a:ext cx="0" cy="15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4" name="Line 43"/>
              <p:cNvSpPr>
                <a:spLocks noChangeAspect="1" noChangeShapeType="1"/>
              </p:cNvSpPr>
              <p:nvPr/>
            </p:nvSpPr>
            <p:spPr bwMode="auto">
              <a:xfrm rot="1485676">
                <a:off x="-2506" y="-1209"/>
                <a:ext cx="0" cy="1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5" name="Arc 105"/>
              <p:cNvSpPr>
                <a:spLocks noChangeAspect="1"/>
              </p:cNvSpPr>
              <p:nvPr/>
            </p:nvSpPr>
            <p:spPr bwMode="auto">
              <a:xfrm rot="-5771378">
                <a:off x="-772" y="-287"/>
                <a:ext cx="87" cy="104"/>
              </a:xfrm>
              <a:custGeom>
                <a:avLst/>
                <a:gdLst>
                  <a:gd name="T0" fmla="*/ 0 w 21600"/>
                  <a:gd name="T1" fmla="*/ 0 h 12476"/>
                  <a:gd name="T2" fmla="*/ 0 w 21600"/>
                  <a:gd name="T3" fmla="*/ 0 h 12476"/>
                  <a:gd name="T4" fmla="*/ 0 w 21600"/>
                  <a:gd name="T5" fmla="*/ 0 h 1247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2476"/>
                  <a:gd name="T11" fmla="*/ 21600 w 21600"/>
                  <a:gd name="T12" fmla="*/ 12476 h 124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2476" fill="none" extrusionOk="0">
                    <a:moveTo>
                      <a:pt x="17632" y="0"/>
                    </a:moveTo>
                    <a:cubicBezTo>
                      <a:pt x="20194" y="3620"/>
                      <a:pt x="21579" y="7942"/>
                      <a:pt x="21599" y="12378"/>
                    </a:cubicBezTo>
                  </a:path>
                  <a:path w="21600" h="12476" stroke="0" extrusionOk="0">
                    <a:moveTo>
                      <a:pt x="17632" y="0"/>
                    </a:moveTo>
                    <a:cubicBezTo>
                      <a:pt x="20194" y="3620"/>
                      <a:pt x="21579" y="7942"/>
                      <a:pt x="21599" y="12378"/>
                    </a:cubicBezTo>
                    <a:lnTo>
                      <a:pt x="0" y="12476"/>
                    </a:lnTo>
                    <a:lnTo>
                      <a:pt x="176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3186" name="Line 45"/>
              <p:cNvSpPr>
                <a:spLocks noChangeAspect="1" noChangeShapeType="1"/>
              </p:cNvSpPr>
              <p:nvPr/>
            </p:nvSpPr>
            <p:spPr bwMode="auto">
              <a:xfrm rot="10125676">
                <a:off x="-459" y="-546"/>
                <a:ext cx="1" cy="15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7" name="Line 46"/>
              <p:cNvSpPr>
                <a:spLocks noChangeAspect="1" noChangeShapeType="1"/>
              </p:cNvSpPr>
              <p:nvPr/>
            </p:nvSpPr>
            <p:spPr bwMode="auto">
              <a:xfrm rot="10171454" flipH="1">
                <a:off x="-437" y="-387"/>
                <a:ext cx="0" cy="6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8" name="Line 107"/>
              <p:cNvSpPr>
                <a:spLocks noChangeAspect="1" noChangeShapeType="1"/>
              </p:cNvSpPr>
              <p:nvPr/>
            </p:nvSpPr>
            <p:spPr bwMode="auto">
              <a:xfrm rot="15341432" flipV="1">
                <a:off x="-570" y="-431"/>
                <a:ext cx="24" cy="25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3189" name="Group 48"/>
              <p:cNvGrpSpPr>
                <a:grpSpLocks noChangeAspect="1"/>
              </p:cNvGrpSpPr>
              <p:nvPr/>
            </p:nvGrpSpPr>
            <p:grpSpPr bwMode="auto">
              <a:xfrm rot="4059895">
                <a:off x="-2296" y="-1600"/>
                <a:ext cx="436" cy="819"/>
                <a:chOff x="2998" y="1017"/>
                <a:chExt cx="415" cy="780"/>
              </a:xfrm>
            </p:grpSpPr>
            <p:sp>
              <p:nvSpPr>
                <p:cNvPr id="3196" name="Arc 88"/>
                <p:cNvSpPr>
                  <a:spLocks noChangeAspect="1"/>
                </p:cNvSpPr>
                <p:nvPr/>
              </p:nvSpPr>
              <p:spPr bwMode="auto">
                <a:xfrm rot="5400000" flipH="1">
                  <a:off x="3232" y="1251"/>
                  <a:ext cx="317" cy="44"/>
                </a:xfrm>
                <a:custGeom>
                  <a:avLst/>
                  <a:gdLst>
                    <a:gd name="T0" fmla="*/ 0 w 42513"/>
                    <a:gd name="T1" fmla="*/ 0 h 21600"/>
                    <a:gd name="T2" fmla="*/ 0 w 42513"/>
                    <a:gd name="T3" fmla="*/ 0 h 21600"/>
                    <a:gd name="T4" fmla="*/ 0 w 4251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2513"/>
                    <a:gd name="T10" fmla="*/ 0 h 21600"/>
                    <a:gd name="T11" fmla="*/ 42513 w 4251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513" h="21600" fill="none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</a:path>
                    <a:path w="42513" h="21600" stroke="0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  <a:lnTo>
                        <a:pt x="21172" y="21600"/>
                      </a:lnTo>
                      <a:lnTo>
                        <a:pt x="0" y="1732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197" name="Arc 105"/>
                <p:cNvSpPr>
                  <a:spLocks noChangeAspect="1"/>
                </p:cNvSpPr>
                <p:nvPr/>
              </p:nvSpPr>
              <p:spPr bwMode="auto">
                <a:xfrm rot="3095211">
                  <a:off x="3227" y="1373"/>
                  <a:ext cx="143" cy="133"/>
                </a:xfrm>
                <a:custGeom>
                  <a:avLst/>
                  <a:gdLst>
                    <a:gd name="T0" fmla="*/ 0 w 21600"/>
                    <a:gd name="T1" fmla="*/ 0 h 12476"/>
                    <a:gd name="T2" fmla="*/ 0 w 21600"/>
                    <a:gd name="T3" fmla="*/ 0 h 12476"/>
                    <a:gd name="T4" fmla="*/ 0 w 21600"/>
                    <a:gd name="T5" fmla="*/ 0 h 1247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12476"/>
                    <a:gd name="T11" fmla="*/ 21600 w 21600"/>
                    <a:gd name="T12" fmla="*/ 12476 h 124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12476" fill="none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</a:path>
                    <a:path w="21600" h="12476" stroke="0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  <a:lnTo>
                        <a:pt x="0" y="12476"/>
                      </a:lnTo>
                      <a:lnTo>
                        <a:pt x="176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198" name="Line 107"/>
                <p:cNvSpPr>
                  <a:spLocks noChangeAspect="1" noChangeShapeType="1"/>
                </p:cNvSpPr>
                <p:nvPr/>
              </p:nvSpPr>
              <p:spPr bwMode="auto">
                <a:xfrm rot="2608022" flipV="1">
                  <a:off x="3157" y="1488"/>
                  <a:ext cx="29" cy="30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99" name="Arc 114"/>
                <p:cNvSpPr>
                  <a:spLocks noChangeAspect="1"/>
                </p:cNvSpPr>
                <p:nvPr/>
              </p:nvSpPr>
              <p:spPr bwMode="auto">
                <a:xfrm rot="6605682">
                  <a:off x="2949" y="1066"/>
                  <a:ext cx="431" cy="334"/>
                </a:xfrm>
                <a:custGeom>
                  <a:avLst/>
                  <a:gdLst>
                    <a:gd name="T0" fmla="*/ 0 w 43200"/>
                    <a:gd name="T1" fmla="*/ 0 h 33704"/>
                    <a:gd name="T2" fmla="*/ 0 w 43200"/>
                    <a:gd name="T3" fmla="*/ 0 h 33704"/>
                    <a:gd name="T4" fmla="*/ 0 w 43200"/>
                    <a:gd name="T5" fmla="*/ 0 h 33704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33704"/>
                    <a:gd name="T11" fmla="*/ 43200 w 43200"/>
                    <a:gd name="T12" fmla="*/ 33704 h 337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33704" fill="none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</a:path>
                    <a:path w="43200" h="33704" stroke="0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  <a:lnTo>
                        <a:pt x="21600" y="12104"/>
                      </a:lnTo>
                      <a:lnTo>
                        <a:pt x="43170" y="10972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3190" name="Arc 88"/>
              <p:cNvSpPr>
                <a:spLocks noChangeAspect="1"/>
              </p:cNvSpPr>
              <p:nvPr/>
            </p:nvSpPr>
            <p:spPr bwMode="auto">
              <a:xfrm rot="5173409" flipH="1">
                <a:off x="-2430" y="-398"/>
                <a:ext cx="348" cy="46"/>
              </a:xfrm>
              <a:custGeom>
                <a:avLst/>
                <a:gdLst>
                  <a:gd name="T0" fmla="*/ 0 w 42513"/>
                  <a:gd name="T1" fmla="*/ 0 h 21600"/>
                  <a:gd name="T2" fmla="*/ 0 w 42513"/>
                  <a:gd name="T3" fmla="*/ 0 h 21600"/>
                  <a:gd name="T4" fmla="*/ 0 w 4251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513"/>
                  <a:gd name="T10" fmla="*/ 0 h 21600"/>
                  <a:gd name="T11" fmla="*/ 42513 w 4251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513" h="21600" fill="none" extrusionOk="0">
                    <a:moveTo>
                      <a:pt x="0" y="17320"/>
                    </a:moveTo>
                    <a:cubicBezTo>
                      <a:pt x="2037" y="7244"/>
                      <a:pt x="10892" y="-1"/>
                      <a:pt x="21172" y="0"/>
                    </a:cubicBezTo>
                    <a:cubicBezTo>
                      <a:pt x="31813" y="0"/>
                      <a:pt x="40869" y="7750"/>
                      <a:pt x="42512" y="18265"/>
                    </a:cubicBezTo>
                  </a:path>
                  <a:path w="42513" h="21600" stroke="0" extrusionOk="0">
                    <a:moveTo>
                      <a:pt x="0" y="17320"/>
                    </a:moveTo>
                    <a:cubicBezTo>
                      <a:pt x="2037" y="7244"/>
                      <a:pt x="10892" y="-1"/>
                      <a:pt x="21172" y="0"/>
                    </a:cubicBezTo>
                    <a:cubicBezTo>
                      <a:pt x="31813" y="0"/>
                      <a:pt x="40869" y="7750"/>
                      <a:pt x="42512" y="18265"/>
                    </a:cubicBezTo>
                    <a:lnTo>
                      <a:pt x="21172" y="21600"/>
                    </a:lnTo>
                    <a:lnTo>
                      <a:pt x="0" y="1732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91" name="Arc 114"/>
              <p:cNvSpPr>
                <a:spLocks noChangeAspect="1"/>
              </p:cNvSpPr>
              <p:nvPr/>
            </p:nvSpPr>
            <p:spPr bwMode="auto">
              <a:xfrm rot="6379091">
                <a:off x="-2723" y="-586"/>
                <a:ext cx="452" cy="351"/>
              </a:xfrm>
              <a:custGeom>
                <a:avLst/>
                <a:gdLst>
                  <a:gd name="T0" fmla="*/ 0 w 43200"/>
                  <a:gd name="T1" fmla="*/ 0 h 33704"/>
                  <a:gd name="T2" fmla="*/ 0 w 43200"/>
                  <a:gd name="T3" fmla="*/ 0 h 33704"/>
                  <a:gd name="T4" fmla="*/ 0 w 43200"/>
                  <a:gd name="T5" fmla="*/ 0 h 33704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3704"/>
                  <a:gd name="T11" fmla="*/ 43200 w 43200"/>
                  <a:gd name="T12" fmla="*/ 33704 h 337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3704" fill="none" extrusionOk="0">
                    <a:moveTo>
                      <a:pt x="43170" y="10972"/>
                    </a:moveTo>
                    <a:cubicBezTo>
                      <a:pt x="43190" y="11349"/>
                      <a:pt x="43200" y="11726"/>
                      <a:pt x="43200" y="12104"/>
                    </a:cubicBezTo>
                    <a:cubicBezTo>
                      <a:pt x="43200" y="24033"/>
                      <a:pt x="33529" y="33704"/>
                      <a:pt x="21600" y="33704"/>
                    </a:cubicBezTo>
                    <a:cubicBezTo>
                      <a:pt x="9670" y="33704"/>
                      <a:pt x="0" y="24033"/>
                      <a:pt x="0" y="12104"/>
                    </a:cubicBezTo>
                    <a:cubicBezTo>
                      <a:pt x="-1" y="7789"/>
                      <a:pt x="1292" y="3573"/>
                      <a:pt x="3709" y="-1"/>
                    </a:cubicBezTo>
                  </a:path>
                  <a:path w="43200" h="33704" stroke="0" extrusionOk="0">
                    <a:moveTo>
                      <a:pt x="43170" y="10972"/>
                    </a:moveTo>
                    <a:cubicBezTo>
                      <a:pt x="43190" y="11349"/>
                      <a:pt x="43200" y="11726"/>
                      <a:pt x="43200" y="12104"/>
                    </a:cubicBezTo>
                    <a:cubicBezTo>
                      <a:pt x="43200" y="24033"/>
                      <a:pt x="33529" y="33704"/>
                      <a:pt x="21600" y="33704"/>
                    </a:cubicBezTo>
                    <a:cubicBezTo>
                      <a:pt x="9670" y="33704"/>
                      <a:pt x="0" y="24033"/>
                      <a:pt x="0" y="12104"/>
                    </a:cubicBezTo>
                    <a:cubicBezTo>
                      <a:pt x="-1" y="7789"/>
                      <a:pt x="1292" y="3573"/>
                      <a:pt x="3709" y="-1"/>
                    </a:cubicBezTo>
                    <a:lnTo>
                      <a:pt x="21600" y="12104"/>
                    </a:lnTo>
                    <a:lnTo>
                      <a:pt x="43170" y="10972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3192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-545" y="-716"/>
                <a:ext cx="459" cy="2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94 w 21600"/>
                  <a:gd name="T13" fmla="*/ 4860 h 21600"/>
                  <a:gd name="T14" fmla="*/ 16706 w 21600"/>
                  <a:gd name="T15" fmla="*/ 1674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6188" y="21600"/>
                    </a:lnTo>
                    <a:lnTo>
                      <a:pt x="1541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93" name="Line 56"/>
              <p:cNvSpPr>
                <a:spLocks noChangeShapeType="1"/>
              </p:cNvSpPr>
              <p:nvPr/>
            </p:nvSpPr>
            <p:spPr bwMode="auto">
              <a:xfrm flipV="1">
                <a:off x="-1028" y="-1354"/>
                <a:ext cx="271" cy="126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94" name="Line 57"/>
              <p:cNvSpPr>
                <a:spLocks noChangeShapeType="1"/>
              </p:cNvSpPr>
              <p:nvPr/>
            </p:nvSpPr>
            <p:spPr bwMode="auto">
              <a:xfrm flipV="1">
                <a:off x="-2247" y="-429"/>
                <a:ext cx="687" cy="225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95" name="Arc 114"/>
              <p:cNvSpPr>
                <a:spLocks noChangeAspect="1"/>
              </p:cNvSpPr>
              <p:nvPr/>
            </p:nvSpPr>
            <p:spPr bwMode="auto">
              <a:xfrm rot="-6640909">
                <a:off x="-1126" y="-1211"/>
                <a:ext cx="453" cy="351"/>
              </a:xfrm>
              <a:custGeom>
                <a:avLst/>
                <a:gdLst>
                  <a:gd name="T0" fmla="*/ 0 w 43200"/>
                  <a:gd name="T1" fmla="*/ 0 h 33704"/>
                  <a:gd name="T2" fmla="*/ 0 w 43200"/>
                  <a:gd name="T3" fmla="*/ 0 h 33704"/>
                  <a:gd name="T4" fmla="*/ 0 w 43200"/>
                  <a:gd name="T5" fmla="*/ 0 h 33704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3704"/>
                  <a:gd name="T11" fmla="*/ 43200 w 43200"/>
                  <a:gd name="T12" fmla="*/ 33704 h 337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3704" fill="none" extrusionOk="0">
                    <a:moveTo>
                      <a:pt x="43170" y="10972"/>
                    </a:moveTo>
                    <a:cubicBezTo>
                      <a:pt x="43190" y="11349"/>
                      <a:pt x="43200" y="11726"/>
                      <a:pt x="43200" y="12104"/>
                    </a:cubicBezTo>
                    <a:cubicBezTo>
                      <a:pt x="43200" y="24033"/>
                      <a:pt x="33529" y="33704"/>
                      <a:pt x="21600" y="33704"/>
                    </a:cubicBezTo>
                    <a:cubicBezTo>
                      <a:pt x="9670" y="33704"/>
                      <a:pt x="0" y="24033"/>
                      <a:pt x="0" y="12104"/>
                    </a:cubicBezTo>
                    <a:cubicBezTo>
                      <a:pt x="-1" y="7789"/>
                      <a:pt x="1292" y="3573"/>
                      <a:pt x="3709" y="-1"/>
                    </a:cubicBezTo>
                  </a:path>
                  <a:path w="43200" h="33704" stroke="0" extrusionOk="0">
                    <a:moveTo>
                      <a:pt x="43170" y="10972"/>
                    </a:moveTo>
                    <a:cubicBezTo>
                      <a:pt x="43190" y="11349"/>
                      <a:pt x="43200" y="11726"/>
                      <a:pt x="43200" y="12104"/>
                    </a:cubicBezTo>
                    <a:cubicBezTo>
                      <a:pt x="43200" y="24033"/>
                      <a:pt x="33529" y="33704"/>
                      <a:pt x="21600" y="33704"/>
                    </a:cubicBezTo>
                    <a:cubicBezTo>
                      <a:pt x="9670" y="33704"/>
                      <a:pt x="0" y="24033"/>
                      <a:pt x="0" y="12104"/>
                    </a:cubicBezTo>
                    <a:cubicBezTo>
                      <a:pt x="-1" y="7789"/>
                      <a:pt x="1292" y="3573"/>
                      <a:pt x="3709" y="-1"/>
                    </a:cubicBezTo>
                    <a:lnTo>
                      <a:pt x="21600" y="12104"/>
                    </a:lnTo>
                    <a:lnTo>
                      <a:pt x="43170" y="10972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160" name="Line 59"/>
            <p:cNvSpPr>
              <a:spLocks noChangeShapeType="1"/>
            </p:cNvSpPr>
            <p:nvPr/>
          </p:nvSpPr>
          <p:spPr bwMode="auto">
            <a:xfrm rot="21431175" flipH="1">
              <a:off x="-2304" y="-1372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1" name="Line 60"/>
            <p:cNvSpPr>
              <a:spLocks noChangeShapeType="1"/>
            </p:cNvSpPr>
            <p:nvPr/>
          </p:nvSpPr>
          <p:spPr bwMode="auto">
            <a:xfrm rot="17826705" flipH="1">
              <a:off x="-2469" y="-1109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2" name="Line 61"/>
            <p:cNvSpPr>
              <a:spLocks noChangeShapeType="1"/>
            </p:cNvSpPr>
            <p:nvPr/>
          </p:nvSpPr>
          <p:spPr bwMode="auto">
            <a:xfrm rot="17061686" flipH="1">
              <a:off x="-2617" y="-112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3" name="Line 62"/>
            <p:cNvSpPr>
              <a:spLocks noChangeShapeType="1"/>
            </p:cNvSpPr>
            <p:nvPr/>
          </p:nvSpPr>
          <p:spPr bwMode="auto">
            <a:xfrm rot="3986263" flipH="1">
              <a:off x="-1023" y="-1470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4" name="Line 63"/>
            <p:cNvSpPr>
              <a:spLocks noChangeShapeType="1"/>
            </p:cNvSpPr>
            <p:nvPr/>
          </p:nvSpPr>
          <p:spPr bwMode="auto">
            <a:xfrm rot="390572" flipH="1">
              <a:off x="-1326" y="-1533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5" name="Line 64"/>
            <p:cNvSpPr>
              <a:spLocks noChangeShapeType="1"/>
            </p:cNvSpPr>
            <p:nvPr/>
          </p:nvSpPr>
          <p:spPr bwMode="auto">
            <a:xfrm rot="4770132" flipH="1">
              <a:off x="-532" y="-534"/>
              <a:ext cx="2" cy="147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82" name="Text Box 65"/>
          <p:cNvSpPr txBox="1">
            <a:spLocks noChangeArrowheads="1"/>
          </p:cNvSpPr>
          <p:nvPr/>
        </p:nvSpPr>
        <p:spPr bwMode="auto">
          <a:xfrm rot="-285818">
            <a:off x="5240338" y="24209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/>
              <a:t>6</a:t>
            </a:r>
          </a:p>
        </p:txBody>
      </p:sp>
      <p:sp>
        <p:nvSpPr>
          <p:cNvPr id="3083" name="Rectangle 66"/>
          <p:cNvSpPr>
            <a:spLocks noChangeArrowheads="1"/>
          </p:cNvSpPr>
          <p:nvPr/>
        </p:nvSpPr>
        <p:spPr bwMode="auto">
          <a:xfrm rot="-1650687">
            <a:off x="5613400" y="2192338"/>
            <a:ext cx="7064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b="0"/>
              <a:t>Spinner</a:t>
            </a:r>
          </a:p>
        </p:txBody>
      </p:sp>
      <p:grpSp>
        <p:nvGrpSpPr>
          <p:cNvPr id="3084" name="Group 68"/>
          <p:cNvGrpSpPr>
            <a:grpSpLocks/>
          </p:cNvGrpSpPr>
          <p:nvPr/>
        </p:nvGrpSpPr>
        <p:grpSpPr bwMode="auto">
          <a:xfrm>
            <a:off x="128588" y="-100013"/>
            <a:ext cx="3235325" cy="2928938"/>
            <a:chOff x="81" y="-63"/>
            <a:chExt cx="2038" cy="1845"/>
          </a:xfrm>
        </p:grpSpPr>
        <p:grpSp>
          <p:nvGrpSpPr>
            <p:cNvPr id="3120" name="Group 69"/>
            <p:cNvGrpSpPr>
              <a:grpSpLocks/>
            </p:cNvGrpSpPr>
            <p:nvPr/>
          </p:nvGrpSpPr>
          <p:grpSpPr bwMode="auto">
            <a:xfrm>
              <a:off x="81" y="-63"/>
              <a:ext cx="2038" cy="1826"/>
              <a:chOff x="35" y="-64"/>
              <a:chExt cx="2038" cy="1826"/>
            </a:xfrm>
          </p:grpSpPr>
          <p:sp>
            <p:nvSpPr>
              <p:cNvPr id="3124" name="Rectangle 70"/>
              <p:cNvSpPr>
                <a:spLocks noChangeArrowheads="1"/>
              </p:cNvSpPr>
              <p:nvPr/>
            </p:nvSpPr>
            <p:spPr bwMode="auto">
              <a:xfrm rot="5400000">
                <a:off x="318" y="222"/>
                <a:ext cx="1627" cy="10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25" name="Line 71"/>
              <p:cNvSpPr>
                <a:spLocks noChangeShapeType="1"/>
              </p:cNvSpPr>
              <p:nvPr/>
            </p:nvSpPr>
            <p:spPr bwMode="auto">
              <a:xfrm rot="5400000">
                <a:off x="1226" y="1347"/>
                <a:ext cx="1" cy="4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6" name="Rectangle 72"/>
              <p:cNvSpPr>
                <a:spLocks noChangeArrowheads="1"/>
              </p:cNvSpPr>
              <p:nvPr/>
            </p:nvSpPr>
            <p:spPr bwMode="auto">
              <a:xfrm rot="5400000">
                <a:off x="152" y="873"/>
                <a:ext cx="1185" cy="5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3127" name="Group 73"/>
              <p:cNvGrpSpPr>
                <a:grpSpLocks/>
              </p:cNvGrpSpPr>
              <p:nvPr/>
            </p:nvGrpSpPr>
            <p:grpSpPr bwMode="auto">
              <a:xfrm rot="-5400000">
                <a:off x="782" y="1136"/>
                <a:ext cx="925" cy="74"/>
                <a:chOff x="4644" y="2263"/>
                <a:chExt cx="925" cy="74"/>
              </a:xfrm>
            </p:grpSpPr>
            <p:sp>
              <p:nvSpPr>
                <p:cNvPr id="3153" name="Arc 74"/>
                <p:cNvSpPr>
                  <a:spLocks noChangeAspect="1"/>
                </p:cNvSpPr>
                <p:nvPr/>
              </p:nvSpPr>
              <p:spPr bwMode="auto">
                <a:xfrm rot="-5400000" flipH="1" flipV="1">
                  <a:off x="5518" y="2284"/>
                  <a:ext cx="72" cy="31"/>
                </a:xfrm>
                <a:custGeom>
                  <a:avLst/>
                  <a:gdLst>
                    <a:gd name="T0" fmla="*/ 0 w 43199"/>
                    <a:gd name="T1" fmla="*/ 0 h 21600"/>
                    <a:gd name="T2" fmla="*/ 0 w 43199"/>
                    <a:gd name="T3" fmla="*/ 0 h 21600"/>
                    <a:gd name="T4" fmla="*/ 0 w 431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21600" fill="none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</a:path>
                    <a:path w="43199" h="21600" stroke="0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lnTo>
                        <a:pt x="21599" y="21600"/>
                      </a:lnTo>
                      <a:lnTo>
                        <a:pt x="-1" y="2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154" name="Line 75"/>
                <p:cNvSpPr>
                  <a:spLocks noChangeShapeType="1"/>
                </p:cNvSpPr>
                <p:nvPr/>
              </p:nvSpPr>
              <p:spPr bwMode="auto">
                <a:xfrm rot="10800000">
                  <a:off x="4659" y="2337"/>
                  <a:ext cx="881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55" name="Line 76"/>
                <p:cNvSpPr>
                  <a:spLocks noChangeShapeType="1"/>
                </p:cNvSpPr>
                <p:nvPr/>
              </p:nvSpPr>
              <p:spPr bwMode="auto">
                <a:xfrm rot="10800000">
                  <a:off x="4658" y="2263"/>
                  <a:ext cx="881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56" name="Rectangle 77"/>
                <p:cNvSpPr>
                  <a:spLocks noChangeArrowheads="1"/>
                </p:cNvSpPr>
                <p:nvPr/>
              </p:nvSpPr>
              <p:spPr bwMode="auto">
                <a:xfrm rot="10800000">
                  <a:off x="4644" y="2268"/>
                  <a:ext cx="896" cy="6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3128" name="Rectangle 78"/>
              <p:cNvSpPr>
                <a:spLocks noChangeArrowheads="1"/>
              </p:cNvSpPr>
              <p:nvPr/>
            </p:nvSpPr>
            <p:spPr bwMode="auto">
              <a:xfrm rot="5400000">
                <a:off x="1687" y="234"/>
                <a:ext cx="117" cy="5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29" name="Rectangle 79"/>
              <p:cNvSpPr>
                <a:spLocks noChangeArrowheads="1"/>
              </p:cNvSpPr>
              <p:nvPr/>
            </p:nvSpPr>
            <p:spPr bwMode="auto">
              <a:xfrm rot="5400000">
                <a:off x="1190" y="1557"/>
                <a:ext cx="136" cy="182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0" name="Rectangle 80"/>
              <p:cNvSpPr>
                <a:spLocks noChangeArrowheads="1"/>
              </p:cNvSpPr>
              <p:nvPr/>
            </p:nvSpPr>
            <p:spPr bwMode="auto">
              <a:xfrm rot="5400000">
                <a:off x="786" y="-703"/>
                <a:ext cx="537" cy="20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1" name="Rectangle 81"/>
              <p:cNvSpPr>
                <a:spLocks noChangeArrowheads="1"/>
              </p:cNvSpPr>
              <p:nvPr/>
            </p:nvSpPr>
            <p:spPr bwMode="auto">
              <a:xfrm rot="5400000">
                <a:off x="1148" y="1273"/>
                <a:ext cx="433" cy="15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2" name="Rectangle 82"/>
              <p:cNvSpPr>
                <a:spLocks noChangeArrowheads="1"/>
              </p:cNvSpPr>
              <p:nvPr/>
            </p:nvSpPr>
            <p:spPr bwMode="auto">
              <a:xfrm rot="5400000">
                <a:off x="910" y="1274"/>
                <a:ext cx="434" cy="15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3" name="Line 83"/>
              <p:cNvSpPr>
                <a:spLocks noChangeShapeType="1"/>
              </p:cNvSpPr>
              <p:nvPr/>
            </p:nvSpPr>
            <p:spPr bwMode="auto">
              <a:xfrm rot="10800000">
                <a:off x="1449" y="785"/>
                <a:ext cx="0" cy="78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34" name="Rectangle 84"/>
              <p:cNvSpPr>
                <a:spLocks noChangeArrowheads="1"/>
              </p:cNvSpPr>
              <p:nvPr/>
            </p:nvSpPr>
            <p:spPr bwMode="auto">
              <a:xfrm rot="5400000">
                <a:off x="627" y="184"/>
                <a:ext cx="237" cy="5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5" name="AutoShape 85"/>
              <p:cNvSpPr>
                <a:spLocks noChangeArrowheads="1"/>
              </p:cNvSpPr>
              <p:nvPr/>
            </p:nvSpPr>
            <p:spPr bwMode="auto">
              <a:xfrm rot="10800000">
                <a:off x="1157" y="1077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6" name="AutoShape 86"/>
              <p:cNvSpPr>
                <a:spLocks noChangeArrowheads="1"/>
              </p:cNvSpPr>
              <p:nvPr/>
            </p:nvSpPr>
            <p:spPr bwMode="auto">
              <a:xfrm rot="10800000">
                <a:off x="1291" y="1075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7" name="Rectangle 87"/>
              <p:cNvSpPr>
                <a:spLocks noChangeArrowheads="1"/>
              </p:cNvSpPr>
              <p:nvPr/>
            </p:nvSpPr>
            <p:spPr bwMode="auto">
              <a:xfrm rot="5400000">
                <a:off x="1517" y="513"/>
                <a:ext cx="487" cy="62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8" name="Rectangle 88"/>
              <p:cNvSpPr>
                <a:spLocks noChangeArrowheads="1"/>
              </p:cNvSpPr>
              <p:nvPr/>
            </p:nvSpPr>
            <p:spPr bwMode="auto">
              <a:xfrm rot="5400000">
                <a:off x="1595" y="591"/>
                <a:ext cx="331" cy="61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39" name="Rectangle 89"/>
              <p:cNvSpPr>
                <a:spLocks noChangeArrowheads="1"/>
              </p:cNvSpPr>
              <p:nvPr/>
            </p:nvSpPr>
            <p:spPr bwMode="auto">
              <a:xfrm rot="5400000">
                <a:off x="1122" y="-355"/>
                <a:ext cx="491" cy="139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0" name="Rectangle 90"/>
              <p:cNvSpPr>
                <a:spLocks noChangeArrowheads="1"/>
              </p:cNvSpPr>
              <p:nvPr/>
            </p:nvSpPr>
            <p:spPr bwMode="auto">
              <a:xfrm rot="5400000">
                <a:off x="1284" y="-198"/>
                <a:ext cx="535" cy="103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1" name="AutoShape 91"/>
              <p:cNvSpPr>
                <a:spLocks noChangeArrowheads="1"/>
              </p:cNvSpPr>
              <p:nvPr/>
            </p:nvSpPr>
            <p:spPr bwMode="auto">
              <a:xfrm rot="10800000">
                <a:off x="37" y="627"/>
                <a:ext cx="206" cy="945"/>
              </a:xfrm>
              <a:prstGeom prst="flowChartManualInpu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2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243" y="627"/>
                <a:ext cx="206" cy="945"/>
              </a:xfrm>
              <a:prstGeom prst="flowChartManualInpu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3143" name="Group 93"/>
              <p:cNvGrpSpPr>
                <a:grpSpLocks/>
              </p:cNvGrpSpPr>
              <p:nvPr/>
            </p:nvGrpSpPr>
            <p:grpSpPr bwMode="auto">
              <a:xfrm rot="-5400000">
                <a:off x="32" y="1235"/>
                <a:ext cx="420" cy="73"/>
                <a:chOff x="4798" y="1261"/>
                <a:chExt cx="420" cy="73"/>
              </a:xfrm>
            </p:grpSpPr>
            <p:sp>
              <p:nvSpPr>
                <p:cNvPr id="3149" name="Arc 94"/>
                <p:cNvSpPr>
                  <a:spLocks noChangeAspect="1"/>
                </p:cNvSpPr>
                <p:nvPr/>
              </p:nvSpPr>
              <p:spPr bwMode="auto">
                <a:xfrm rot="5400000" flipH="1">
                  <a:off x="5166" y="1282"/>
                  <a:ext cx="71" cy="32"/>
                </a:xfrm>
                <a:custGeom>
                  <a:avLst/>
                  <a:gdLst>
                    <a:gd name="T0" fmla="*/ 0 w 43199"/>
                    <a:gd name="T1" fmla="*/ 0 h 21600"/>
                    <a:gd name="T2" fmla="*/ 0 w 43199"/>
                    <a:gd name="T3" fmla="*/ 0 h 21600"/>
                    <a:gd name="T4" fmla="*/ 0 w 431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21600" fill="none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</a:path>
                    <a:path w="43199" h="21600" stroke="0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lnTo>
                        <a:pt x="21599" y="21600"/>
                      </a:lnTo>
                      <a:lnTo>
                        <a:pt x="-1" y="2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150" name="Line 95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817" y="1261"/>
                  <a:ext cx="369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51" name="Line 96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820" y="1334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52" name="Rectangle 97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798" y="1264"/>
                  <a:ext cx="389" cy="6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3144" name="AutoShape 98"/>
              <p:cNvSpPr>
                <a:spLocks noChangeArrowheads="1"/>
              </p:cNvSpPr>
              <p:nvPr/>
            </p:nvSpPr>
            <p:spPr bwMode="auto">
              <a:xfrm rot="10800000" flipV="1">
                <a:off x="35" y="1387"/>
                <a:ext cx="413" cy="19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5" name="Rectangle 99"/>
              <p:cNvSpPr>
                <a:spLocks noChangeArrowheads="1"/>
              </p:cNvSpPr>
              <p:nvPr/>
            </p:nvSpPr>
            <p:spPr bwMode="auto">
              <a:xfrm rot="10800000">
                <a:off x="41" y="526"/>
                <a:ext cx="404" cy="5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6" name="Line 100"/>
              <p:cNvSpPr>
                <a:spLocks noChangeShapeType="1"/>
              </p:cNvSpPr>
              <p:nvPr/>
            </p:nvSpPr>
            <p:spPr bwMode="auto">
              <a:xfrm rot="-5400000">
                <a:off x="-255" y="560"/>
                <a:ext cx="9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47" name="Rectangle 101"/>
              <p:cNvSpPr>
                <a:spLocks noChangeArrowheads="1"/>
              </p:cNvSpPr>
              <p:nvPr/>
            </p:nvSpPr>
            <p:spPr bwMode="auto">
              <a:xfrm rot="10800000">
                <a:off x="370" y="497"/>
                <a:ext cx="137" cy="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48" name="Line 102"/>
              <p:cNvSpPr>
                <a:spLocks noChangeShapeType="1"/>
              </p:cNvSpPr>
              <p:nvPr/>
            </p:nvSpPr>
            <p:spPr bwMode="auto">
              <a:xfrm>
                <a:off x="36" y="46"/>
                <a:ext cx="0" cy="11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121" name="Text Box 103"/>
            <p:cNvSpPr txBox="1">
              <a:spLocks noChangeArrowheads="1"/>
            </p:cNvSpPr>
            <p:nvPr/>
          </p:nvSpPr>
          <p:spPr bwMode="auto">
            <a:xfrm>
              <a:off x="398" y="1494"/>
              <a:ext cx="7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2400"/>
                <a:t>2-a</a:t>
              </a:r>
              <a:endParaRPr lang="en-US" altLang="ja-JP" sz="2400">
                <a:ea typeface="ＭＳ ゴシック" pitchFamily="49" charset="-128"/>
              </a:endParaRPr>
            </a:p>
          </p:txBody>
        </p:sp>
        <p:sp>
          <p:nvSpPr>
            <p:cNvPr id="3122" name="Rectangle 104"/>
            <p:cNvSpPr>
              <a:spLocks noChangeArrowheads="1"/>
            </p:cNvSpPr>
            <p:nvPr/>
          </p:nvSpPr>
          <p:spPr bwMode="auto">
            <a:xfrm rot="10800000">
              <a:off x="436" y="704"/>
              <a:ext cx="708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 b="0">
                  <a:ea typeface="HG丸ｺﾞｼｯｸM-PRO" pitchFamily="50" charset="-128"/>
                </a:rPr>
                <a:t>Optimized for</a:t>
              </a:r>
            </a:p>
            <a:p>
              <a:pPr>
                <a:spcBef>
                  <a:spcPct val="50000"/>
                </a:spcBef>
              </a:pPr>
              <a:endParaRPr lang="en-US" altLang="ja-JP" sz="800" b="0">
                <a:ea typeface="HG丸ｺﾞｼｯｸM-PRO" pitchFamily="50" charset="-128"/>
              </a:endParaRPr>
            </a:p>
            <a:p>
              <a:pPr>
                <a:spcBef>
                  <a:spcPct val="50000"/>
                </a:spcBef>
              </a:pPr>
              <a:r>
                <a:rPr lang="en-US" altLang="ja-JP" sz="800" b="0">
                  <a:ea typeface="HG丸ｺﾞｼｯｸM-PRO" pitchFamily="50" charset="-128"/>
                </a:rPr>
                <a:t>XGM-RA</a:t>
              </a:r>
            </a:p>
          </p:txBody>
        </p:sp>
        <p:pic>
          <p:nvPicPr>
            <p:cNvPr id="3123" name="Picture 10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CCCCCC"/>
                </a:clrFrom>
                <a:clrTo>
                  <a:srgbClr val="CCCCCC">
                    <a:alpha val="0"/>
                  </a:srgbClr>
                </a:clrTo>
              </a:clrChange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50" r="5446" b="35094"/>
            <a:stretch>
              <a:fillRect/>
            </a:stretch>
          </p:blipFill>
          <p:spPr bwMode="auto">
            <a:xfrm rot="10800000">
              <a:off x="626" y="851"/>
              <a:ext cx="330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085" name="Group 106"/>
          <p:cNvGrpSpPr>
            <a:grpSpLocks/>
          </p:cNvGrpSpPr>
          <p:nvPr/>
        </p:nvGrpSpPr>
        <p:grpSpPr bwMode="auto">
          <a:xfrm>
            <a:off x="222250" y="3059113"/>
            <a:ext cx="3743325" cy="1571625"/>
            <a:chOff x="2260" y="663"/>
            <a:chExt cx="2358" cy="990"/>
          </a:xfrm>
        </p:grpSpPr>
        <p:sp>
          <p:nvSpPr>
            <p:cNvPr id="3096" name="AutoShape 107"/>
            <p:cNvSpPr>
              <a:spLocks noChangeArrowheads="1"/>
            </p:cNvSpPr>
            <p:nvPr/>
          </p:nvSpPr>
          <p:spPr bwMode="auto">
            <a:xfrm rot="180000">
              <a:off x="3284" y="670"/>
              <a:ext cx="342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95 w 21600"/>
                <a:gd name="T13" fmla="*/ 1903 h 21600"/>
                <a:gd name="T14" fmla="*/ 19705 w 21600"/>
                <a:gd name="T15" fmla="*/ 1969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9" y="21600"/>
                  </a:lnTo>
                  <a:lnTo>
                    <a:pt x="2141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7" name="AutoShape 108"/>
            <p:cNvSpPr>
              <a:spLocks noChangeArrowheads="1"/>
            </p:cNvSpPr>
            <p:nvPr/>
          </p:nvSpPr>
          <p:spPr bwMode="auto">
            <a:xfrm rot="420000">
              <a:off x="3620" y="702"/>
              <a:ext cx="341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17 w 21600"/>
                <a:gd name="T13" fmla="*/ 2238 h 21600"/>
                <a:gd name="T14" fmla="*/ 19383 w 21600"/>
                <a:gd name="T15" fmla="*/ 193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86" y="21600"/>
                  </a:lnTo>
                  <a:lnTo>
                    <a:pt x="2081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8" name="AutoShape 109"/>
            <p:cNvSpPr>
              <a:spLocks noChangeArrowheads="1"/>
            </p:cNvSpPr>
            <p:nvPr/>
          </p:nvSpPr>
          <p:spPr bwMode="auto">
            <a:xfrm rot="660000">
              <a:off x="3951" y="755"/>
              <a:ext cx="339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912 w 21600"/>
                <a:gd name="T13" fmla="*/ 1903 h 21600"/>
                <a:gd name="T14" fmla="*/ 19688 w 21600"/>
                <a:gd name="T15" fmla="*/ 1969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61" y="21600"/>
                  </a:lnTo>
                  <a:lnTo>
                    <a:pt x="2133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AutoShape 110"/>
            <p:cNvSpPr>
              <a:spLocks noChangeArrowheads="1"/>
            </p:cNvSpPr>
            <p:nvPr/>
          </p:nvSpPr>
          <p:spPr bwMode="auto">
            <a:xfrm rot="900000">
              <a:off x="4277" y="832"/>
              <a:ext cx="341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90 w 21600"/>
                <a:gd name="T13" fmla="*/ 2126 h 21600"/>
                <a:gd name="T14" fmla="*/ 19510 w 21600"/>
                <a:gd name="T15" fmla="*/ 1947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0" y="21600"/>
                  </a:lnTo>
                  <a:lnTo>
                    <a:pt x="210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0" name="Line 111"/>
            <p:cNvSpPr>
              <a:spLocks noChangeAspect="1" noChangeShapeType="1"/>
            </p:cNvSpPr>
            <p:nvPr/>
          </p:nvSpPr>
          <p:spPr bwMode="auto">
            <a:xfrm rot="-5220000">
              <a:off x="3535" y="776"/>
              <a:ext cx="183" cy="7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1" name="Line 112"/>
            <p:cNvSpPr>
              <a:spLocks noChangeAspect="1" noChangeShapeType="1"/>
            </p:cNvSpPr>
            <p:nvPr/>
          </p:nvSpPr>
          <p:spPr bwMode="auto">
            <a:xfrm rot="-5220000">
              <a:off x="3866" y="810"/>
              <a:ext cx="176" cy="17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2" name="Line 113"/>
            <p:cNvSpPr>
              <a:spLocks noChangeAspect="1" noChangeShapeType="1"/>
            </p:cNvSpPr>
            <p:nvPr/>
          </p:nvSpPr>
          <p:spPr bwMode="auto">
            <a:xfrm rot="-4759290">
              <a:off x="4193" y="881"/>
              <a:ext cx="183" cy="7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3" name="AutoShape 114"/>
            <p:cNvSpPr>
              <a:spLocks noChangeAspect="1" noChangeArrowheads="1"/>
            </p:cNvSpPr>
            <p:nvPr/>
          </p:nvSpPr>
          <p:spPr bwMode="auto">
            <a:xfrm rot="10800000" flipV="1">
              <a:off x="3010" y="663"/>
              <a:ext cx="278" cy="77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19 w 21600"/>
                <a:gd name="T13" fmla="*/ 2749 h 21600"/>
                <a:gd name="T14" fmla="*/ 18881 w 21600"/>
                <a:gd name="T15" fmla="*/ 188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97" y="21600"/>
                  </a:lnTo>
                  <a:lnTo>
                    <a:pt x="1970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4" name="AutoShape 115"/>
            <p:cNvSpPr>
              <a:spLocks noChangeAspect="1" noChangeArrowheads="1"/>
            </p:cNvSpPr>
            <p:nvPr/>
          </p:nvSpPr>
          <p:spPr bwMode="auto">
            <a:xfrm rot="10800000">
              <a:off x="3031" y="1440"/>
              <a:ext cx="233" cy="20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5" name="AutoShape 116"/>
            <p:cNvSpPr>
              <a:spLocks noChangeAspect="1" noChangeArrowheads="1"/>
            </p:cNvSpPr>
            <p:nvPr/>
          </p:nvSpPr>
          <p:spPr bwMode="auto">
            <a:xfrm rot="10560000" flipV="1">
              <a:off x="2754" y="670"/>
              <a:ext cx="277" cy="77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29 w 21600"/>
                <a:gd name="T13" fmla="*/ 2749 h 21600"/>
                <a:gd name="T14" fmla="*/ 18871 w 21600"/>
                <a:gd name="T15" fmla="*/ 188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97" y="21600"/>
                  </a:lnTo>
                  <a:lnTo>
                    <a:pt x="1970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6" name="AutoShape 117"/>
            <p:cNvSpPr>
              <a:spLocks noChangeAspect="1" noChangeArrowheads="1"/>
            </p:cNvSpPr>
            <p:nvPr/>
          </p:nvSpPr>
          <p:spPr bwMode="auto">
            <a:xfrm rot="10620000">
              <a:off x="2818" y="1447"/>
              <a:ext cx="218" cy="18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7" name="AutoShape 118"/>
            <p:cNvSpPr>
              <a:spLocks noChangeAspect="1" noChangeArrowheads="1"/>
            </p:cNvSpPr>
            <p:nvPr/>
          </p:nvSpPr>
          <p:spPr bwMode="auto">
            <a:xfrm rot="10320000" flipV="1">
              <a:off x="2500" y="698"/>
              <a:ext cx="277" cy="77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29 w 21600"/>
                <a:gd name="T13" fmla="*/ 2749 h 21600"/>
                <a:gd name="T14" fmla="*/ 18871 w 21600"/>
                <a:gd name="T15" fmla="*/ 188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97" y="21600"/>
                  </a:lnTo>
                  <a:lnTo>
                    <a:pt x="1970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8" name="AutoShape 119"/>
            <p:cNvSpPr>
              <a:spLocks noChangeAspect="1" noChangeArrowheads="1"/>
            </p:cNvSpPr>
            <p:nvPr/>
          </p:nvSpPr>
          <p:spPr bwMode="auto">
            <a:xfrm rot="10080000" flipV="1">
              <a:off x="2260" y="744"/>
              <a:ext cx="267" cy="7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51 w 21600"/>
                <a:gd name="T13" fmla="*/ 2742 h 21600"/>
                <a:gd name="T14" fmla="*/ 18849 w 21600"/>
                <a:gd name="T15" fmla="*/ 188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897" y="21600"/>
                  </a:lnTo>
                  <a:lnTo>
                    <a:pt x="1970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Line 120"/>
            <p:cNvSpPr>
              <a:spLocks noChangeAspect="1" noChangeShapeType="1"/>
            </p:cNvSpPr>
            <p:nvPr/>
          </p:nvSpPr>
          <p:spPr bwMode="auto">
            <a:xfrm rot="16200000" flipV="1">
              <a:off x="2647" y="1038"/>
              <a:ext cx="745" cy="26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0" name="Line 121"/>
            <p:cNvSpPr>
              <a:spLocks noChangeAspect="1" noChangeShapeType="1"/>
            </p:cNvSpPr>
            <p:nvPr/>
          </p:nvSpPr>
          <p:spPr bwMode="auto">
            <a:xfrm rot="16200000" flipV="1">
              <a:off x="2381" y="1029"/>
              <a:ext cx="763" cy="77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1" name="Line 122"/>
            <p:cNvSpPr>
              <a:spLocks noChangeAspect="1" noChangeShapeType="1"/>
            </p:cNvSpPr>
            <p:nvPr/>
          </p:nvSpPr>
          <p:spPr bwMode="auto">
            <a:xfrm rot="16200000" flipV="1">
              <a:off x="2144" y="1037"/>
              <a:ext cx="743" cy="133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2" name="Line 123"/>
            <p:cNvSpPr>
              <a:spLocks noChangeAspect="1" noChangeShapeType="1"/>
            </p:cNvSpPr>
            <p:nvPr/>
          </p:nvSpPr>
          <p:spPr bwMode="auto">
            <a:xfrm rot="16200000" flipV="1">
              <a:off x="3146" y="1339"/>
              <a:ext cx="5" cy="199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3" name="Line 124"/>
            <p:cNvSpPr>
              <a:spLocks noChangeAspect="1" noChangeShapeType="1"/>
            </p:cNvSpPr>
            <p:nvPr/>
          </p:nvSpPr>
          <p:spPr bwMode="auto">
            <a:xfrm rot="-5400000" flipH="1" flipV="1">
              <a:off x="2913" y="1341"/>
              <a:ext cx="15" cy="209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4" name="AutoShape 125"/>
            <p:cNvSpPr>
              <a:spLocks noChangeAspect="1" noChangeArrowheads="1"/>
            </p:cNvSpPr>
            <p:nvPr/>
          </p:nvSpPr>
          <p:spPr bwMode="auto">
            <a:xfrm rot="10320000">
              <a:off x="2599" y="1465"/>
              <a:ext cx="218" cy="18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5" name="Line 126"/>
            <p:cNvSpPr>
              <a:spLocks noChangeAspect="1" noChangeShapeType="1"/>
            </p:cNvSpPr>
            <p:nvPr/>
          </p:nvSpPr>
          <p:spPr bwMode="auto">
            <a:xfrm rot="-5640000" flipH="1" flipV="1">
              <a:off x="2681" y="1363"/>
              <a:ext cx="15" cy="209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6" name="Line 127"/>
            <p:cNvSpPr>
              <a:spLocks noChangeShapeType="1"/>
            </p:cNvSpPr>
            <p:nvPr/>
          </p:nvSpPr>
          <p:spPr bwMode="auto">
            <a:xfrm rot="-5220000">
              <a:off x="3194" y="759"/>
              <a:ext cx="183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7" name="AutoShape 128"/>
            <p:cNvSpPr>
              <a:spLocks noChangeAspect="1" noChangeArrowheads="1"/>
            </p:cNvSpPr>
            <p:nvPr/>
          </p:nvSpPr>
          <p:spPr bwMode="auto">
            <a:xfrm rot="377997">
              <a:off x="3759" y="710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FF99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3118" name="AutoShape 129"/>
            <p:cNvSpPr>
              <a:spLocks noChangeAspect="1" noChangeArrowheads="1"/>
            </p:cNvSpPr>
            <p:nvPr/>
          </p:nvSpPr>
          <p:spPr bwMode="auto">
            <a:xfrm rot="960000">
              <a:off x="4415" y="837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FFCC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3119" name="AutoShape 130"/>
            <p:cNvSpPr>
              <a:spLocks noChangeAspect="1" noChangeArrowheads="1"/>
            </p:cNvSpPr>
            <p:nvPr/>
          </p:nvSpPr>
          <p:spPr bwMode="auto">
            <a:xfrm rot="780000">
              <a:off x="4092" y="762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CC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</p:grpSp>
      <p:sp>
        <p:nvSpPr>
          <p:cNvPr id="3086" name="Text Box 131"/>
          <p:cNvSpPr txBox="1">
            <a:spLocks noChangeArrowheads="1"/>
          </p:cNvSpPr>
          <p:nvPr/>
        </p:nvSpPr>
        <p:spPr bwMode="auto">
          <a:xfrm>
            <a:off x="992188" y="3429000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/>
              <a:t>4</a:t>
            </a:r>
          </a:p>
        </p:txBody>
      </p:sp>
      <p:sp>
        <p:nvSpPr>
          <p:cNvPr id="3087" name="Text Box 132"/>
          <p:cNvSpPr txBox="1">
            <a:spLocks noChangeArrowheads="1"/>
          </p:cNvSpPr>
          <p:nvPr/>
        </p:nvSpPr>
        <p:spPr bwMode="auto">
          <a:xfrm rot="4869391">
            <a:off x="-34925" y="3654426"/>
            <a:ext cx="915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0"/>
              <a:t>Hub1</a:t>
            </a:r>
          </a:p>
        </p:txBody>
      </p:sp>
      <p:sp>
        <p:nvSpPr>
          <p:cNvPr id="3088" name="Text Box 133"/>
          <p:cNvSpPr txBox="1">
            <a:spLocks noChangeArrowheads="1"/>
          </p:cNvSpPr>
          <p:nvPr/>
        </p:nvSpPr>
        <p:spPr bwMode="auto">
          <a:xfrm rot="10800000">
            <a:off x="1617663" y="119063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0"/>
              <a:t>Generator box</a:t>
            </a:r>
          </a:p>
        </p:txBody>
      </p:sp>
      <p:sp>
        <p:nvSpPr>
          <p:cNvPr id="3089" name="Freeform 134"/>
          <p:cNvSpPr>
            <a:spLocks/>
          </p:cNvSpPr>
          <p:nvPr/>
        </p:nvSpPr>
        <p:spPr bwMode="auto">
          <a:xfrm rot="-5400000">
            <a:off x="2032000" y="911225"/>
            <a:ext cx="44450" cy="4070350"/>
          </a:xfrm>
          <a:custGeom>
            <a:avLst/>
            <a:gdLst>
              <a:gd name="T0" fmla="*/ 2147483647 w 28"/>
              <a:gd name="T1" fmla="*/ 2147483647 h 2564"/>
              <a:gd name="T2" fmla="*/ 0 w 28"/>
              <a:gd name="T3" fmla="*/ 0 h 25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" h="2564">
                <a:moveTo>
                  <a:pt x="28" y="256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090" name="Group 135"/>
          <p:cNvGrpSpPr>
            <a:grpSpLocks/>
          </p:cNvGrpSpPr>
          <p:nvPr/>
        </p:nvGrpSpPr>
        <p:grpSpPr bwMode="auto">
          <a:xfrm rot="-5400000">
            <a:off x="1839913" y="1223963"/>
            <a:ext cx="419100" cy="228600"/>
            <a:chOff x="5299" y="2233"/>
            <a:chExt cx="253" cy="138"/>
          </a:xfrm>
        </p:grpSpPr>
        <p:sp>
          <p:nvSpPr>
            <p:cNvPr id="3093" name="AutoShape 136"/>
            <p:cNvSpPr>
              <a:spLocks noChangeArrowheads="1"/>
            </p:cNvSpPr>
            <p:nvPr/>
          </p:nvSpPr>
          <p:spPr bwMode="auto">
            <a:xfrm rot="5400000">
              <a:off x="5326" y="2210"/>
              <a:ext cx="136" cy="1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47 w 21600"/>
                <a:gd name="T13" fmla="*/ 4391 h 21600"/>
                <a:gd name="T14" fmla="*/ 17153 w 21600"/>
                <a:gd name="T15" fmla="*/ 172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41" y="21600"/>
                  </a:lnTo>
                  <a:lnTo>
                    <a:pt x="1635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4" name="Oval 137"/>
            <p:cNvSpPr>
              <a:spLocks noChangeAspect="1" noChangeArrowheads="1"/>
            </p:cNvSpPr>
            <p:nvPr/>
          </p:nvSpPr>
          <p:spPr bwMode="auto">
            <a:xfrm>
              <a:off x="5416" y="2235"/>
              <a:ext cx="136" cy="136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5" name="AutoShape 138"/>
            <p:cNvSpPr>
              <a:spLocks noChangeArrowheads="1"/>
            </p:cNvSpPr>
            <p:nvPr/>
          </p:nvSpPr>
          <p:spPr bwMode="auto">
            <a:xfrm rot="5400000">
              <a:off x="5322" y="2219"/>
              <a:ext cx="119" cy="1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56 w 21600"/>
                <a:gd name="T13" fmla="*/ 4451 h 21600"/>
                <a:gd name="T14" fmla="*/ 17244 w 21600"/>
                <a:gd name="T15" fmla="*/ 17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63" y="21600"/>
                  </a:lnTo>
                  <a:lnTo>
                    <a:pt x="1633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91" name="Line 208"/>
          <p:cNvSpPr>
            <a:spLocks noChangeShapeType="1"/>
          </p:cNvSpPr>
          <p:nvPr/>
        </p:nvSpPr>
        <p:spPr bwMode="auto">
          <a:xfrm rot="-3600000" flipH="1" flipV="1">
            <a:off x="8898731" y="4858544"/>
            <a:ext cx="16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3092" name="Picture 340" descr="C:\Users\student\Desktop\88x3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24625"/>
            <a:ext cx="7731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 rot="10800000">
            <a:off x="201613" y="1893888"/>
            <a:ext cx="9705975" cy="6521450"/>
            <a:chOff x="-9" y="-984"/>
            <a:chExt cx="6114" cy="4108"/>
          </a:xfrm>
        </p:grpSpPr>
        <p:sp>
          <p:nvSpPr>
            <p:cNvPr id="4172" name="Freeform 3" descr="80%"/>
            <p:cNvSpPr>
              <a:spLocks/>
            </p:cNvSpPr>
            <p:nvPr/>
          </p:nvSpPr>
          <p:spPr bwMode="auto">
            <a:xfrm>
              <a:off x="1" y="145"/>
              <a:ext cx="1067" cy="1151"/>
            </a:xfrm>
            <a:custGeom>
              <a:avLst/>
              <a:gdLst>
                <a:gd name="T0" fmla="*/ 180 w 1067"/>
                <a:gd name="T1" fmla="*/ 1151 h 1151"/>
                <a:gd name="T2" fmla="*/ 0 w 1067"/>
                <a:gd name="T3" fmla="*/ 207 h 1151"/>
                <a:gd name="T4" fmla="*/ 989 w 1067"/>
                <a:gd name="T5" fmla="*/ 0 h 1151"/>
                <a:gd name="T6" fmla="*/ 1067 w 1067"/>
                <a:gd name="T7" fmla="*/ 375 h 1151"/>
                <a:gd name="T8" fmla="*/ 664 w 1067"/>
                <a:gd name="T9" fmla="*/ 809 h 1151"/>
                <a:gd name="T10" fmla="*/ 651 w 1067"/>
                <a:gd name="T11" fmla="*/ 859 h 1151"/>
                <a:gd name="T12" fmla="*/ 598 w 1067"/>
                <a:gd name="T13" fmla="*/ 1043 h 1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7" h="1151">
                  <a:moveTo>
                    <a:pt x="180" y="1151"/>
                  </a:moveTo>
                  <a:lnTo>
                    <a:pt x="0" y="207"/>
                  </a:lnTo>
                  <a:lnTo>
                    <a:pt x="989" y="0"/>
                  </a:lnTo>
                  <a:lnTo>
                    <a:pt x="1067" y="375"/>
                  </a:lnTo>
                  <a:lnTo>
                    <a:pt x="664" y="809"/>
                  </a:lnTo>
                  <a:lnTo>
                    <a:pt x="651" y="859"/>
                  </a:lnTo>
                  <a:lnTo>
                    <a:pt x="598" y="1043"/>
                  </a:lnTo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3" name="Rectangle 4"/>
            <p:cNvSpPr>
              <a:spLocks noChangeArrowheads="1"/>
            </p:cNvSpPr>
            <p:nvPr/>
          </p:nvSpPr>
          <p:spPr bwMode="auto">
            <a:xfrm rot="-780000">
              <a:off x="255" y="1252"/>
              <a:ext cx="428" cy="7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74" name="Rectangle 5"/>
            <p:cNvSpPr>
              <a:spLocks noChangeArrowheads="1"/>
            </p:cNvSpPr>
            <p:nvPr/>
          </p:nvSpPr>
          <p:spPr bwMode="auto">
            <a:xfrm rot="4627671">
              <a:off x="363" y="1056"/>
              <a:ext cx="59" cy="41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75" name="Group 6"/>
            <p:cNvGrpSpPr>
              <a:grpSpLocks/>
            </p:cNvGrpSpPr>
            <p:nvPr/>
          </p:nvGrpSpPr>
          <p:grpSpPr bwMode="auto">
            <a:xfrm>
              <a:off x="3" y="-984"/>
              <a:ext cx="6102" cy="3679"/>
              <a:chOff x="-3" y="-982"/>
              <a:chExt cx="6102" cy="3679"/>
            </a:xfrm>
          </p:grpSpPr>
          <p:sp>
            <p:nvSpPr>
              <p:cNvPr id="4219" name="AutoShape 7"/>
              <p:cNvSpPr>
                <a:spLocks noChangeAspect="1" noChangeArrowheads="1"/>
              </p:cNvSpPr>
              <p:nvPr/>
            </p:nvSpPr>
            <p:spPr bwMode="auto">
              <a:xfrm rot="4522136">
                <a:off x="691" y="1713"/>
                <a:ext cx="43" cy="3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220" name="Freeform 8"/>
              <p:cNvSpPr>
                <a:spLocks noChangeAspect="1"/>
              </p:cNvSpPr>
              <p:nvPr/>
            </p:nvSpPr>
            <p:spPr bwMode="auto">
              <a:xfrm rot="9395471">
                <a:off x="1052" y="1785"/>
                <a:ext cx="957" cy="912"/>
              </a:xfrm>
              <a:custGeom>
                <a:avLst/>
                <a:gdLst>
                  <a:gd name="T0" fmla="*/ 1414 w 885"/>
                  <a:gd name="T1" fmla="*/ 1352 h 843"/>
                  <a:gd name="T2" fmla="*/ 0 w 885"/>
                  <a:gd name="T3" fmla="*/ 0 h 8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5" h="843">
                    <a:moveTo>
                      <a:pt x="885" y="843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1" name="Freeform 9"/>
              <p:cNvSpPr>
                <a:spLocks noChangeAspect="1"/>
              </p:cNvSpPr>
              <p:nvPr/>
            </p:nvSpPr>
            <p:spPr bwMode="auto">
              <a:xfrm rot="9120000">
                <a:off x="1792" y="-982"/>
                <a:ext cx="3689" cy="2011"/>
              </a:xfrm>
              <a:custGeom>
                <a:avLst/>
                <a:gdLst>
                  <a:gd name="T0" fmla="*/ 5449 w 3412"/>
                  <a:gd name="T1" fmla="*/ 2970 h 1860"/>
                  <a:gd name="T2" fmla="*/ 0 w 3412"/>
                  <a:gd name="T3" fmla="*/ 0 h 18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12" h="1860">
                    <a:moveTo>
                      <a:pt x="3412" y="186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2" name="Freeform 10"/>
              <p:cNvSpPr>
                <a:spLocks noChangeAspect="1"/>
              </p:cNvSpPr>
              <p:nvPr/>
            </p:nvSpPr>
            <p:spPr bwMode="auto">
              <a:xfrm rot="9120000">
                <a:off x="533" y="990"/>
                <a:ext cx="189" cy="230"/>
              </a:xfrm>
              <a:custGeom>
                <a:avLst/>
                <a:gdLst>
                  <a:gd name="T0" fmla="*/ 0 w 175"/>
                  <a:gd name="T1" fmla="*/ 337 h 213"/>
                  <a:gd name="T2" fmla="*/ 278 w 175"/>
                  <a:gd name="T3" fmla="*/ 0 h 2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5" h="213">
                    <a:moveTo>
                      <a:pt x="0" y="213"/>
                    </a:moveTo>
                    <a:lnTo>
                      <a:pt x="175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3" name="Line 11"/>
              <p:cNvSpPr>
                <a:spLocks noChangeAspect="1" noChangeShapeType="1"/>
              </p:cNvSpPr>
              <p:nvPr/>
            </p:nvSpPr>
            <p:spPr bwMode="auto">
              <a:xfrm rot="20544547" flipH="1">
                <a:off x="5948" y="193"/>
                <a:ext cx="1" cy="7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4" name="Freeform 12"/>
              <p:cNvSpPr>
                <a:spLocks noChangeAspect="1"/>
              </p:cNvSpPr>
              <p:nvPr/>
            </p:nvSpPr>
            <p:spPr bwMode="auto">
              <a:xfrm rot="-1055453">
                <a:off x="774" y="1987"/>
                <a:ext cx="125" cy="45"/>
              </a:xfrm>
              <a:custGeom>
                <a:avLst/>
                <a:gdLst>
                  <a:gd name="T0" fmla="*/ 0 w 105"/>
                  <a:gd name="T1" fmla="*/ 0 h 41"/>
                  <a:gd name="T2" fmla="*/ 92 w 105"/>
                  <a:gd name="T3" fmla="*/ 0 h 41"/>
                  <a:gd name="T4" fmla="*/ 299 w 105"/>
                  <a:gd name="T5" fmla="*/ 71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" h="41">
                    <a:moveTo>
                      <a:pt x="0" y="0"/>
                    </a:moveTo>
                    <a:lnTo>
                      <a:pt x="33" y="0"/>
                    </a:lnTo>
                    <a:lnTo>
                      <a:pt x="105" y="41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5" name="Freeform 13"/>
              <p:cNvSpPr>
                <a:spLocks noChangeAspect="1"/>
              </p:cNvSpPr>
              <p:nvPr/>
            </p:nvSpPr>
            <p:spPr bwMode="auto">
              <a:xfrm rot="9120000">
                <a:off x="487" y="268"/>
                <a:ext cx="1221" cy="425"/>
              </a:xfrm>
              <a:custGeom>
                <a:avLst/>
                <a:gdLst>
                  <a:gd name="T0" fmla="*/ 0 w 1129"/>
                  <a:gd name="T1" fmla="*/ 620 h 394"/>
                  <a:gd name="T2" fmla="*/ 1806 w 1129"/>
                  <a:gd name="T3" fmla="*/ 0 h 3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29" h="394">
                    <a:moveTo>
                      <a:pt x="0" y="394"/>
                    </a:moveTo>
                    <a:lnTo>
                      <a:pt x="1129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6" name="Arc 14"/>
              <p:cNvSpPr>
                <a:spLocks noChangeAspect="1"/>
              </p:cNvSpPr>
              <p:nvPr/>
            </p:nvSpPr>
            <p:spPr bwMode="auto">
              <a:xfrm rot="20544547" flipV="1">
                <a:off x="5784" y="291"/>
                <a:ext cx="210" cy="20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27" name="Arc 15"/>
              <p:cNvSpPr>
                <a:spLocks noChangeAspect="1"/>
              </p:cNvSpPr>
              <p:nvPr/>
            </p:nvSpPr>
            <p:spPr bwMode="auto">
              <a:xfrm rot="-799922">
                <a:off x="5700" y="26"/>
                <a:ext cx="219" cy="203"/>
              </a:xfrm>
              <a:custGeom>
                <a:avLst/>
                <a:gdLst>
                  <a:gd name="T0" fmla="*/ 0 w 21600"/>
                  <a:gd name="T1" fmla="*/ 0 h 21253"/>
                  <a:gd name="T2" fmla="*/ 0 w 21600"/>
                  <a:gd name="T3" fmla="*/ 0 h 21253"/>
                  <a:gd name="T4" fmla="*/ 0 w 21600"/>
                  <a:gd name="T5" fmla="*/ 0 h 212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253" fill="none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</a:path>
                  <a:path w="21600" h="21253" stroke="0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  <a:lnTo>
                      <a:pt x="0" y="21253"/>
                    </a:lnTo>
                    <a:lnTo>
                      <a:pt x="3853" y="-1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28" name="Freeform 16"/>
              <p:cNvSpPr>
                <a:spLocks noChangeAspect="1"/>
              </p:cNvSpPr>
              <p:nvPr/>
            </p:nvSpPr>
            <p:spPr bwMode="auto">
              <a:xfrm rot="9395471">
                <a:off x="1919" y="1329"/>
                <a:ext cx="4143" cy="328"/>
              </a:xfrm>
              <a:custGeom>
                <a:avLst/>
                <a:gdLst>
                  <a:gd name="T0" fmla="*/ 6120 w 3832"/>
                  <a:gd name="T1" fmla="*/ 0 h 304"/>
                  <a:gd name="T2" fmla="*/ 0 w 3832"/>
                  <a:gd name="T3" fmla="*/ 480 h 30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32" h="304">
                    <a:moveTo>
                      <a:pt x="3832" y="0"/>
                    </a:moveTo>
                    <a:lnTo>
                      <a:pt x="0" y="304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9" name="Freeform 17"/>
              <p:cNvSpPr>
                <a:spLocks noChangeAspect="1"/>
              </p:cNvSpPr>
              <p:nvPr/>
            </p:nvSpPr>
            <p:spPr bwMode="auto">
              <a:xfrm rot="9095471">
                <a:off x="1965" y="1473"/>
                <a:ext cx="4134" cy="207"/>
              </a:xfrm>
              <a:custGeom>
                <a:avLst/>
                <a:gdLst>
                  <a:gd name="T0" fmla="*/ 0 w 3824"/>
                  <a:gd name="T1" fmla="*/ 590 h 161"/>
                  <a:gd name="T2" fmla="*/ 80 w 3824"/>
                  <a:gd name="T3" fmla="*/ 0 h 161"/>
                  <a:gd name="T4" fmla="*/ 5996 w 3824"/>
                  <a:gd name="T5" fmla="*/ 126 h 161"/>
                  <a:gd name="T6" fmla="*/ 6104 w 3824"/>
                  <a:gd name="T7" fmla="*/ 728 h 16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24" h="161">
                    <a:moveTo>
                      <a:pt x="0" y="131"/>
                    </a:moveTo>
                    <a:lnTo>
                      <a:pt x="50" y="0"/>
                    </a:lnTo>
                    <a:lnTo>
                      <a:pt x="3756" y="28"/>
                    </a:lnTo>
                    <a:lnTo>
                      <a:pt x="3824" y="161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0" name="Freeform 18"/>
              <p:cNvSpPr>
                <a:spLocks noChangeAspect="1"/>
              </p:cNvSpPr>
              <p:nvPr/>
            </p:nvSpPr>
            <p:spPr bwMode="auto">
              <a:xfrm>
                <a:off x="890" y="2006"/>
                <a:ext cx="1259" cy="637"/>
              </a:xfrm>
              <a:custGeom>
                <a:avLst/>
                <a:gdLst>
                  <a:gd name="T0" fmla="*/ 1259 w 1259"/>
                  <a:gd name="T1" fmla="*/ 467 h 637"/>
                  <a:gd name="T2" fmla="*/ 1102 w 1259"/>
                  <a:gd name="T3" fmla="*/ 637 h 637"/>
                  <a:gd name="T4" fmla="*/ 102 w 1259"/>
                  <a:gd name="T5" fmla="*/ 277 h 637"/>
                  <a:gd name="T6" fmla="*/ 0 w 1259"/>
                  <a:gd name="T7" fmla="*/ 0 h 6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59" h="637">
                    <a:moveTo>
                      <a:pt x="1259" y="467"/>
                    </a:moveTo>
                    <a:lnTo>
                      <a:pt x="1102" y="637"/>
                    </a:lnTo>
                    <a:lnTo>
                      <a:pt x="102" y="27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1" name="Freeform 19"/>
              <p:cNvSpPr>
                <a:spLocks noChangeAspect="1"/>
              </p:cNvSpPr>
              <p:nvPr/>
            </p:nvSpPr>
            <p:spPr bwMode="auto">
              <a:xfrm rot="-10740000">
                <a:off x="150" y="1052"/>
                <a:ext cx="446" cy="294"/>
              </a:xfrm>
              <a:custGeom>
                <a:avLst/>
                <a:gdLst>
                  <a:gd name="T0" fmla="*/ 566 w 417"/>
                  <a:gd name="T1" fmla="*/ 0 h 275"/>
                  <a:gd name="T2" fmla="*/ 624 w 417"/>
                  <a:gd name="T3" fmla="*/ 289 h 275"/>
                  <a:gd name="T4" fmla="*/ 86 w 417"/>
                  <a:gd name="T5" fmla="*/ 411 h 275"/>
                  <a:gd name="T6" fmla="*/ 0 w 417"/>
                  <a:gd name="T7" fmla="*/ 138 h 27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7" h="275">
                    <a:moveTo>
                      <a:pt x="379" y="0"/>
                    </a:moveTo>
                    <a:lnTo>
                      <a:pt x="417" y="195"/>
                    </a:lnTo>
                    <a:lnTo>
                      <a:pt x="57" y="275"/>
                    </a:lnTo>
                    <a:lnTo>
                      <a:pt x="0" y="93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2" name="Line 20"/>
              <p:cNvSpPr>
                <a:spLocks noChangeAspect="1" noChangeShapeType="1"/>
              </p:cNvSpPr>
              <p:nvPr/>
            </p:nvSpPr>
            <p:spPr bwMode="auto">
              <a:xfrm rot="-679032">
                <a:off x="242" y="1334"/>
                <a:ext cx="2" cy="57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3" name="Line 21"/>
              <p:cNvSpPr>
                <a:spLocks noChangeAspect="1" noChangeShapeType="1"/>
              </p:cNvSpPr>
              <p:nvPr/>
            </p:nvSpPr>
            <p:spPr bwMode="auto">
              <a:xfrm rot="9395471">
                <a:off x="188" y="1259"/>
                <a:ext cx="412" cy="80"/>
              </a:xfrm>
              <a:prstGeom prst="line">
                <a:avLst/>
              </a:prstGeom>
              <a:noFill/>
              <a:ln w="381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4" name="Line 22"/>
              <p:cNvSpPr>
                <a:spLocks noChangeAspect="1" noChangeShapeType="1"/>
              </p:cNvSpPr>
              <p:nvPr/>
            </p:nvSpPr>
            <p:spPr bwMode="auto">
              <a:xfrm rot="20920968" flipH="1">
                <a:off x="433" y="2265"/>
                <a:ext cx="420" cy="4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5" name="Line 23"/>
              <p:cNvSpPr>
                <a:spLocks noChangeAspect="1" noChangeShapeType="1"/>
              </p:cNvSpPr>
              <p:nvPr/>
            </p:nvSpPr>
            <p:spPr bwMode="auto">
              <a:xfrm rot="-679032" flipH="1" flipV="1">
                <a:off x="795" y="2000"/>
                <a:ext cx="27" cy="22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6" name="Freeform 24"/>
              <p:cNvSpPr>
                <a:spLocks noChangeAspect="1"/>
              </p:cNvSpPr>
              <p:nvPr/>
            </p:nvSpPr>
            <p:spPr bwMode="auto">
              <a:xfrm rot="-6117327">
                <a:off x="-23" y="1324"/>
                <a:ext cx="243" cy="204"/>
              </a:xfrm>
              <a:custGeom>
                <a:avLst/>
                <a:gdLst>
                  <a:gd name="T0" fmla="*/ 0 w 225"/>
                  <a:gd name="T1" fmla="*/ 296 h 189"/>
                  <a:gd name="T2" fmla="*/ 177 w 225"/>
                  <a:gd name="T3" fmla="*/ 0 h 189"/>
                  <a:gd name="T4" fmla="*/ 356 w 225"/>
                  <a:gd name="T5" fmla="*/ 298 h 18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5" h="189">
                    <a:moveTo>
                      <a:pt x="0" y="187"/>
                    </a:moveTo>
                    <a:lnTo>
                      <a:pt x="112" y="0"/>
                    </a:lnTo>
                    <a:lnTo>
                      <a:pt x="225" y="189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7" name="Line 25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29" y="1900"/>
                <a:ext cx="24" cy="25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8" name="Line 26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91" y="2119"/>
                <a:ext cx="28" cy="23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9" name="Line 27"/>
              <p:cNvSpPr>
                <a:spLocks noChangeAspect="1" noChangeShapeType="1"/>
              </p:cNvSpPr>
              <p:nvPr/>
            </p:nvSpPr>
            <p:spPr bwMode="auto">
              <a:xfrm rot="-679032">
                <a:off x="203" y="1293"/>
                <a:ext cx="1" cy="26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76" name="AutoShape 28"/>
            <p:cNvSpPr>
              <a:spLocks noChangeArrowheads="1"/>
            </p:cNvSpPr>
            <p:nvPr/>
          </p:nvSpPr>
          <p:spPr bwMode="auto">
            <a:xfrm rot="-6300000">
              <a:off x="88" y="1847"/>
              <a:ext cx="273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57 w 21600"/>
                <a:gd name="T13" fmla="*/ 2015 h 21600"/>
                <a:gd name="T14" fmla="*/ 19543 w 21600"/>
                <a:gd name="T15" fmla="*/ 195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77" name="Line 29"/>
            <p:cNvSpPr>
              <a:spLocks noChangeShapeType="1"/>
            </p:cNvSpPr>
            <p:nvPr/>
          </p:nvSpPr>
          <p:spPr bwMode="auto">
            <a:xfrm rot="-6315307">
              <a:off x="191" y="1917"/>
              <a:ext cx="251" cy="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8" name="Rectangle 30"/>
            <p:cNvSpPr>
              <a:spLocks noChangeArrowheads="1"/>
            </p:cNvSpPr>
            <p:nvPr/>
          </p:nvSpPr>
          <p:spPr bwMode="auto">
            <a:xfrm rot="4380000">
              <a:off x="609" y="2048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79" name="AutoShape 31"/>
            <p:cNvSpPr>
              <a:spLocks noChangeArrowheads="1"/>
            </p:cNvSpPr>
            <p:nvPr/>
          </p:nvSpPr>
          <p:spPr bwMode="auto">
            <a:xfrm rot="10020000">
              <a:off x="146" y="967"/>
              <a:ext cx="419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29 w 21600"/>
                <a:gd name="T13" fmla="*/ 2621 h 21600"/>
                <a:gd name="T14" fmla="*/ 18971 w 21600"/>
                <a:gd name="T15" fmla="*/ 189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30" y="21600"/>
                  </a:lnTo>
                  <a:lnTo>
                    <a:pt x="1997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0" name="Line 32"/>
            <p:cNvSpPr>
              <a:spLocks noChangeShapeType="1"/>
            </p:cNvSpPr>
            <p:nvPr/>
          </p:nvSpPr>
          <p:spPr bwMode="auto">
            <a:xfrm rot="10020000">
              <a:off x="183" y="1235"/>
              <a:ext cx="413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1" name="Line 33"/>
            <p:cNvSpPr>
              <a:spLocks noChangeShapeType="1"/>
            </p:cNvSpPr>
            <p:nvPr/>
          </p:nvSpPr>
          <p:spPr bwMode="auto">
            <a:xfrm rot="9780000">
              <a:off x="413" y="2266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2" name="AutoShape 34"/>
            <p:cNvSpPr>
              <a:spLocks noChangeArrowheads="1"/>
            </p:cNvSpPr>
            <p:nvPr/>
          </p:nvSpPr>
          <p:spPr bwMode="auto">
            <a:xfrm rot="4740000">
              <a:off x="0" y="1331"/>
              <a:ext cx="238" cy="17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10 h 21600"/>
                <a:gd name="T14" fmla="*/ 19513 w 21600"/>
                <a:gd name="T15" fmla="*/ 1949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3" name="AutoShape 35"/>
            <p:cNvSpPr>
              <a:spLocks noChangeArrowheads="1"/>
            </p:cNvSpPr>
            <p:nvPr/>
          </p:nvSpPr>
          <p:spPr bwMode="auto">
            <a:xfrm rot="4920000">
              <a:off x="18" y="1544"/>
              <a:ext cx="238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00 h 21600"/>
                <a:gd name="T14" fmla="*/ 19513 w 21600"/>
                <a:gd name="T15" fmla="*/ 195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4" name="Line 36"/>
            <p:cNvSpPr>
              <a:spLocks noChangeShapeType="1"/>
            </p:cNvSpPr>
            <p:nvPr/>
          </p:nvSpPr>
          <p:spPr bwMode="auto">
            <a:xfrm rot="4800000" flipH="1">
              <a:off x="82" y="1414"/>
              <a:ext cx="249" cy="0"/>
            </a:xfrm>
            <a:prstGeom prst="line">
              <a:avLst/>
            </a:prstGeom>
            <a:noFill/>
            <a:ln w="19050">
              <a:solidFill>
                <a:srgbClr val="C0C0C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5" name="AutoShape 37"/>
            <p:cNvSpPr>
              <a:spLocks noChangeArrowheads="1"/>
            </p:cNvSpPr>
            <p:nvPr/>
          </p:nvSpPr>
          <p:spPr bwMode="auto">
            <a:xfrm rot="21240000" flipH="1">
              <a:off x="-9" y="1319"/>
              <a:ext cx="46" cy="461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6" name="AutoShape 38"/>
            <p:cNvSpPr>
              <a:spLocks noChangeArrowheads="1"/>
            </p:cNvSpPr>
            <p:nvPr/>
          </p:nvSpPr>
          <p:spPr bwMode="auto">
            <a:xfrm rot="-5460000">
              <a:off x="-62" y="1423"/>
              <a:ext cx="205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97 w 21600"/>
                <a:gd name="T13" fmla="*/ 1920 h 21600"/>
                <a:gd name="T14" fmla="*/ 19703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7" name="Line 39"/>
            <p:cNvSpPr>
              <a:spLocks noChangeShapeType="1"/>
            </p:cNvSpPr>
            <p:nvPr/>
          </p:nvSpPr>
          <p:spPr bwMode="auto">
            <a:xfrm rot="21000000" flipV="1">
              <a:off x="18" y="1539"/>
              <a:ext cx="204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8" name="AutoShape 40"/>
            <p:cNvSpPr>
              <a:spLocks noChangeArrowheads="1"/>
            </p:cNvSpPr>
            <p:nvPr/>
          </p:nvSpPr>
          <p:spPr bwMode="auto">
            <a:xfrm rot="15000000" flipV="1">
              <a:off x="97" y="2058"/>
              <a:ext cx="238" cy="3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450 w 21600"/>
                <a:gd name="T13" fmla="*/ 2440 h 21600"/>
                <a:gd name="T14" fmla="*/ 19150 w 21600"/>
                <a:gd name="T15" fmla="*/ 191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68" y="21600"/>
                  </a:lnTo>
                  <a:lnTo>
                    <a:pt x="20332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9" name="Rectangle 41"/>
            <p:cNvSpPr>
              <a:spLocks noChangeArrowheads="1"/>
            </p:cNvSpPr>
            <p:nvPr/>
          </p:nvSpPr>
          <p:spPr bwMode="auto">
            <a:xfrm rot="-1020000">
              <a:off x="537" y="2212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90" name="Group 42"/>
            <p:cNvGrpSpPr>
              <a:grpSpLocks/>
            </p:cNvGrpSpPr>
            <p:nvPr/>
          </p:nvGrpSpPr>
          <p:grpSpPr bwMode="auto">
            <a:xfrm rot="-360000">
              <a:off x="346" y="2796"/>
              <a:ext cx="292" cy="328"/>
              <a:chOff x="23" y="1793"/>
              <a:chExt cx="292" cy="328"/>
            </a:xfrm>
          </p:grpSpPr>
          <p:sp>
            <p:nvSpPr>
              <p:cNvPr id="4215" name="AutoShape 43"/>
              <p:cNvSpPr>
                <a:spLocks noChangeArrowheads="1"/>
              </p:cNvSpPr>
              <p:nvPr/>
            </p:nvSpPr>
            <p:spPr bwMode="auto">
              <a:xfrm rot="-6300000">
                <a:off x="82" y="1849"/>
                <a:ext cx="273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57 w 21600"/>
                  <a:gd name="T13" fmla="*/ 2015 h 21600"/>
                  <a:gd name="T14" fmla="*/ 19543 w 21600"/>
                  <a:gd name="T15" fmla="*/ 195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16" name="AutoShape 44"/>
              <p:cNvSpPr>
                <a:spLocks noChangeArrowheads="1"/>
              </p:cNvSpPr>
              <p:nvPr/>
            </p:nvSpPr>
            <p:spPr bwMode="auto">
              <a:xfrm rot="-6300000" flipH="1" flipV="1">
                <a:off x="-60" y="1932"/>
                <a:ext cx="272" cy="10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26 w 21600"/>
                  <a:gd name="T13" fmla="*/ 4483 h 21600"/>
                  <a:gd name="T14" fmla="*/ 17074 w 21600"/>
                  <a:gd name="T15" fmla="*/ 171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17" name="Line 45"/>
              <p:cNvSpPr>
                <a:spLocks noChangeShapeType="1"/>
              </p:cNvSpPr>
              <p:nvPr/>
            </p:nvSpPr>
            <p:spPr bwMode="auto">
              <a:xfrm rot="15360000" flipV="1">
                <a:off x="1" y="196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8" name="Line 46"/>
              <p:cNvSpPr>
                <a:spLocks noChangeShapeType="1"/>
              </p:cNvSpPr>
              <p:nvPr/>
            </p:nvSpPr>
            <p:spPr bwMode="auto">
              <a:xfrm rot="-6315307">
                <a:off x="185" y="1919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191" name="Group 47"/>
            <p:cNvGrpSpPr>
              <a:grpSpLocks/>
            </p:cNvGrpSpPr>
            <p:nvPr/>
          </p:nvGrpSpPr>
          <p:grpSpPr bwMode="auto">
            <a:xfrm>
              <a:off x="108" y="2300"/>
              <a:ext cx="425" cy="500"/>
              <a:chOff x="102" y="2302"/>
              <a:chExt cx="425" cy="500"/>
            </a:xfrm>
          </p:grpSpPr>
          <p:sp>
            <p:nvSpPr>
              <p:cNvPr id="4210" name="AutoShape 48"/>
              <p:cNvSpPr>
                <a:spLocks noChangeArrowheads="1"/>
              </p:cNvSpPr>
              <p:nvPr/>
            </p:nvSpPr>
            <p:spPr bwMode="auto">
              <a:xfrm rot="4380000">
                <a:off x="166" y="2279"/>
                <a:ext cx="238" cy="3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71 h 21600"/>
                  <a:gd name="T14" fmla="*/ 19513 w 21600"/>
                  <a:gd name="T15" fmla="*/ 195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11" name="AutoShape 49"/>
              <p:cNvSpPr>
                <a:spLocks noChangeArrowheads="1"/>
              </p:cNvSpPr>
              <p:nvPr/>
            </p:nvSpPr>
            <p:spPr bwMode="auto">
              <a:xfrm rot="4560000">
                <a:off x="226" y="2501"/>
                <a:ext cx="238" cy="36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50 w 21600"/>
                  <a:gd name="T13" fmla="*/ 2433 h 21600"/>
                  <a:gd name="T14" fmla="*/ 19150 w 21600"/>
                  <a:gd name="T15" fmla="*/ 1916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68" y="21600"/>
                    </a:lnTo>
                    <a:lnTo>
                      <a:pt x="2033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12" name="Line 50"/>
              <p:cNvSpPr>
                <a:spLocks noChangeShapeType="1"/>
              </p:cNvSpPr>
              <p:nvPr/>
            </p:nvSpPr>
            <p:spPr bwMode="auto">
              <a:xfrm rot="4380000" flipV="1">
                <a:off x="351" y="2412"/>
                <a:ext cx="220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3" name="Line 51"/>
              <p:cNvSpPr>
                <a:spLocks noChangeShapeType="1"/>
              </p:cNvSpPr>
              <p:nvPr/>
            </p:nvSpPr>
            <p:spPr bwMode="auto">
              <a:xfrm rot="20640000" flipV="1">
                <a:off x="135" y="2575"/>
                <a:ext cx="358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4" name="Line 52"/>
              <p:cNvSpPr>
                <a:spLocks noChangeShapeType="1"/>
              </p:cNvSpPr>
              <p:nvPr/>
            </p:nvSpPr>
            <p:spPr bwMode="auto">
              <a:xfrm rot="20700000" flipV="1">
                <a:off x="139" y="2570"/>
                <a:ext cx="360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192" name="Group 53"/>
            <p:cNvGrpSpPr>
              <a:grpSpLocks/>
            </p:cNvGrpSpPr>
            <p:nvPr/>
          </p:nvGrpSpPr>
          <p:grpSpPr bwMode="auto">
            <a:xfrm rot="-60000">
              <a:off x="72" y="2331"/>
              <a:ext cx="370" cy="7"/>
              <a:chOff x="64" y="2343"/>
              <a:chExt cx="370" cy="7"/>
            </a:xfrm>
          </p:grpSpPr>
          <p:sp>
            <p:nvSpPr>
              <p:cNvPr id="4208" name="Line 54"/>
              <p:cNvSpPr>
                <a:spLocks noChangeShapeType="1"/>
              </p:cNvSpPr>
              <p:nvPr/>
            </p:nvSpPr>
            <p:spPr bwMode="auto">
              <a:xfrm rot="-1013760">
                <a:off x="64" y="2348"/>
                <a:ext cx="364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9" name="Line 55"/>
              <p:cNvSpPr>
                <a:spLocks noChangeShapeType="1"/>
              </p:cNvSpPr>
              <p:nvPr/>
            </p:nvSpPr>
            <p:spPr bwMode="auto">
              <a:xfrm rot="-1073760">
                <a:off x="69" y="2343"/>
                <a:ext cx="365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93" name="AutoShape 56"/>
            <p:cNvSpPr>
              <a:spLocks noChangeArrowheads="1"/>
            </p:cNvSpPr>
            <p:nvPr/>
          </p:nvSpPr>
          <p:spPr bwMode="auto">
            <a:xfrm rot="-5772308">
              <a:off x="-49" y="1643"/>
              <a:ext cx="211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43 w 21600"/>
                <a:gd name="T13" fmla="*/ 1964 h 21600"/>
                <a:gd name="T14" fmla="*/ 19757 w 21600"/>
                <a:gd name="T15" fmla="*/ 196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94" name="Line 57"/>
            <p:cNvSpPr>
              <a:spLocks noChangeShapeType="1"/>
            </p:cNvSpPr>
            <p:nvPr/>
          </p:nvSpPr>
          <p:spPr bwMode="auto">
            <a:xfrm rot="21060000" flipV="1">
              <a:off x="23" y="1550"/>
              <a:ext cx="199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5" name="Line 58"/>
            <p:cNvSpPr>
              <a:spLocks noChangeShapeType="1"/>
            </p:cNvSpPr>
            <p:nvPr/>
          </p:nvSpPr>
          <p:spPr bwMode="auto">
            <a:xfrm rot="9780000" flipV="1">
              <a:off x="431" y="2229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6" name="Text Box 59"/>
            <p:cNvSpPr txBox="1">
              <a:spLocks noChangeArrowheads="1"/>
            </p:cNvSpPr>
            <p:nvPr/>
          </p:nvSpPr>
          <p:spPr bwMode="auto">
            <a:xfrm rot="4204485">
              <a:off x="502" y="2514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2400" b="0">
                  <a:ea typeface="ＭＳ ゴシック" pitchFamily="49" charset="-128"/>
                </a:rPr>
                <a:t>3-b</a:t>
              </a:r>
            </a:p>
          </p:txBody>
        </p:sp>
        <p:grpSp>
          <p:nvGrpSpPr>
            <p:cNvPr id="4197" name="Group 60"/>
            <p:cNvGrpSpPr>
              <a:grpSpLocks/>
            </p:cNvGrpSpPr>
            <p:nvPr/>
          </p:nvGrpSpPr>
          <p:grpSpPr bwMode="auto">
            <a:xfrm rot="10800000">
              <a:off x="131" y="1383"/>
              <a:ext cx="499" cy="1558"/>
              <a:chOff x="5747" y="1509"/>
              <a:chExt cx="499" cy="1558"/>
            </a:xfrm>
          </p:grpSpPr>
          <p:sp>
            <p:nvSpPr>
              <p:cNvPr id="185405" name="AutoShape 61"/>
              <p:cNvSpPr>
                <a:spLocks noChangeAspect="1" noChangeArrowheads="1"/>
              </p:cNvSpPr>
              <p:nvPr/>
            </p:nvSpPr>
            <p:spPr bwMode="auto">
              <a:xfrm>
                <a:off x="6161" y="2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5406" name="AutoShape 62"/>
              <p:cNvSpPr>
                <a:spLocks noChangeAspect="1" noChangeArrowheads="1"/>
              </p:cNvSpPr>
              <p:nvPr/>
            </p:nvSpPr>
            <p:spPr bwMode="auto">
              <a:xfrm>
                <a:off x="5906" y="1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206" name="AutoShape 63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07" name="AutoShape 64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198" name="Line 65"/>
            <p:cNvSpPr>
              <a:spLocks noChangeShapeType="1"/>
            </p:cNvSpPr>
            <p:nvPr/>
          </p:nvSpPr>
          <p:spPr bwMode="auto">
            <a:xfrm rot="-1073760">
              <a:off x="79" y="2348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9" name="AutoShape 66"/>
            <p:cNvSpPr>
              <a:spLocks noChangeAspect="1" noChangeArrowheads="1"/>
            </p:cNvSpPr>
            <p:nvPr/>
          </p:nvSpPr>
          <p:spPr bwMode="auto">
            <a:xfrm rot="-6660000">
              <a:off x="453" y="2909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CCFFFF"/>
            </a:solid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4200" name="Text Box 67"/>
            <p:cNvSpPr txBox="1">
              <a:spLocks noChangeArrowheads="1"/>
            </p:cNvSpPr>
            <p:nvPr/>
          </p:nvSpPr>
          <p:spPr bwMode="auto">
            <a:xfrm rot="9146871">
              <a:off x="3383" y="1432"/>
              <a:ext cx="14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b="0"/>
                <a:t>Blade</a:t>
              </a:r>
            </a:p>
          </p:txBody>
        </p:sp>
        <p:grpSp>
          <p:nvGrpSpPr>
            <p:cNvPr id="4201" name="Group 68"/>
            <p:cNvGrpSpPr>
              <a:grpSpLocks/>
            </p:cNvGrpSpPr>
            <p:nvPr/>
          </p:nvGrpSpPr>
          <p:grpSpPr bwMode="auto">
            <a:xfrm>
              <a:off x="751" y="1883"/>
              <a:ext cx="148" cy="328"/>
              <a:chOff x="751" y="1883"/>
              <a:chExt cx="148" cy="328"/>
            </a:xfrm>
          </p:grpSpPr>
          <p:sp>
            <p:nvSpPr>
              <p:cNvPr id="4202" name="Freeform 69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3" name="Line 70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4099" name="Group 72"/>
          <p:cNvGrpSpPr>
            <a:grpSpLocks/>
          </p:cNvGrpSpPr>
          <p:nvPr/>
        </p:nvGrpSpPr>
        <p:grpSpPr bwMode="auto">
          <a:xfrm>
            <a:off x="-14288" y="-1562100"/>
            <a:ext cx="9705976" cy="6521450"/>
            <a:chOff x="-9" y="-984"/>
            <a:chExt cx="6114" cy="4108"/>
          </a:xfrm>
        </p:grpSpPr>
        <p:sp>
          <p:nvSpPr>
            <p:cNvPr id="4104" name="Freeform 73" descr="80%"/>
            <p:cNvSpPr>
              <a:spLocks/>
            </p:cNvSpPr>
            <p:nvPr/>
          </p:nvSpPr>
          <p:spPr bwMode="auto">
            <a:xfrm>
              <a:off x="1" y="145"/>
              <a:ext cx="1067" cy="1151"/>
            </a:xfrm>
            <a:custGeom>
              <a:avLst/>
              <a:gdLst>
                <a:gd name="T0" fmla="*/ 180 w 1067"/>
                <a:gd name="T1" fmla="*/ 1151 h 1151"/>
                <a:gd name="T2" fmla="*/ 0 w 1067"/>
                <a:gd name="T3" fmla="*/ 207 h 1151"/>
                <a:gd name="T4" fmla="*/ 989 w 1067"/>
                <a:gd name="T5" fmla="*/ 0 h 1151"/>
                <a:gd name="T6" fmla="*/ 1067 w 1067"/>
                <a:gd name="T7" fmla="*/ 375 h 1151"/>
                <a:gd name="T8" fmla="*/ 664 w 1067"/>
                <a:gd name="T9" fmla="*/ 809 h 1151"/>
                <a:gd name="T10" fmla="*/ 651 w 1067"/>
                <a:gd name="T11" fmla="*/ 859 h 1151"/>
                <a:gd name="T12" fmla="*/ 598 w 1067"/>
                <a:gd name="T13" fmla="*/ 1043 h 1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7" h="1151">
                  <a:moveTo>
                    <a:pt x="180" y="1151"/>
                  </a:moveTo>
                  <a:lnTo>
                    <a:pt x="0" y="207"/>
                  </a:lnTo>
                  <a:lnTo>
                    <a:pt x="989" y="0"/>
                  </a:lnTo>
                  <a:lnTo>
                    <a:pt x="1067" y="375"/>
                  </a:lnTo>
                  <a:lnTo>
                    <a:pt x="664" y="809"/>
                  </a:lnTo>
                  <a:lnTo>
                    <a:pt x="651" y="859"/>
                  </a:lnTo>
                  <a:lnTo>
                    <a:pt x="598" y="1043"/>
                  </a:lnTo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5" name="Rectangle 74"/>
            <p:cNvSpPr>
              <a:spLocks noChangeArrowheads="1"/>
            </p:cNvSpPr>
            <p:nvPr/>
          </p:nvSpPr>
          <p:spPr bwMode="auto">
            <a:xfrm rot="-780000">
              <a:off x="255" y="1252"/>
              <a:ext cx="428" cy="7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" name="Rectangle 75"/>
            <p:cNvSpPr>
              <a:spLocks noChangeArrowheads="1"/>
            </p:cNvSpPr>
            <p:nvPr/>
          </p:nvSpPr>
          <p:spPr bwMode="auto">
            <a:xfrm rot="4627671">
              <a:off x="363" y="1056"/>
              <a:ext cx="59" cy="41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07" name="Group 76"/>
            <p:cNvGrpSpPr>
              <a:grpSpLocks/>
            </p:cNvGrpSpPr>
            <p:nvPr/>
          </p:nvGrpSpPr>
          <p:grpSpPr bwMode="auto">
            <a:xfrm>
              <a:off x="3" y="-984"/>
              <a:ext cx="6102" cy="3679"/>
              <a:chOff x="-3" y="-982"/>
              <a:chExt cx="6102" cy="3679"/>
            </a:xfrm>
          </p:grpSpPr>
          <p:sp>
            <p:nvSpPr>
              <p:cNvPr id="4151" name="AutoShape 77"/>
              <p:cNvSpPr>
                <a:spLocks noChangeAspect="1" noChangeArrowheads="1"/>
              </p:cNvSpPr>
              <p:nvPr/>
            </p:nvSpPr>
            <p:spPr bwMode="auto">
              <a:xfrm rot="4522136">
                <a:off x="691" y="1713"/>
                <a:ext cx="43" cy="3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52" name="Freeform 78"/>
              <p:cNvSpPr>
                <a:spLocks noChangeAspect="1"/>
              </p:cNvSpPr>
              <p:nvPr/>
            </p:nvSpPr>
            <p:spPr bwMode="auto">
              <a:xfrm rot="9395471">
                <a:off x="1052" y="1785"/>
                <a:ext cx="957" cy="912"/>
              </a:xfrm>
              <a:custGeom>
                <a:avLst/>
                <a:gdLst>
                  <a:gd name="T0" fmla="*/ 1414 w 885"/>
                  <a:gd name="T1" fmla="*/ 1352 h 843"/>
                  <a:gd name="T2" fmla="*/ 0 w 885"/>
                  <a:gd name="T3" fmla="*/ 0 h 8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5" h="843">
                    <a:moveTo>
                      <a:pt x="885" y="843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3" name="Freeform 79"/>
              <p:cNvSpPr>
                <a:spLocks noChangeAspect="1"/>
              </p:cNvSpPr>
              <p:nvPr/>
            </p:nvSpPr>
            <p:spPr bwMode="auto">
              <a:xfrm rot="9120000">
                <a:off x="1792" y="-982"/>
                <a:ext cx="3689" cy="2011"/>
              </a:xfrm>
              <a:custGeom>
                <a:avLst/>
                <a:gdLst>
                  <a:gd name="T0" fmla="*/ 5449 w 3412"/>
                  <a:gd name="T1" fmla="*/ 2970 h 1860"/>
                  <a:gd name="T2" fmla="*/ 0 w 3412"/>
                  <a:gd name="T3" fmla="*/ 0 h 18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12" h="1860">
                    <a:moveTo>
                      <a:pt x="3412" y="186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4" name="Freeform 80"/>
              <p:cNvSpPr>
                <a:spLocks noChangeAspect="1"/>
              </p:cNvSpPr>
              <p:nvPr/>
            </p:nvSpPr>
            <p:spPr bwMode="auto">
              <a:xfrm rot="9120000">
                <a:off x="533" y="990"/>
                <a:ext cx="189" cy="230"/>
              </a:xfrm>
              <a:custGeom>
                <a:avLst/>
                <a:gdLst>
                  <a:gd name="T0" fmla="*/ 0 w 175"/>
                  <a:gd name="T1" fmla="*/ 337 h 213"/>
                  <a:gd name="T2" fmla="*/ 278 w 175"/>
                  <a:gd name="T3" fmla="*/ 0 h 2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5" h="213">
                    <a:moveTo>
                      <a:pt x="0" y="213"/>
                    </a:moveTo>
                    <a:lnTo>
                      <a:pt x="175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5" name="Line 81"/>
              <p:cNvSpPr>
                <a:spLocks noChangeAspect="1" noChangeShapeType="1"/>
              </p:cNvSpPr>
              <p:nvPr/>
            </p:nvSpPr>
            <p:spPr bwMode="auto">
              <a:xfrm rot="20544547" flipH="1">
                <a:off x="5948" y="193"/>
                <a:ext cx="1" cy="7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6" name="Freeform 82"/>
              <p:cNvSpPr>
                <a:spLocks noChangeAspect="1"/>
              </p:cNvSpPr>
              <p:nvPr/>
            </p:nvSpPr>
            <p:spPr bwMode="auto">
              <a:xfrm rot="-1055453">
                <a:off x="774" y="1987"/>
                <a:ext cx="125" cy="45"/>
              </a:xfrm>
              <a:custGeom>
                <a:avLst/>
                <a:gdLst>
                  <a:gd name="T0" fmla="*/ 0 w 105"/>
                  <a:gd name="T1" fmla="*/ 0 h 41"/>
                  <a:gd name="T2" fmla="*/ 92 w 105"/>
                  <a:gd name="T3" fmla="*/ 0 h 41"/>
                  <a:gd name="T4" fmla="*/ 299 w 105"/>
                  <a:gd name="T5" fmla="*/ 71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" h="41">
                    <a:moveTo>
                      <a:pt x="0" y="0"/>
                    </a:moveTo>
                    <a:lnTo>
                      <a:pt x="33" y="0"/>
                    </a:lnTo>
                    <a:lnTo>
                      <a:pt x="105" y="41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7" name="Freeform 83"/>
              <p:cNvSpPr>
                <a:spLocks noChangeAspect="1"/>
              </p:cNvSpPr>
              <p:nvPr/>
            </p:nvSpPr>
            <p:spPr bwMode="auto">
              <a:xfrm rot="9120000">
                <a:off x="487" y="268"/>
                <a:ext cx="1221" cy="425"/>
              </a:xfrm>
              <a:custGeom>
                <a:avLst/>
                <a:gdLst>
                  <a:gd name="T0" fmla="*/ 0 w 1129"/>
                  <a:gd name="T1" fmla="*/ 620 h 394"/>
                  <a:gd name="T2" fmla="*/ 1806 w 1129"/>
                  <a:gd name="T3" fmla="*/ 0 h 3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29" h="394">
                    <a:moveTo>
                      <a:pt x="0" y="394"/>
                    </a:moveTo>
                    <a:lnTo>
                      <a:pt x="1129" y="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8" name="Arc 84"/>
              <p:cNvSpPr>
                <a:spLocks noChangeAspect="1"/>
              </p:cNvSpPr>
              <p:nvPr/>
            </p:nvSpPr>
            <p:spPr bwMode="auto">
              <a:xfrm rot="20544547" flipV="1">
                <a:off x="5784" y="291"/>
                <a:ext cx="210" cy="20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9" name="Arc 85"/>
              <p:cNvSpPr>
                <a:spLocks noChangeAspect="1"/>
              </p:cNvSpPr>
              <p:nvPr/>
            </p:nvSpPr>
            <p:spPr bwMode="auto">
              <a:xfrm rot="-799922">
                <a:off x="5700" y="26"/>
                <a:ext cx="219" cy="203"/>
              </a:xfrm>
              <a:custGeom>
                <a:avLst/>
                <a:gdLst>
                  <a:gd name="T0" fmla="*/ 0 w 21600"/>
                  <a:gd name="T1" fmla="*/ 0 h 21253"/>
                  <a:gd name="T2" fmla="*/ 0 w 21600"/>
                  <a:gd name="T3" fmla="*/ 0 h 21253"/>
                  <a:gd name="T4" fmla="*/ 0 w 21600"/>
                  <a:gd name="T5" fmla="*/ 0 h 212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253" fill="none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</a:path>
                  <a:path w="21600" h="21253" stroke="0" extrusionOk="0">
                    <a:moveTo>
                      <a:pt x="3853" y="-1"/>
                    </a:moveTo>
                    <a:cubicBezTo>
                      <a:pt x="14128" y="1862"/>
                      <a:pt x="21600" y="10809"/>
                      <a:pt x="21600" y="21253"/>
                    </a:cubicBezTo>
                    <a:lnTo>
                      <a:pt x="0" y="21253"/>
                    </a:lnTo>
                    <a:lnTo>
                      <a:pt x="3853" y="-1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60" name="Freeform 86"/>
              <p:cNvSpPr>
                <a:spLocks noChangeAspect="1"/>
              </p:cNvSpPr>
              <p:nvPr/>
            </p:nvSpPr>
            <p:spPr bwMode="auto">
              <a:xfrm rot="9395471">
                <a:off x="1919" y="1329"/>
                <a:ext cx="4143" cy="328"/>
              </a:xfrm>
              <a:custGeom>
                <a:avLst/>
                <a:gdLst>
                  <a:gd name="T0" fmla="*/ 6120 w 3832"/>
                  <a:gd name="T1" fmla="*/ 0 h 304"/>
                  <a:gd name="T2" fmla="*/ 0 w 3832"/>
                  <a:gd name="T3" fmla="*/ 480 h 30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32" h="304">
                    <a:moveTo>
                      <a:pt x="3832" y="0"/>
                    </a:moveTo>
                    <a:lnTo>
                      <a:pt x="0" y="304"/>
                    </a:ln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1" name="Freeform 87"/>
              <p:cNvSpPr>
                <a:spLocks noChangeAspect="1"/>
              </p:cNvSpPr>
              <p:nvPr/>
            </p:nvSpPr>
            <p:spPr bwMode="auto">
              <a:xfrm rot="9095471">
                <a:off x="1965" y="1473"/>
                <a:ext cx="4134" cy="207"/>
              </a:xfrm>
              <a:custGeom>
                <a:avLst/>
                <a:gdLst>
                  <a:gd name="T0" fmla="*/ 0 w 3824"/>
                  <a:gd name="T1" fmla="*/ 590 h 161"/>
                  <a:gd name="T2" fmla="*/ 80 w 3824"/>
                  <a:gd name="T3" fmla="*/ 0 h 161"/>
                  <a:gd name="T4" fmla="*/ 5996 w 3824"/>
                  <a:gd name="T5" fmla="*/ 126 h 161"/>
                  <a:gd name="T6" fmla="*/ 6104 w 3824"/>
                  <a:gd name="T7" fmla="*/ 728 h 16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24" h="161">
                    <a:moveTo>
                      <a:pt x="0" y="131"/>
                    </a:moveTo>
                    <a:lnTo>
                      <a:pt x="50" y="0"/>
                    </a:lnTo>
                    <a:lnTo>
                      <a:pt x="3756" y="28"/>
                    </a:lnTo>
                    <a:lnTo>
                      <a:pt x="3824" y="161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2" name="Freeform 88"/>
              <p:cNvSpPr>
                <a:spLocks noChangeAspect="1"/>
              </p:cNvSpPr>
              <p:nvPr/>
            </p:nvSpPr>
            <p:spPr bwMode="auto">
              <a:xfrm>
                <a:off x="890" y="2006"/>
                <a:ext cx="1259" cy="637"/>
              </a:xfrm>
              <a:custGeom>
                <a:avLst/>
                <a:gdLst>
                  <a:gd name="T0" fmla="*/ 1259 w 1259"/>
                  <a:gd name="T1" fmla="*/ 467 h 637"/>
                  <a:gd name="T2" fmla="*/ 1102 w 1259"/>
                  <a:gd name="T3" fmla="*/ 637 h 637"/>
                  <a:gd name="T4" fmla="*/ 102 w 1259"/>
                  <a:gd name="T5" fmla="*/ 277 h 637"/>
                  <a:gd name="T6" fmla="*/ 0 w 1259"/>
                  <a:gd name="T7" fmla="*/ 0 h 6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59" h="637">
                    <a:moveTo>
                      <a:pt x="1259" y="467"/>
                    </a:moveTo>
                    <a:lnTo>
                      <a:pt x="1102" y="637"/>
                    </a:lnTo>
                    <a:lnTo>
                      <a:pt x="102" y="27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3" name="Freeform 89"/>
              <p:cNvSpPr>
                <a:spLocks noChangeAspect="1"/>
              </p:cNvSpPr>
              <p:nvPr/>
            </p:nvSpPr>
            <p:spPr bwMode="auto">
              <a:xfrm rot="-10740000">
                <a:off x="150" y="1052"/>
                <a:ext cx="446" cy="294"/>
              </a:xfrm>
              <a:custGeom>
                <a:avLst/>
                <a:gdLst>
                  <a:gd name="T0" fmla="*/ 566 w 417"/>
                  <a:gd name="T1" fmla="*/ 0 h 275"/>
                  <a:gd name="T2" fmla="*/ 624 w 417"/>
                  <a:gd name="T3" fmla="*/ 289 h 275"/>
                  <a:gd name="T4" fmla="*/ 86 w 417"/>
                  <a:gd name="T5" fmla="*/ 411 h 275"/>
                  <a:gd name="T6" fmla="*/ 0 w 417"/>
                  <a:gd name="T7" fmla="*/ 138 h 27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7" h="275">
                    <a:moveTo>
                      <a:pt x="379" y="0"/>
                    </a:moveTo>
                    <a:lnTo>
                      <a:pt x="417" y="195"/>
                    </a:lnTo>
                    <a:lnTo>
                      <a:pt x="57" y="275"/>
                    </a:lnTo>
                    <a:lnTo>
                      <a:pt x="0" y="93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4" name="Line 90"/>
              <p:cNvSpPr>
                <a:spLocks noChangeAspect="1" noChangeShapeType="1"/>
              </p:cNvSpPr>
              <p:nvPr/>
            </p:nvSpPr>
            <p:spPr bwMode="auto">
              <a:xfrm rot="-679032">
                <a:off x="242" y="1334"/>
                <a:ext cx="2" cy="57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5" name="Line 91"/>
              <p:cNvSpPr>
                <a:spLocks noChangeAspect="1" noChangeShapeType="1"/>
              </p:cNvSpPr>
              <p:nvPr/>
            </p:nvSpPr>
            <p:spPr bwMode="auto">
              <a:xfrm rot="9395471">
                <a:off x="188" y="1259"/>
                <a:ext cx="412" cy="80"/>
              </a:xfrm>
              <a:prstGeom prst="line">
                <a:avLst/>
              </a:prstGeom>
              <a:noFill/>
              <a:ln w="381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6" name="Line 92"/>
              <p:cNvSpPr>
                <a:spLocks noChangeAspect="1" noChangeShapeType="1"/>
              </p:cNvSpPr>
              <p:nvPr/>
            </p:nvSpPr>
            <p:spPr bwMode="auto">
              <a:xfrm rot="20920968" flipH="1">
                <a:off x="433" y="2265"/>
                <a:ext cx="420" cy="4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7" name="Line 93"/>
              <p:cNvSpPr>
                <a:spLocks noChangeAspect="1" noChangeShapeType="1"/>
              </p:cNvSpPr>
              <p:nvPr/>
            </p:nvSpPr>
            <p:spPr bwMode="auto">
              <a:xfrm rot="-679032" flipH="1" flipV="1">
                <a:off x="795" y="2000"/>
                <a:ext cx="27" cy="22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8" name="Freeform 94"/>
              <p:cNvSpPr>
                <a:spLocks noChangeAspect="1"/>
              </p:cNvSpPr>
              <p:nvPr/>
            </p:nvSpPr>
            <p:spPr bwMode="auto">
              <a:xfrm rot="-6117327">
                <a:off x="-23" y="1324"/>
                <a:ext cx="243" cy="204"/>
              </a:xfrm>
              <a:custGeom>
                <a:avLst/>
                <a:gdLst>
                  <a:gd name="T0" fmla="*/ 0 w 225"/>
                  <a:gd name="T1" fmla="*/ 296 h 189"/>
                  <a:gd name="T2" fmla="*/ 177 w 225"/>
                  <a:gd name="T3" fmla="*/ 0 h 189"/>
                  <a:gd name="T4" fmla="*/ 356 w 225"/>
                  <a:gd name="T5" fmla="*/ 298 h 18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5" h="189">
                    <a:moveTo>
                      <a:pt x="0" y="187"/>
                    </a:moveTo>
                    <a:lnTo>
                      <a:pt x="112" y="0"/>
                    </a:lnTo>
                    <a:lnTo>
                      <a:pt x="225" y="189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9" name="Line 95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29" y="1900"/>
                <a:ext cx="24" cy="25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0" name="Line 96"/>
              <p:cNvSpPr>
                <a:spLocks noChangeAspect="1" noChangeShapeType="1"/>
              </p:cNvSpPr>
              <p:nvPr/>
            </p:nvSpPr>
            <p:spPr bwMode="auto">
              <a:xfrm rot="9395471" flipV="1">
                <a:off x="391" y="2119"/>
                <a:ext cx="28" cy="23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1" name="Line 97"/>
              <p:cNvSpPr>
                <a:spLocks noChangeAspect="1" noChangeShapeType="1"/>
              </p:cNvSpPr>
              <p:nvPr/>
            </p:nvSpPr>
            <p:spPr bwMode="auto">
              <a:xfrm rot="-679032">
                <a:off x="203" y="1293"/>
                <a:ext cx="1" cy="26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08" name="AutoShape 98"/>
            <p:cNvSpPr>
              <a:spLocks noChangeArrowheads="1"/>
            </p:cNvSpPr>
            <p:nvPr/>
          </p:nvSpPr>
          <p:spPr bwMode="auto">
            <a:xfrm rot="-6300000">
              <a:off x="88" y="1847"/>
              <a:ext cx="273" cy="1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57 w 21600"/>
                <a:gd name="T13" fmla="*/ 2015 h 21600"/>
                <a:gd name="T14" fmla="*/ 19543 w 21600"/>
                <a:gd name="T15" fmla="*/ 195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9" name="Line 99"/>
            <p:cNvSpPr>
              <a:spLocks noChangeShapeType="1"/>
            </p:cNvSpPr>
            <p:nvPr/>
          </p:nvSpPr>
          <p:spPr bwMode="auto">
            <a:xfrm rot="-6315307">
              <a:off x="191" y="1917"/>
              <a:ext cx="251" cy="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0" name="Rectangle 100"/>
            <p:cNvSpPr>
              <a:spLocks noChangeArrowheads="1"/>
            </p:cNvSpPr>
            <p:nvPr/>
          </p:nvSpPr>
          <p:spPr bwMode="auto">
            <a:xfrm rot="4380000">
              <a:off x="609" y="2048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1" name="AutoShape 101"/>
            <p:cNvSpPr>
              <a:spLocks noChangeArrowheads="1"/>
            </p:cNvSpPr>
            <p:nvPr/>
          </p:nvSpPr>
          <p:spPr bwMode="auto">
            <a:xfrm rot="10020000">
              <a:off x="146" y="967"/>
              <a:ext cx="419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29 w 21600"/>
                <a:gd name="T13" fmla="*/ 2621 h 21600"/>
                <a:gd name="T14" fmla="*/ 18971 w 21600"/>
                <a:gd name="T15" fmla="*/ 189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30" y="21600"/>
                  </a:lnTo>
                  <a:lnTo>
                    <a:pt x="1997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2" name="Line 102"/>
            <p:cNvSpPr>
              <a:spLocks noChangeShapeType="1"/>
            </p:cNvSpPr>
            <p:nvPr/>
          </p:nvSpPr>
          <p:spPr bwMode="auto">
            <a:xfrm rot="10020000">
              <a:off x="183" y="1235"/>
              <a:ext cx="413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3" name="Line 103"/>
            <p:cNvSpPr>
              <a:spLocks noChangeShapeType="1"/>
            </p:cNvSpPr>
            <p:nvPr/>
          </p:nvSpPr>
          <p:spPr bwMode="auto">
            <a:xfrm rot="9780000">
              <a:off x="413" y="2266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4" name="AutoShape 104"/>
            <p:cNvSpPr>
              <a:spLocks noChangeArrowheads="1"/>
            </p:cNvSpPr>
            <p:nvPr/>
          </p:nvSpPr>
          <p:spPr bwMode="auto">
            <a:xfrm rot="4740000">
              <a:off x="0" y="1331"/>
              <a:ext cx="238" cy="17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10 h 21600"/>
                <a:gd name="T14" fmla="*/ 19513 w 21600"/>
                <a:gd name="T15" fmla="*/ 1949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" name="AutoShape 105"/>
            <p:cNvSpPr>
              <a:spLocks noChangeArrowheads="1"/>
            </p:cNvSpPr>
            <p:nvPr/>
          </p:nvSpPr>
          <p:spPr bwMode="auto">
            <a:xfrm rot="4920000">
              <a:off x="18" y="1544"/>
              <a:ext cx="238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87 w 21600"/>
                <a:gd name="T13" fmla="*/ 2100 h 21600"/>
                <a:gd name="T14" fmla="*/ 19513 w 21600"/>
                <a:gd name="T15" fmla="*/ 195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2" y="21600"/>
                  </a:lnTo>
                  <a:lnTo>
                    <a:pt x="2106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" name="Line 106"/>
            <p:cNvSpPr>
              <a:spLocks noChangeShapeType="1"/>
            </p:cNvSpPr>
            <p:nvPr/>
          </p:nvSpPr>
          <p:spPr bwMode="auto">
            <a:xfrm rot="4800000" flipH="1">
              <a:off x="82" y="1414"/>
              <a:ext cx="249" cy="0"/>
            </a:xfrm>
            <a:prstGeom prst="line">
              <a:avLst/>
            </a:prstGeom>
            <a:noFill/>
            <a:ln w="19050">
              <a:solidFill>
                <a:srgbClr val="C0C0C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7" name="AutoShape 107"/>
            <p:cNvSpPr>
              <a:spLocks noChangeArrowheads="1"/>
            </p:cNvSpPr>
            <p:nvPr/>
          </p:nvSpPr>
          <p:spPr bwMode="auto">
            <a:xfrm rot="21240000" flipH="1">
              <a:off x="-9" y="1319"/>
              <a:ext cx="46" cy="461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8" name="AutoShape 108"/>
            <p:cNvSpPr>
              <a:spLocks noChangeArrowheads="1"/>
            </p:cNvSpPr>
            <p:nvPr/>
          </p:nvSpPr>
          <p:spPr bwMode="auto">
            <a:xfrm rot="-5460000">
              <a:off x="-62" y="1423"/>
              <a:ext cx="205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97 w 21600"/>
                <a:gd name="T13" fmla="*/ 1920 h 21600"/>
                <a:gd name="T14" fmla="*/ 19703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9" name="Line 109"/>
            <p:cNvSpPr>
              <a:spLocks noChangeShapeType="1"/>
            </p:cNvSpPr>
            <p:nvPr/>
          </p:nvSpPr>
          <p:spPr bwMode="auto">
            <a:xfrm rot="21000000" flipV="1">
              <a:off x="18" y="1539"/>
              <a:ext cx="204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0" name="AutoShape 110"/>
            <p:cNvSpPr>
              <a:spLocks noChangeArrowheads="1"/>
            </p:cNvSpPr>
            <p:nvPr/>
          </p:nvSpPr>
          <p:spPr bwMode="auto">
            <a:xfrm rot="15000000" flipV="1">
              <a:off x="97" y="2058"/>
              <a:ext cx="238" cy="3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450 w 21600"/>
                <a:gd name="T13" fmla="*/ 2440 h 21600"/>
                <a:gd name="T14" fmla="*/ 19150 w 21600"/>
                <a:gd name="T15" fmla="*/ 191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68" y="21600"/>
                  </a:lnTo>
                  <a:lnTo>
                    <a:pt x="20332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1" name="Rectangle 111"/>
            <p:cNvSpPr>
              <a:spLocks noChangeArrowheads="1"/>
            </p:cNvSpPr>
            <p:nvPr/>
          </p:nvSpPr>
          <p:spPr bwMode="auto">
            <a:xfrm rot="-1020000">
              <a:off x="537" y="2212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22" name="Group 112"/>
            <p:cNvGrpSpPr>
              <a:grpSpLocks/>
            </p:cNvGrpSpPr>
            <p:nvPr/>
          </p:nvGrpSpPr>
          <p:grpSpPr bwMode="auto">
            <a:xfrm rot="-360000">
              <a:off x="346" y="2796"/>
              <a:ext cx="292" cy="328"/>
              <a:chOff x="23" y="1793"/>
              <a:chExt cx="292" cy="328"/>
            </a:xfrm>
          </p:grpSpPr>
          <p:sp>
            <p:nvSpPr>
              <p:cNvPr id="4147" name="AutoShape 113"/>
              <p:cNvSpPr>
                <a:spLocks noChangeArrowheads="1"/>
              </p:cNvSpPr>
              <p:nvPr/>
            </p:nvSpPr>
            <p:spPr bwMode="auto">
              <a:xfrm rot="-6300000">
                <a:off x="82" y="1849"/>
                <a:ext cx="273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57 w 21600"/>
                  <a:gd name="T13" fmla="*/ 2015 h 21600"/>
                  <a:gd name="T14" fmla="*/ 19543 w 21600"/>
                  <a:gd name="T15" fmla="*/ 195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8" name="AutoShape 114"/>
              <p:cNvSpPr>
                <a:spLocks noChangeArrowheads="1"/>
              </p:cNvSpPr>
              <p:nvPr/>
            </p:nvSpPr>
            <p:spPr bwMode="auto">
              <a:xfrm rot="-6300000" flipH="1" flipV="1">
                <a:off x="-60" y="1932"/>
                <a:ext cx="272" cy="10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26 w 21600"/>
                  <a:gd name="T13" fmla="*/ 4483 h 21600"/>
                  <a:gd name="T14" fmla="*/ 17074 w 21600"/>
                  <a:gd name="T15" fmla="*/ 171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9" name="Line 115"/>
              <p:cNvSpPr>
                <a:spLocks noChangeShapeType="1"/>
              </p:cNvSpPr>
              <p:nvPr/>
            </p:nvSpPr>
            <p:spPr bwMode="auto">
              <a:xfrm rot="15360000" flipV="1">
                <a:off x="1" y="196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0" name="Line 116"/>
              <p:cNvSpPr>
                <a:spLocks noChangeShapeType="1"/>
              </p:cNvSpPr>
              <p:nvPr/>
            </p:nvSpPr>
            <p:spPr bwMode="auto">
              <a:xfrm rot="-6315307">
                <a:off x="185" y="1919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123" name="Group 117"/>
            <p:cNvGrpSpPr>
              <a:grpSpLocks/>
            </p:cNvGrpSpPr>
            <p:nvPr/>
          </p:nvGrpSpPr>
          <p:grpSpPr bwMode="auto">
            <a:xfrm>
              <a:off x="108" y="2300"/>
              <a:ext cx="425" cy="500"/>
              <a:chOff x="102" y="2302"/>
              <a:chExt cx="425" cy="500"/>
            </a:xfrm>
          </p:grpSpPr>
          <p:sp>
            <p:nvSpPr>
              <p:cNvPr id="4142" name="AutoShape 118"/>
              <p:cNvSpPr>
                <a:spLocks noChangeArrowheads="1"/>
              </p:cNvSpPr>
              <p:nvPr/>
            </p:nvSpPr>
            <p:spPr bwMode="auto">
              <a:xfrm rot="4380000">
                <a:off x="166" y="2279"/>
                <a:ext cx="238" cy="3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71 h 21600"/>
                  <a:gd name="T14" fmla="*/ 19513 w 21600"/>
                  <a:gd name="T15" fmla="*/ 195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3" name="AutoShape 119"/>
              <p:cNvSpPr>
                <a:spLocks noChangeArrowheads="1"/>
              </p:cNvSpPr>
              <p:nvPr/>
            </p:nvSpPr>
            <p:spPr bwMode="auto">
              <a:xfrm rot="4560000">
                <a:off x="226" y="2501"/>
                <a:ext cx="238" cy="36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50 w 21600"/>
                  <a:gd name="T13" fmla="*/ 2433 h 21600"/>
                  <a:gd name="T14" fmla="*/ 19150 w 21600"/>
                  <a:gd name="T15" fmla="*/ 1916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68" y="21600"/>
                    </a:lnTo>
                    <a:lnTo>
                      <a:pt x="2033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4" name="Line 120"/>
              <p:cNvSpPr>
                <a:spLocks noChangeShapeType="1"/>
              </p:cNvSpPr>
              <p:nvPr/>
            </p:nvSpPr>
            <p:spPr bwMode="auto">
              <a:xfrm rot="4380000" flipV="1">
                <a:off x="351" y="2412"/>
                <a:ext cx="220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5" name="Line 121"/>
              <p:cNvSpPr>
                <a:spLocks noChangeShapeType="1"/>
              </p:cNvSpPr>
              <p:nvPr/>
            </p:nvSpPr>
            <p:spPr bwMode="auto">
              <a:xfrm rot="20640000" flipV="1">
                <a:off x="135" y="2575"/>
                <a:ext cx="358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6" name="Line 122"/>
              <p:cNvSpPr>
                <a:spLocks noChangeShapeType="1"/>
              </p:cNvSpPr>
              <p:nvPr/>
            </p:nvSpPr>
            <p:spPr bwMode="auto">
              <a:xfrm rot="20700000" flipV="1">
                <a:off x="139" y="2570"/>
                <a:ext cx="360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124" name="Group 123"/>
            <p:cNvGrpSpPr>
              <a:grpSpLocks/>
            </p:cNvGrpSpPr>
            <p:nvPr/>
          </p:nvGrpSpPr>
          <p:grpSpPr bwMode="auto">
            <a:xfrm rot="-60000">
              <a:off x="72" y="2331"/>
              <a:ext cx="370" cy="7"/>
              <a:chOff x="64" y="2343"/>
              <a:chExt cx="370" cy="7"/>
            </a:xfrm>
          </p:grpSpPr>
          <p:sp>
            <p:nvSpPr>
              <p:cNvPr id="4140" name="Line 124"/>
              <p:cNvSpPr>
                <a:spLocks noChangeShapeType="1"/>
              </p:cNvSpPr>
              <p:nvPr/>
            </p:nvSpPr>
            <p:spPr bwMode="auto">
              <a:xfrm rot="-1013760">
                <a:off x="64" y="2348"/>
                <a:ext cx="364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1" name="Line 125"/>
              <p:cNvSpPr>
                <a:spLocks noChangeShapeType="1"/>
              </p:cNvSpPr>
              <p:nvPr/>
            </p:nvSpPr>
            <p:spPr bwMode="auto">
              <a:xfrm rot="-1073760">
                <a:off x="69" y="2343"/>
                <a:ext cx="365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25" name="AutoShape 126"/>
            <p:cNvSpPr>
              <a:spLocks noChangeArrowheads="1"/>
            </p:cNvSpPr>
            <p:nvPr/>
          </p:nvSpPr>
          <p:spPr bwMode="auto">
            <a:xfrm rot="-5772308">
              <a:off x="-49" y="1643"/>
              <a:ext cx="211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43 w 21600"/>
                <a:gd name="T13" fmla="*/ 1964 h 21600"/>
                <a:gd name="T14" fmla="*/ 19757 w 21600"/>
                <a:gd name="T15" fmla="*/ 196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3" y="21600"/>
                  </a:lnTo>
                  <a:lnTo>
                    <a:pt x="2147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" name="Line 127"/>
            <p:cNvSpPr>
              <a:spLocks noChangeShapeType="1"/>
            </p:cNvSpPr>
            <p:nvPr/>
          </p:nvSpPr>
          <p:spPr bwMode="auto">
            <a:xfrm rot="21060000" flipV="1">
              <a:off x="23" y="1550"/>
              <a:ext cx="199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7" name="Line 128"/>
            <p:cNvSpPr>
              <a:spLocks noChangeShapeType="1"/>
            </p:cNvSpPr>
            <p:nvPr/>
          </p:nvSpPr>
          <p:spPr bwMode="auto">
            <a:xfrm rot="9780000" flipV="1">
              <a:off x="431" y="2229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8" name="Text Box 129"/>
            <p:cNvSpPr txBox="1">
              <a:spLocks noChangeArrowheads="1"/>
            </p:cNvSpPr>
            <p:nvPr/>
          </p:nvSpPr>
          <p:spPr bwMode="auto">
            <a:xfrm rot="4204485">
              <a:off x="502" y="2514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2400" b="0">
                  <a:ea typeface="ＭＳ ゴシック" pitchFamily="49" charset="-128"/>
                </a:rPr>
                <a:t>3-a</a:t>
              </a:r>
            </a:p>
          </p:txBody>
        </p:sp>
        <p:grpSp>
          <p:nvGrpSpPr>
            <p:cNvPr id="4129" name="Group 130"/>
            <p:cNvGrpSpPr>
              <a:grpSpLocks/>
            </p:cNvGrpSpPr>
            <p:nvPr/>
          </p:nvGrpSpPr>
          <p:grpSpPr bwMode="auto">
            <a:xfrm rot="10800000">
              <a:off x="131" y="1383"/>
              <a:ext cx="499" cy="1558"/>
              <a:chOff x="5747" y="1509"/>
              <a:chExt cx="499" cy="1558"/>
            </a:xfrm>
          </p:grpSpPr>
          <p:sp>
            <p:nvSpPr>
              <p:cNvPr id="185475" name="AutoShape 131"/>
              <p:cNvSpPr>
                <a:spLocks noChangeAspect="1" noChangeArrowheads="1"/>
              </p:cNvSpPr>
              <p:nvPr/>
            </p:nvSpPr>
            <p:spPr bwMode="auto">
              <a:xfrm>
                <a:off x="6179" y="3004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5476" name="AutoShape 132"/>
              <p:cNvSpPr>
                <a:spLocks noChangeAspect="1" noChangeArrowheads="1"/>
              </p:cNvSpPr>
              <p:nvPr/>
            </p:nvSpPr>
            <p:spPr bwMode="auto">
              <a:xfrm>
                <a:off x="5918" y="2004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138" name="AutoShape 133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9" name="AutoShape 134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130" name="Line 135"/>
            <p:cNvSpPr>
              <a:spLocks noChangeShapeType="1"/>
            </p:cNvSpPr>
            <p:nvPr/>
          </p:nvSpPr>
          <p:spPr bwMode="auto">
            <a:xfrm rot="-1073760">
              <a:off x="79" y="2348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1" name="AutoShape 136"/>
            <p:cNvSpPr>
              <a:spLocks noChangeAspect="1" noChangeArrowheads="1"/>
            </p:cNvSpPr>
            <p:nvPr/>
          </p:nvSpPr>
          <p:spPr bwMode="auto">
            <a:xfrm rot="-6660000">
              <a:off x="453" y="2909"/>
              <a:ext cx="90" cy="95"/>
            </a:xfrm>
            <a:prstGeom prst="upArrow">
              <a:avLst>
                <a:gd name="adj1" fmla="val 36713"/>
                <a:gd name="adj2" fmla="val 58388"/>
              </a:avLst>
            </a:prstGeom>
            <a:solidFill>
              <a:srgbClr val="FFCC99"/>
            </a:solid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4132" name="Text Box 137"/>
            <p:cNvSpPr txBox="1">
              <a:spLocks noChangeArrowheads="1"/>
            </p:cNvSpPr>
            <p:nvPr/>
          </p:nvSpPr>
          <p:spPr bwMode="auto">
            <a:xfrm rot="9146871">
              <a:off x="3383" y="1432"/>
              <a:ext cx="14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b="0"/>
                <a:t>Blade</a:t>
              </a:r>
            </a:p>
          </p:txBody>
        </p:sp>
        <p:grpSp>
          <p:nvGrpSpPr>
            <p:cNvPr id="4133" name="Group 138"/>
            <p:cNvGrpSpPr>
              <a:grpSpLocks/>
            </p:cNvGrpSpPr>
            <p:nvPr/>
          </p:nvGrpSpPr>
          <p:grpSpPr bwMode="auto">
            <a:xfrm>
              <a:off x="751" y="1883"/>
              <a:ext cx="148" cy="328"/>
              <a:chOff x="751" y="1883"/>
              <a:chExt cx="148" cy="328"/>
            </a:xfrm>
          </p:grpSpPr>
          <p:sp>
            <p:nvSpPr>
              <p:cNvPr id="4134" name="Freeform 139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5" name="Line 140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4100" name="Line 141"/>
          <p:cNvSpPr>
            <a:spLocks noChangeShapeType="1"/>
          </p:cNvSpPr>
          <p:nvPr/>
        </p:nvSpPr>
        <p:spPr bwMode="auto">
          <a:xfrm rot="-3600000" flipH="1" flipV="1">
            <a:off x="8933656" y="4891882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" name="Line 142"/>
          <p:cNvSpPr>
            <a:spLocks noChangeShapeType="1"/>
          </p:cNvSpPr>
          <p:nvPr/>
        </p:nvSpPr>
        <p:spPr bwMode="auto">
          <a:xfrm rot="7200000" flipH="1" flipV="1">
            <a:off x="819944" y="1977232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" name="Line 143"/>
          <p:cNvSpPr>
            <a:spLocks noChangeShapeType="1"/>
          </p:cNvSpPr>
          <p:nvPr/>
        </p:nvSpPr>
        <p:spPr bwMode="auto">
          <a:xfrm rot="9060000">
            <a:off x="-654050" y="3328988"/>
            <a:ext cx="11198225" cy="2063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4103" name="Picture 340" descr="C:\Users\student\Desktop\88x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738" y="6540500"/>
            <a:ext cx="7731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9001125" y="1349375"/>
            <a:ext cx="882650" cy="16256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15875" y="1327150"/>
            <a:ext cx="2193925" cy="1608138"/>
          </a:xfrm>
          <a:custGeom>
            <a:avLst/>
            <a:gdLst>
              <a:gd name="T0" fmla="*/ 2147483647 w 1346"/>
              <a:gd name="T1" fmla="*/ 2147483647 h 971"/>
              <a:gd name="T2" fmla="*/ 2147483647 w 1346"/>
              <a:gd name="T3" fmla="*/ 2147483647 h 971"/>
              <a:gd name="T4" fmla="*/ 2147483647 w 1346"/>
              <a:gd name="T5" fmla="*/ 2147483647 h 971"/>
              <a:gd name="T6" fmla="*/ 2147483647 w 1346"/>
              <a:gd name="T7" fmla="*/ 2147483647 h 971"/>
              <a:gd name="T8" fmla="*/ 0 w 1346"/>
              <a:gd name="T9" fmla="*/ 2147483647 h 971"/>
              <a:gd name="T10" fmla="*/ 2147483647 w 1346"/>
              <a:gd name="T11" fmla="*/ 0 h 971"/>
              <a:gd name="T12" fmla="*/ 2147483647 w 1346"/>
              <a:gd name="T13" fmla="*/ 2147483647 h 9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46" h="971">
                <a:moveTo>
                  <a:pt x="1346" y="8"/>
                </a:moveTo>
                <a:lnTo>
                  <a:pt x="517" y="958"/>
                </a:lnTo>
                <a:lnTo>
                  <a:pt x="4" y="971"/>
                </a:lnTo>
                <a:lnTo>
                  <a:pt x="3" y="808"/>
                </a:lnTo>
                <a:lnTo>
                  <a:pt x="0" y="318"/>
                </a:lnTo>
                <a:lnTo>
                  <a:pt x="3" y="0"/>
                </a:lnTo>
                <a:lnTo>
                  <a:pt x="1346" y="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479675" y="4946650"/>
            <a:ext cx="6383338" cy="1806575"/>
          </a:xfrm>
          <a:prstGeom prst="wedgeRectCallout">
            <a:avLst>
              <a:gd name="adj1" fmla="val -54176"/>
              <a:gd name="adj2" fmla="val 22671"/>
            </a:avLst>
          </a:prstGeom>
          <a:solidFill>
            <a:srgbClr val="FFFFFF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ja-JP" b="0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9891713" y="25400"/>
            <a:ext cx="0" cy="48434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126" name="Group 8"/>
          <p:cNvGrpSpPr>
            <a:grpSpLocks/>
          </p:cNvGrpSpPr>
          <p:nvPr/>
        </p:nvGrpSpPr>
        <p:grpSpPr bwMode="auto">
          <a:xfrm>
            <a:off x="1616075" y="5949950"/>
            <a:ext cx="600075" cy="522288"/>
            <a:chOff x="1728" y="240"/>
            <a:chExt cx="1104" cy="960"/>
          </a:xfrm>
        </p:grpSpPr>
        <p:sp>
          <p:nvSpPr>
            <p:cNvPr id="5199" name="Oval 9"/>
            <p:cNvSpPr>
              <a:spLocks noChangeArrowheads="1"/>
            </p:cNvSpPr>
            <p:nvPr/>
          </p:nvSpPr>
          <p:spPr bwMode="auto">
            <a:xfrm>
              <a:off x="1728" y="432"/>
              <a:ext cx="528" cy="52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0" name="Oval 10"/>
            <p:cNvSpPr>
              <a:spLocks noChangeArrowheads="1"/>
            </p:cNvSpPr>
            <p:nvPr/>
          </p:nvSpPr>
          <p:spPr bwMode="auto">
            <a:xfrm>
              <a:off x="2256" y="528"/>
              <a:ext cx="432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1" name="Oval 11"/>
            <p:cNvSpPr>
              <a:spLocks noChangeArrowheads="1"/>
            </p:cNvSpPr>
            <p:nvPr/>
          </p:nvSpPr>
          <p:spPr bwMode="auto">
            <a:xfrm>
              <a:off x="1728" y="528"/>
              <a:ext cx="240" cy="24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2" name="Oval 12"/>
            <p:cNvSpPr>
              <a:spLocks noChangeArrowheads="1"/>
            </p:cNvSpPr>
            <p:nvPr/>
          </p:nvSpPr>
          <p:spPr bwMode="auto">
            <a:xfrm>
              <a:off x="2256" y="62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3" name="AutoShape 13"/>
            <p:cNvSpPr>
              <a:spLocks noChangeArrowheads="1"/>
            </p:cNvSpPr>
            <p:nvPr/>
          </p:nvSpPr>
          <p:spPr bwMode="auto">
            <a:xfrm rot="5400000">
              <a:off x="2112" y="1008"/>
              <a:ext cx="192" cy="192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4" name="Arc 14"/>
            <p:cNvSpPr>
              <a:spLocks/>
            </p:cNvSpPr>
            <p:nvPr/>
          </p:nvSpPr>
          <p:spPr bwMode="auto">
            <a:xfrm>
              <a:off x="1728" y="240"/>
              <a:ext cx="52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5" name="Arc 15"/>
            <p:cNvSpPr>
              <a:spLocks/>
            </p:cNvSpPr>
            <p:nvPr/>
          </p:nvSpPr>
          <p:spPr bwMode="auto">
            <a:xfrm flipH="1">
              <a:off x="2352" y="384"/>
              <a:ext cx="480" cy="48"/>
            </a:xfrm>
            <a:custGeom>
              <a:avLst/>
              <a:gdLst>
                <a:gd name="T0" fmla="*/ 0 w 40922"/>
                <a:gd name="T1" fmla="*/ 0 h 21600"/>
                <a:gd name="T2" fmla="*/ 0 w 40922"/>
                <a:gd name="T3" fmla="*/ 0 h 21600"/>
                <a:gd name="T4" fmla="*/ 0 w 409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922" h="21600" fill="none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</a:path>
                <a:path w="40922" h="21600" stroke="0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  <a:lnTo>
                    <a:pt x="19322" y="21600"/>
                  </a:lnTo>
                  <a:lnTo>
                    <a:pt x="-1" y="11944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2505075" y="4995863"/>
            <a:ext cx="303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1400">
                <a:solidFill>
                  <a:srgbClr val="FF0000"/>
                </a:solidFill>
              </a:rPr>
              <a:t>Friction Gear Gauge [1:1 scale]</a:t>
            </a:r>
          </a:p>
        </p:txBody>
      </p:sp>
      <p:sp>
        <p:nvSpPr>
          <p:cNvPr id="5128" name="Rectangle 18"/>
          <p:cNvSpPr>
            <a:spLocks noChangeArrowheads="1"/>
          </p:cNvSpPr>
          <p:nvPr/>
        </p:nvSpPr>
        <p:spPr bwMode="auto">
          <a:xfrm>
            <a:off x="15875" y="26988"/>
            <a:ext cx="9869488" cy="13303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129" name="Group 19"/>
          <p:cNvGrpSpPr>
            <a:grpSpLocks/>
          </p:cNvGrpSpPr>
          <p:nvPr/>
        </p:nvGrpSpPr>
        <p:grpSpPr bwMode="auto">
          <a:xfrm rot="10800000">
            <a:off x="6484938" y="4960938"/>
            <a:ext cx="2409825" cy="647700"/>
            <a:chOff x="4396" y="1231"/>
            <a:chExt cx="1223" cy="329"/>
          </a:xfrm>
        </p:grpSpPr>
        <p:pic>
          <p:nvPicPr>
            <p:cNvPr id="5194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9" y="1319"/>
              <a:ext cx="475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95" name="Picture 2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8" y="1320"/>
              <a:ext cx="262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96" name="Rectangle 22"/>
            <p:cNvSpPr>
              <a:spLocks noChangeArrowheads="1"/>
            </p:cNvSpPr>
            <p:nvPr/>
          </p:nvSpPr>
          <p:spPr bwMode="auto">
            <a:xfrm rot="10800000">
              <a:off x="4396" y="1444"/>
              <a:ext cx="95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altLang="ja-JP" sz="900" b="0">
                  <a:solidFill>
                    <a:srgbClr val="990033"/>
                  </a:solidFill>
                  <a:ea typeface="HG丸ｺﾞｼｯｸM-PRO" pitchFamily="50" charset="-128"/>
                </a:rPr>
                <a:t>Kobe City College of Technology</a:t>
              </a:r>
              <a:r>
                <a:rPr lang="en-US" altLang="ja-JP" sz="900" b="0">
                  <a:solidFill>
                    <a:srgbClr val="990033"/>
                  </a:solidFill>
                  <a:latin typeface="HG丸ｺﾞｼｯｸM-PRO" pitchFamily="50" charset="-128"/>
                  <a:ea typeface="HG丸ｺﾞｼｯｸM-PRO" pitchFamily="50" charset="-128"/>
                </a:rPr>
                <a:t> </a:t>
              </a:r>
            </a:p>
          </p:txBody>
        </p:sp>
        <p:sp>
          <p:nvSpPr>
            <p:cNvPr id="5197" name="Rectangle 23"/>
            <p:cNvSpPr>
              <a:spLocks noChangeArrowheads="1"/>
            </p:cNvSpPr>
            <p:nvPr/>
          </p:nvSpPr>
          <p:spPr bwMode="auto">
            <a:xfrm rot="10800000">
              <a:off x="4639" y="1231"/>
              <a:ext cx="980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800" b="0">
                  <a:solidFill>
                    <a:srgbClr val="990033"/>
                  </a:solidFill>
                </a:rPr>
                <a:t>http://www.kobe-kosen.ac.jp/~waseda/</a:t>
              </a:r>
            </a:p>
          </p:txBody>
        </p:sp>
        <p:sp>
          <p:nvSpPr>
            <p:cNvPr id="5198" name="Rectangle 24"/>
            <p:cNvSpPr>
              <a:spLocks noChangeArrowheads="1"/>
            </p:cNvSpPr>
            <p:nvPr/>
          </p:nvSpPr>
          <p:spPr bwMode="auto">
            <a:xfrm rot="10800000">
              <a:off x="4960" y="1309"/>
              <a:ext cx="382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800" b="0">
                  <a:solidFill>
                    <a:srgbClr val="990033"/>
                  </a:solidFill>
                </a:rPr>
                <a:t>Designed by</a:t>
              </a:r>
            </a:p>
          </p:txBody>
        </p:sp>
      </p:grpSp>
      <p:sp>
        <p:nvSpPr>
          <p:cNvPr id="5130" name="AutoShape 27"/>
          <p:cNvSpPr>
            <a:spLocks noChangeArrowheads="1"/>
          </p:cNvSpPr>
          <p:nvPr/>
        </p:nvSpPr>
        <p:spPr bwMode="auto">
          <a:xfrm flipH="1">
            <a:off x="3489325" y="5703888"/>
            <a:ext cx="4038600" cy="90487"/>
          </a:xfrm>
          <a:prstGeom prst="flowChartDelay">
            <a:avLst/>
          </a:prstGeom>
          <a:gradFill rotWithShape="1">
            <a:gsLst>
              <a:gs pos="0">
                <a:srgbClr val="CC3300"/>
              </a:gs>
              <a:gs pos="50000">
                <a:srgbClr val="FFCC00"/>
              </a:gs>
              <a:gs pos="100000">
                <a:srgbClr val="CC3300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1" name="AutoShape 28"/>
          <p:cNvSpPr>
            <a:spLocks noChangeArrowheads="1"/>
          </p:cNvSpPr>
          <p:nvPr/>
        </p:nvSpPr>
        <p:spPr bwMode="auto">
          <a:xfrm rot="5400000">
            <a:off x="7431881" y="5342732"/>
            <a:ext cx="728663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15 w 21600"/>
              <a:gd name="T13" fmla="*/ 4515 h 21600"/>
              <a:gd name="T14" fmla="*/ 17085 w 21600"/>
              <a:gd name="T15" fmla="*/ 1708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29" y="21600"/>
                </a:lnTo>
                <a:lnTo>
                  <a:pt x="1617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Oval 29"/>
          <p:cNvSpPr>
            <a:spLocks noChangeAspect="1" noChangeArrowheads="1"/>
          </p:cNvSpPr>
          <p:nvPr/>
        </p:nvSpPr>
        <p:spPr bwMode="auto">
          <a:xfrm>
            <a:off x="7607300" y="5595938"/>
            <a:ext cx="306388" cy="306387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3" name="Oval 30"/>
          <p:cNvSpPr>
            <a:spLocks noChangeAspect="1" noChangeArrowheads="1"/>
          </p:cNvSpPr>
          <p:nvPr/>
        </p:nvSpPr>
        <p:spPr bwMode="auto">
          <a:xfrm>
            <a:off x="7721600" y="5707063"/>
            <a:ext cx="90488" cy="90487"/>
          </a:xfrm>
          <a:prstGeom prst="ellipse">
            <a:avLst/>
          </a:prstGeom>
          <a:solidFill>
            <a:srgbClr val="FFCC00"/>
          </a:solidFill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Rectangle 31"/>
          <p:cNvSpPr>
            <a:spLocks noChangeArrowheads="1"/>
          </p:cNvSpPr>
          <p:nvPr/>
        </p:nvSpPr>
        <p:spPr bwMode="auto">
          <a:xfrm>
            <a:off x="6351588" y="5594350"/>
            <a:ext cx="684212" cy="306388"/>
          </a:xfrm>
          <a:prstGeom prst="rect">
            <a:avLst/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919913" y="5592763"/>
            <a:ext cx="8270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6" name="Line 33"/>
          <p:cNvSpPr>
            <a:spLocks noChangeShapeType="1"/>
          </p:cNvSpPr>
          <p:nvPr/>
        </p:nvSpPr>
        <p:spPr bwMode="auto">
          <a:xfrm>
            <a:off x="6919913" y="5905500"/>
            <a:ext cx="8397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7" name="Text Box 34"/>
          <p:cNvSpPr txBox="1">
            <a:spLocks noChangeArrowheads="1"/>
          </p:cNvSpPr>
          <p:nvPr/>
        </p:nvSpPr>
        <p:spPr bwMode="auto">
          <a:xfrm>
            <a:off x="5024438" y="6488113"/>
            <a:ext cx="3529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000"/>
              <a:t>Cotton swab polypropylene (PP) shaft</a:t>
            </a:r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7185025" y="5984875"/>
            <a:ext cx="1728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000"/>
              <a:t>Turn (Roll) the </a:t>
            </a:r>
            <a:r>
              <a:rPr lang="en-US" altLang="en-US" sz="1000"/>
              <a:t>insulating tape</a:t>
            </a:r>
            <a:r>
              <a:rPr lang="en-US" altLang="ja-JP" sz="1000"/>
              <a:t> to each shaft</a:t>
            </a:r>
          </a:p>
        </p:txBody>
      </p:sp>
      <p:sp>
        <p:nvSpPr>
          <p:cNvPr id="5139" name="Line 36"/>
          <p:cNvSpPr>
            <a:spLocks noChangeShapeType="1"/>
          </p:cNvSpPr>
          <p:nvPr/>
        </p:nvSpPr>
        <p:spPr bwMode="auto">
          <a:xfrm>
            <a:off x="2978150" y="6111875"/>
            <a:ext cx="258921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0" name="Oval 37"/>
          <p:cNvSpPr>
            <a:spLocks noChangeAspect="1" noChangeArrowheads="1"/>
          </p:cNvSpPr>
          <p:nvPr/>
        </p:nvSpPr>
        <p:spPr bwMode="auto">
          <a:xfrm>
            <a:off x="2606675" y="5400675"/>
            <a:ext cx="719138" cy="719138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1" name="Oval 38"/>
          <p:cNvSpPr>
            <a:spLocks noChangeAspect="1" noChangeArrowheads="1"/>
          </p:cNvSpPr>
          <p:nvPr/>
        </p:nvSpPr>
        <p:spPr bwMode="auto">
          <a:xfrm>
            <a:off x="2914650" y="5703888"/>
            <a:ext cx="90488" cy="90487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rgbClr val="765E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2" name="Rectangle 39"/>
          <p:cNvSpPr>
            <a:spLocks noChangeArrowheads="1"/>
          </p:cNvSpPr>
          <p:nvPr/>
        </p:nvSpPr>
        <p:spPr bwMode="auto">
          <a:xfrm>
            <a:off x="5232400" y="5394325"/>
            <a:ext cx="684213" cy="717550"/>
          </a:xfrm>
          <a:prstGeom prst="rect">
            <a:avLst/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143" name="Group 40"/>
          <p:cNvGrpSpPr>
            <a:grpSpLocks/>
          </p:cNvGrpSpPr>
          <p:nvPr/>
        </p:nvGrpSpPr>
        <p:grpSpPr bwMode="auto">
          <a:xfrm>
            <a:off x="3879850" y="5827713"/>
            <a:ext cx="1414463" cy="863600"/>
            <a:chOff x="568" y="3029"/>
            <a:chExt cx="891" cy="544"/>
          </a:xfrm>
        </p:grpSpPr>
        <p:sp>
          <p:nvSpPr>
            <p:cNvPr id="5192" name="Rectangle 41"/>
            <p:cNvSpPr>
              <a:spLocks noChangeArrowheads="1"/>
            </p:cNvSpPr>
            <p:nvPr/>
          </p:nvSpPr>
          <p:spPr bwMode="auto">
            <a:xfrm>
              <a:off x="919" y="3283"/>
              <a:ext cx="540" cy="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 rot="-5400000">
              <a:off x="636" y="2961"/>
              <a:ext cx="544" cy="680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shade val="50196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50196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 altLang="ja-JP" sz="1200" b="0"/>
            </a:p>
            <a:p>
              <a:pPr>
                <a:defRPr/>
              </a:pPr>
              <a:r>
                <a:rPr lang="en-US" altLang="ja-JP" sz="1200" b="0"/>
                <a:t>XGM-RA</a:t>
              </a:r>
            </a:p>
            <a:p>
              <a:pPr>
                <a:defRPr/>
              </a:pPr>
              <a:r>
                <a:rPr lang="en-US" altLang="ja-JP" sz="1200" b="0"/>
                <a:t>GENEMOTOR</a:t>
              </a:r>
            </a:p>
          </p:txBody>
        </p:sp>
      </p:grpSp>
      <p:sp>
        <p:nvSpPr>
          <p:cNvPr id="5144" name="Line 43"/>
          <p:cNvSpPr>
            <a:spLocks noChangeShapeType="1"/>
          </p:cNvSpPr>
          <p:nvPr/>
        </p:nvSpPr>
        <p:spPr bwMode="auto">
          <a:xfrm>
            <a:off x="5913438" y="6165850"/>
            <a:ext cx="2159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5" name="Line 44"/>
          <p:cNvSpPr>
            <a:spLocks noChangeShapeType="1"/>
          </p:cNvSpPr>
          <p:nvPr/>
        </p:nvSpPr>
        <p:spPr bwMode="auto">
          <a:xfrm>
            <a:off x="5919788" y="6351588"/>
            <a:ext cx="2159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6" name="Line 45"/>
          <p:cNvSpPr>
            <a:spLocks noChangeShapeType="1"/>
          </p:cNvSpPr>
          <p:nvPr/>
        </p:nvSpPr>
        <p:spPr bwMode="auto">
          <a:xfrm flipV="1">
            <a:off x="5195888" y="6337300"/>
            <a:ext cx="6350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7" name="Line 46"/>
          <p:cNvSpPr>
            <a:spLocks noChangeShapeType="1"/>
          </p:cNvSpPr>
          <p:nvPr/>
        </p:nvSpPr>
        <p:spPr bwMode="auto">
          <a:xfrm>
            <a:off x="2978150" y="5399088"/>
            <a:ext cx="261461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8" name="Freeform 47"/>
          <p:cNvSpPr>
            <a:spLocks/>
          </p:cNvSpPr>
          <p:nvPr/>
        </p:nvSpPr>
        <p:spPr bwMode="auto">
          <a:xfrm flipH="1" flipV="1">
            <a:off x="3368675" y="5661025"/>
            <a:ext cx="144463" cy="98425"/>
          </a:xfrm>
          <a:custGeom>
            <a:avLst/>
            <a:gdLst>
              <a:gd name="T0" fmla="*/ 2147483647 w 190"/>
              <a:gd name="T1" fmla="*/ 2147483647 h 517"/>
              <a:gd name="T2" fmla="*/ 2147483647 w 190"/>
              <a:gd name="T3" fmla="*/ 2147483647 h 517"/>
              <a:gd name="T4" fmla="*/ 2147483647 w 190"/>
              <a:gd name="T5" fmla="*/ 2147483647 h 517"/>
              <a:gd name="T6" fmla="*/ 0 w 190"/>
              <a:gd name="T7" fmla="*/ 0 h 5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517">
                <a:moveTo>
                  <a:pt x="133" y="517"/>
                </a:moveTo>
                <a:lnTo>
                  <a:pt x="173" y="331"/>
                </a:lnTo>
                <a:lnTo>
                  <a:pt x="190" y="20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149" name="Group 48"/>
          <p:cNvGrpSpPr>
            <a:grpSpLocks/>
          </p:cNvGrpSpPr>
          <p:nvPr/>
        </p:nvGrpSpPr>
        <p:grpSpPr bwMode="auto">
          <a:xfrm>
            <a:off x="5191125" y="6167438"/>
            <a:ext cx="731838" cy="179387"/>
            <a:chOff x="1727" y="3975"/>
            <a:chExt cx="461" cy="113"/>
          </a:xfrm>
        </p:grpSpPr>
        <p:sp>
          <p:nvSpPr>
            <p:cNvPr id="183345" name="Rectangle 49"/>
            <p:cNvSpPr>
              <a:spLocks noChangeArrowheads="1"/>
            </p:cNvSpPr>
            <p:nvPr/>
          </p:nvSpPr>
          <p:spPr bwMode="auto">
            <a:xfrm>
              <a:off x="1727" y="4007"/>
              <a:ext cx="453" cy="5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91" name="Rectangle 50"/>
            <p:cNvSpPr>
              <a:spLocks noChangeArrowheads="1"/>
            </p:cNvSpPr>
            <p:nvPr/>
          </p:nvSpPr>
          <p:spPr bwMode="auto">
            <a:xfrm>
              <a:off x="1757" y="3975"/>
              <a:ext cx="431" cy="113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150" name="Oval 51"/>
          <p:cNvSpPr>
            <a:spLocks noChangeAspect="1" noChangeArrowheads="1"/>
          </p:cNvSpPr>
          <p:nvPr/>
        </p:nvSpPr>
        <p:spPr bwMode="auto">
          <a:xfrm>
            <a:off x="6045200" y="6169025"/>
            <a:ext cx="179388" cy="179388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1" name="Oval 52"/>
          <p:cNvSpPr>
            <a:spLocks noChangeAspect="1" noChangeArrowheads="1"/>
          </p:cNvSpPr>
          <p:nvPr/>
        </p:nvSpPr>
        <p:spPr bwMode="auto">
          <a:xfrm>
            <a:off x="6091238" y="6213475"/>
            <a:ext cx="90487" cy="90488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2" name="Text Box 53"/>
          <p:cNvSpPr txBox="1">
            <a:spLocks noChangeArrowheads="1"/>
          </p:cNvSpPr>
          <p:nvPr/>
        </p:nvSpPr>
        <p:spPr bwMode="auto">
          <a:xfrm>
            <a:off x="3800475" y="5348288"/>
            <a:ext cx="1184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000"/>
              <a:t>Drinking straw</a:t>
            </a:r>
          </a:p>
        </p:txBody>
      </p:sp>
      <p:sp>
        <p:nvSpPr>
          <p:cNvPr id="5153" name="Line 54"/>
          <p:cNvSpPr>
            <a:spLocks noChangeShapeType="1"/>
          </p:cNvSpPr>
          <p:nvPr/>
        </p:nvSpPr>
        <p:spPr bwMode="auto">
          <a:xfrm>
            <a:off x="4791075" y="5524500"/>
            <a:ext cx="21590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54" name="Rectangle 55"/>
          <p:cNvSpPr>
            <a:spLocks noChangeArrowheads="1"/>
          </p:cNvSpPr>
          <p:nvPr/>
        </p:nvSpPr>
        <p:spPr bwMode="auto">
          <a:xfrm>
            <a:off x="5022850" y="5634038"/>
            <a:ext cx="158750" cy="227012"/>
          </a:xfrm>
          <a:prstGeom prst="rect">
            <a:avLst/>
          </a:prstGeom>
          <a:gradFill rotWithShape="1">
            <a:gsLst>
              <a:gs pos="0">
                <a:srgbClr val="4EC29B"/>
              </a:gs>
              <a:gs pos="50000">
                <a:srgbClr val="66FFCC"/>
              </a:gs>
              <a:gs pos="100000">
                <a:srgbClr val="4EC29B"/>
              </a:gs>
            </a:gsLst>
            <a:lin ang="5400000" scaled="1"/>
          </a:gradFill>
          <a:ln w="9525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5" name="Rectangle 56"/>
          <p:cNvSpPr>
            <a:spLocks noChangeArrowheads="1"/>
          </p:cNvSpPr>
          <p:nvPr/>
        </p:nvSpPr>
        <p:spPr bwMode="auto">
          <a:xfrm>
            <a:off x="5540375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6" name="Rectangle 57"/>
          <p:cNvSpPr>
            <a:spLocks noChangeArrowheads="1"/>
          </p:cNvSpPr>
          <p:nvPr/>
        </p:nvSpPr>
        <p:spPr bwMode="auto">
          <a:xfrm>
            <a:off x="5588000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7" name="Rectangle 58"/>
          <p:cNvSpPr>
            <a:spLocks noChangeArrowheads="1"/>
          </p:cNvSpPr>
          <p:nvPr/>
        </p:nvSpPr>
        <p:spPr bwMode="auto">
          <a:xfrm>
            <a:off x="5492750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8" name="Line 59"/>
          <p:cNvSpPr>
            <a:spLocks noChangeShapeType="1"/>
          </p:cNvSpPr>
          <p:nvPr/>
        </p:nvSpPr>
        <p:spPr bwMode="auto">
          <a:xfrm flipH="1">
            <a:off x="5641975" y="5229225"/>
            <a:ext cx="319088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59" name="Text Box 60"/>
          <p:cNvSpPr txBox="1">
            <a:spLocks noChangeArrowheads="1"/>
          </p:cNvSpPr>
          <p:nvPr/>
        </p:nvSpPr>
        <p:spPr bwMode="auto">
          <a:xfrm>
            <a:off x="5954713" y="5013325"/>
            <a:ext cx="79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000"/>
              <a:t>Rubber band</a:t>
            </a:r>
          </a:p>
        </p:txBody>
      </p:sp>
      <p:sp>
        <p:nvSpPr>
          <p:cNvPr id="5160" name="AutoShape 61"/>
          <p:cNvSpPr>
            <a:spLocks noChangeAspect="1" noChangeArrowheads="1"/>
          </p:cNvSpPr>
          <p:nvPr/>
        </p:nvSpPr>
        <p:spPr bwMode="auto">
          <a:xfrm>
            <a:off x="2587625" y="5375275"/>
            <a:ext cx="755650" cy="7556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23" y="10800"/>
                </a:moveTo>
                <a:cubicBezTo>
                  <a:pt x="723" y="16365"/>
                  <a:pt x="5235" y="20877"/>
                  <a:pt x="10800" y="20877"/>
                </a:cubicBezTo>
                <a:cubicBezTo>
                  <a:pt x="16365" y="20877"/>
                  <a:pt x="20877" y="16365"/>
                  <a:pt x="20877" y="10800"/>
                </a:cubicBezTo>
                <a:cubicBezTo>
                  <a:pt x="20877" y="5235"/>
                  <a:pt x="16365" y="723"/>
                  <a:pt x="10800" y="723"/>
                </a:cubicBezTo>
                <a:cubicBezTo>
                  <a:pt x="5235" y="723"/>
                  <a:pt x="723" y="5235"/>
                  <a:pt x="723" y="10800"/>
                </a:cubicBezTo>
                <a:close/>
              </a:path>
            </a:pathLst>
          </a:custGeom>
          <a:solidFill>
            <a:srgbClr val="FFCC00"/>
          </a:solidFill>
          <a:ln w="952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1" name="Arc 62"/>
          <p:cNvSpPr>
            <a:spLocks/>
          </p:cNvSpPr>
          <p:nvPr/>
        </p:nvSpPr>
        <p:spPr bwMode="auto">
          <a:xfrm rot="5400000" flipV="1">
            <a:off x="-785812" y="4059238"/>
            <a:ext cx="1684337" cy="90487"/>
          </a:xfrm>
          <a:custGeom>
            <a:avLst/>
            <a:gdLst>
              <a:gd name="T0" fmla="*/ 0 w 16549"/>
              <a:gd name="T1" fmla="*/ 0 h 21600"/>
              <a:gd name="T2" fmla="*/ 2147483647 w 16549"/>
              <a:gd name="T3" fmla="*/ 41721809 h 21600"/>
              <a:gd name="T4" fmla="*/ 0 w 16549"/>
              <a:gd name="T5" fmla="*/ 11674762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549" h="21600" fill="none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</a:path>
              <a:path w="16549" h="21600" stroke="0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2" name="Freeform 63"/>
          <p:cNvSpPr>
            <a:spLocks/>
          </p:cNvSpPr>
          <p:nvPr/>
        </p:nvSpPr>
        <p:spPr bwMode="auto">
          <a:xfrm>
            <a:off x="14288" y="658813"/>
            <a:ext cx="2881312" cy="754062"/>
          </a:xfrm>
          <a:custGeom>
            <a:avLst/>
            <a:gdLst>
              <a:gd name="T0" fmla="*/ 2147483647 w 1815"/>
              <a:gd name="T1" fmla="*/ 2147483647 h 475"/>
              <a:gd name="T2" fmla="*/ 2147483647 w 1815"/>
              <a:gd name="T3" fmla="*/ 2147483647 h 475"/>
              <a:gd name="T4" fmla="*/ 2147483647 w 1815"/>
              <a:gd name="T5" fmla="*/ 2147483647 h 475"/>
              <a:gd name="T6" fmla="*/ 0 w 1815"/>
              <a:gd name="T7" fmla="*/ 2147483647 h 475"/>
              <a:gd name="T8" fmla="*/ 2147483647 w 1815"/>
              <a:gd name="T9" fmla="*/ 2147483647 h 475"/>
              <a:gd name="T10" fmla="*/ 2147483647 w 1815"/>
              <a:gd name="T11" fmla="*/ 0 h 475"/>
              <a:gd name="T12" fmla="*/ 2147483647 w 1815"/>
              <a:gd name="T13" fmla="*/ 2147483647 h 4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15" h="475">
                <a:moveTo>
                  <a:pt x="1815" y="427"/>
                </a:moveTo>
                <a:lnTo>
                  <a:pt x="513" y="467"/>
                </a:lnTo>
                <a:lnTo>
                  <a:pt x="2" y="475"/>
                </a:lnTo>
                <a:lnTo>
                  <a:pt x="0" y="400"/>
                </a:lnTo>
                <a:lnTo>
                  <a:pt x="1" y="159"/>
                </a:lnTo>
                <a:lnTo>
                  <a:pt x="4" y="0"/>
                </a:lnTo>
                <a:lnTo>
                  <a:pt x="1815" y="42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3" name="Line 64"/>
          <p:cNvSpPr>
            <a:spLocks noChangeAspect="1" noChangeShapeType="1"/>
          </p:cNvSpPr>
          <p:nvPr/>
        </p:nvSpPr>
        <p:spPr bwMode="auto">
          <a:xfrm>
            <a:off x="7938" y="28575"/>
            <a:ext cx="1587" cy="3238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4" name="Rectangle 65"/>
          <p:cNvSpPr>
            <a:spLocks noChangeArrowheads="1"/>
          </p:cNvSpPr>
          <p:nvPr/>
        </p:nvSpPr>
        <p:spPr bwMode="auto">
          <a:xfrm rot="-180000">
            <a:off x="77788" y="3176588"/>
            <a:ext cx="2286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5" name="Line 66"/>
          <p:cNvSpPr>
            <a:spLocks noChangeShapeType="1"/>
          </p:cNvSpPr>
          <p:nvPr/>
        </p:nvSpPr>
        <p:spPr bwMode="auto">
          <a:xfrm flipV="1">
            <a:off x="3584575" y="4864100"/>
            <a:ext cx="631031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6" name="Text Box 68"/>
          <p:cNvSpPr txBox="1">
            <a:spLocks noChangeArrowheads="1"/>
          </p:cNvSpPr>
          <p:nvPr/>
        </p:nvSpPr>
        <p:spPr bwMode="auto">
          <a:xfrm>
            <a:off x="9129713" y="1603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/>
              <a:t>1</a:t>
            </a:r>
            <a:endParaRPr lang="en-US" altLang="ja-JP" sz="2400">
              <a:latin typeface="Impact" pitchFamily="34" charset="0"/>
            </a:endParaRPr>
          </a:p>
        </p:txBody>
      </p:sp>
      <p:sp>
        <p:nvSpPr>
          <p:cNvPr id="5167" name="Text Box 70"/>
          <p:cNvSpPr txBox="1">
            <a:spLocks noChangeArrowheads="1"/>
          </p:cNvSpPr>
          <p:nvPr/>
        </p:nvSpPr>
        <p:spPr bwMode="auto">
          <a:xfrm>
            <a:off x="7185025" y="111125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0"/>
              <a:t>Tower</a:t>
            </a:r>
          </a:p>
        </p:txBody>
      </p:sp>
      <p:pic>
        <p:nvPicPr>
          <p:cNvPr id="5168" name="Picture 76" descr="logo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" b="-410"/>
          <a:stretch>
            <a:fillRect/>
          </a:stretch>
        </p:blipFill>
        <p:spPr bwMode="auto">
          <a:xfrm>
            <a:off x="8575675" y="2681288"/>
            <a:ext cx="422275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9" name="Line 79"/>
          <p:cNvSpPr>
            <a:spLocks noChangeShapeType="1"/>
          </p:cNvSpPr>
          <p:nvPr/>
        </p:nvSpPr>
        <p:spPr bwMode="auto">
          <a:xfrm>
            <a:off x="2144713" y="1350963"/>
            <a:ext cx="7704137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70" name="Line 80"/>
          <p:cNvSpPr>
            <a:spLocks noChangeShapeType="1"/>
          </p:cNvSpPr>
          <p:nvPr/>
        </p:nvSpPr>
        <p:spPr bwMode="auto">
          <a:xfrm rot="-360000">
            <a:off x="49213" y="4767263"/>
            <a:ext cx="3535362" cy="2841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5171" name="Picture 8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5907088"/>
            <a:ext cx="877887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72" name="Rectangle 82"/>
          <p:cNvSpPr>
            <a:spLocks noChangeArrowheads="1"/>
          </p:cNvSpPr>
          <p:nvPr/>
        </p:nvSpPr>
        <p:spPr bwMode="auto">
          <a:xfrm>
            <a:off x="2203450" y="3216275"/>
            <a:ext cx="222250" cy="1063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73" name="Line 85"/>
          <p:cNvSpPr>
            <a:spLocks noChangeShapeType="1"/>
          </p:cNvSpPr>
          <p:nvPr/>
        </p:nvSpPr>
        <p:spPr bwMode="auto">
          <a:xfrm rot="-360000">
            <a:off x="22225" y="1293813"/>
            <a:ext cx="2122488" cy="1698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74" name="Line 92"/>
          <p:cNvSpPr>
            <a:spLocks noChangeShapeType="1"/>
          </p:cNvSpPr>
          <p:nvPr/>
        </p:nvSpPr>
        <p:spPr bwMode="auto">
          <a:xfrm>
            <a:off x="11113" y="30163"/>
            <a:ext cx="98710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75" name="Arc 93"/>
          <p:cNvSpPr>
            <a:spLocks/>
          </p:cNvSpPr>
          <p:nvPr/>
        </p:nvSpPr>
        <p:spPr bwMode="auto">
          <a:xfrm rot="5400000" flipV="1">
            <a:off x="-754062" y="5702300"/>
            <a:ext cx="1684338" cy="90487"/>
          </a:xfrm>
          <a:custGeom>
            <a:avLst/>
            <a:gdLst>
              <a:gd name="T0" fmla="*/ 0 w 16549"/>
              <a:gd name="T1" fmla="*/ 0 h 21600"/>
              <a:gd name="T2" fmla="*/ 2147483647 w 16549"/>
              <a:gd name="T3" fmla="*/ 41721809 h 21600"/>
              <a:gd name="T4" fmla="*/ 0 w 16549"/>
              <a:gd name="T5" fmla="*/ 11674762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549" h="21600" fill="none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</a:path>
              <a:path w="16549" h="21600" stroke="0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76" name="Line 94"/>
          <p:cNvSpPr>
            <a:spLocks noChangeShapeType="1"/>
          </p:cNvSpPr>
          <p:nvPr/>
        </p:nvSpPr>
        <p:spPr bwMode="auto">
          <a:xfrm flipV="1">
            <a:off x="963613" y="4899025"/>
            <a:ext cx="1390650" cy="165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77" name="Rectangle 95"/>
          <p:cNvSpPr>
            <a:spLocks noChangeArrowheads="1"/>
          </p:cNvSpPr>
          <p:nvPr/>
        </p:nvSpPr>
        <p:spPr bwMode="auto">
          <a:xfrm>
            <a:off x="8997950" y="4741863"/>
            <a:ext cx="900113" cy="180022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78" name="Rectangle 96"/>
          <p:cNvSpPr>
            <a:spLocks noChangeArrowheads="1"/>
          </p:cNvSpPr>
          <p:nvPr/>
        </p:nvSpPr>
        <p:spPr bwMode="auto">
          <a:xfrm>
            <a:off x="8920163" y="4711700"/>
            <a:ext cx="973137" cy="1444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79" name="Line 97"/>
          <p:cNvSpPr>
            <a:spLocks noChangeShapeType="1"/>
          </p:cNvSpPr>
          <p:nvPr/>
        </p:nvSpPr>
        <p:spPr bwMode="auto">
          <a:xfrm rot="-360000">
            <a:off x="82550" y="6537325"/>
            <a:ext cx="874713" cy="619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0" name="Rectangle 98"/>
          <p:cNvSpPr>
            <a:spLocks noChangeArrowheads="1"/>
          </p:cNvSpPr>
          <p:nvPr/>
        </p:nvSpPr>
        <p:spPr bwMode="auto">
          <a:xfrm rot="-120000">
            <a:off x="49213" y="4883150"/>
            <a:ext cx="2286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81" name="Rectangle 99"/>
          <p:cNvSpPr>
            <a:spLocks noChangeArrowheads="1"/>
          </p:cNvSpPr>
          <p:nvPr/>
        </p:nvSpPr>
        <p:spPr bwMode="auto">
          <a:xfrm>
            <a:off x="3965575" y="6456363"/>
            <a:ext cx="852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000"/>
              <a:t>compatible</a:t>
            </a:r>
          </a:p>
        </p:txBody>
      </p:sp>
      <p:sp>
        <p:nvSpPr>
          <p:cNvPr id="5182" name="Rectangle 101"/>
          <p:cNvSpPr>
            <a:spLocks noChangeArrowheads="1"/>
          </p:cNvSpPr>
          <p:nvPr/>
        </p:nvSpPr>
        <p:spPr bwMode="auto">
          <a:xfrm>
            <a:off x="3270250" y="5507038"/>
            <a:ext cx="147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/>
              <a:t>　</a:t>
            </a:r>
            <a:r>
              <a:rPr lang="en-US" altLang="ja-JP" sz="900"/>
              <a:t>Bamboo skewer (wire)</a:t>
            </a:r>
          </a:p>
        </p:txBody>
      </p:sp>
      <p:sp>
        <p:nvSpPr>
          <p:cNvPr id="5183" name="Text Box 102"/>
          <p:cNvSpPr txBox="1">
            <a:spLocks noChangeArrowheads="1"/>
          </p:cNvSpPr>
          <p:nvPr/>
        </p:nvSpPr>
        <p:spPr bwMode="auto">
          <a:xfrm>
            <a:off x="2471738" y="6116638"/>
            <a:ext cx="12969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900"/>
              <a:t>You can change the gear ratio as you like, by changing the number of turns.</a:t>
            </a:r>
            <a:endParaRPr lang="en-US" altLang="ja-JP" sz="900"/>
          </a:p>
        </p:txBody>
      </p:sp>
      <p:sp>
        <p:nvSpPr>
          <p:cNvPr id="5184" name="Freeform 103"/>
          <p:cNvSpPr>
            <a:spLocks/>
          </p:cNvSpPr>
          <p:nvPr/>
        </p:nvSpPr>
        <p:spPr bwMode="auto">
          <a:xfrm>
            <a:off x="7977188" y="5734050"/>
            <a:ext cx="384175" cy="287338"/>
          </a:xfrm>
          <a:custGeom>
            <a:avLst/>
            <a:gdLst>
              <a:gd name="T0" fmla="*/ 2147483647 w 190"/>
              <a:gd name="T1" fmla="*/ 2147483647 h 517"/>
              <a:gd name="T2" fmla="*/ 2147483647 w 190"/>
              <a:gd name="T3" fmla="*/ 2147483647 h 517"/>
              <a:gd name="T4" fmla="*/ 2147483647 w 190"/>
              <a:gd name="T5" fmla="*/ 2147483647 h 517"/>
              <a:gd name="T6" fmla="*/ 0 w 190"/>
              <a:gd name="T7" fmla="*/ 0 h 5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517">
                <a:moveTo>
                  <a:pt x="133" y="517"/>
                </a:moveTo>
                <a:lnTo>
                  <a:pt x="173" y="331"/>
                </a:lnTo>
                <a:lnTo>
                  <a:pt x="190" y="20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5" name="Line 104"/>
          <p:cNvSpPr>
            <a:spLocks noChangeShapeType="1"/>
          </p:cNvSpPr>
          <p:nvPr/>
        </p:nvSpPr>
        <p:spPr bwMode="auto">
          <a:xfrm flipH="1">
            <a:off x="6321425" y="6165850"/>
            <a:ext cx="8636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6" name="Line 105"/>
          <p:cNvSpPr>
            <a:spLocks noChangeShapeType="1"/>
          </p:cNvSpPr>
          <p:nvPr/>
        </p:nvSpPr>
        <p:spPr bwMode="auto">
          <a:xfrm flipH="1" flipV="1">
            <a:off x="5961063" y="6021388"/>
            <a:ext cx="11525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7" name="Rectangle 106"/>
          <p:cNvSpPr>
            <a:spLocks noChangeArrowheads="1"/>
          </p:cNvSpPr>
          <p:nvPr/>
        </p:nvSpPr>
        <p:spPr bwMode="auto">
          <a:xfrm>
            <a:off x="57150" y="115888"/>
            <a:ext cx="63357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ja-JP" sz="900" b="0"/>
              <a:t>The wind turbine paper model design is optimized for XiKIT </a:t>
            </a:r>
            <a:r>
              <a:rPr lang="en-US" altLang="en-US" sz="900" b="0"/>
              <a:t>Inc.</a:t>
            </a:r>
            <a:r>
              <a:rPr lang="en-US" altLang="ja-JP" sz="900" b="0"/>
              <a:t> “Genemotor XGM-RA”. But, </a:t>
            </a:r>
            <a:r>
              <a:rPr lang="en-US" altLang="en-US" sz="900" b="0"/>
              <a:t>XiKIT Inc. </a:t>
            </a:r>
            <a:r>
              <a:rPr lang="en-US" altLang="ja-JP" sz="900" b="0"/>
              <a:t>is </a:t>
            </a:r>
            <a:r>
              <a:rPr lang="en-US" altLang="en-US" sz="900" b="0"/>
              <a:t>free of responsibility</a:t>
            </a:r>
            <a:r>
              <a:rPr lang="en-US" altLang="ja-JP" sz="900" b="0"/>
              <a:t> for this wind turbine paper model design. </a:t>
            </a:r>
            <a:r>
              <a:rPr lang="en-US" altLang="en-US" sz="900" b="0"/>
              <a:t>Don't ask </a:t>
            </a:r>
            <a:r>
              <a:rPr lang="en-US" altLang="ja-JP" sz="900" b="0"/>
              <a:t>(claim) </a:t>
            </a:r>
            <a:r>
              <a:rPr lang="en-US" altLang="en-US" sz="900" b="0"/>
              <a:t>any trouble on the paper model to XiKIT Inc.</a:t>
            </a:r>
            <a:r>
              <a:rPr lang="en-US" altLang="ja-JP" sz="900" b="0"/>
              <a:t>.</a:t>
            </a:r>
          </a:p>
        </p:txBody>
      </p:sp>
      <p:sp>
        <p:nvSpPr>
          <p:cNvPr id="5188" name="テキスト ボックス 1"/>
          <p:cNvSpPr txBox="1">
            <a:spLocks noChangeArrowheads="1"/>
          </p:cNvSpPr>
          <p:nvPr/>
        </p:nvSpPr>
        <p:spPr bwMode="auto">
          <a:xfrm>
            <a:off x="38100" y="550863"/>
            <a:ext cx="70024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900" b="0"/>
              <a:t>Wind Turbine Generator Paper Model by Kazuyoshi WASEDA is licensed under a Creative Commons </a:t>
            </a:r>
            <a:r>
              <a:rPr lang="ja-JP" altLang="en-US" sz="900" b="0"/>
              <a:t>表示 </a:t>
            </a:r>
            <a:r>
              <a:rPr lang="en-US" altLang="ja-JP" sz="900" b="0"/>
              <a:t>- </a:t>
            </a:r>
            <a:r>
              <a:rPr lang="ja-JP" altLang="en-US" sz="900" b="0"/>
              <a:t>継承 </a:t>
            </a:r>
            <a:r>
              <a:rPr lang="en-US" altLang="ja-JP" sz="900" b="0"/>
              <a:t>4.0 </a:t>
            </a:r>
            <a:r>
              <a:rPr lang="ja-JP" altLang="en-US" sz="900" b="0"/>
              <a:t>国際 </a:t>
            </a:r>
            <a:r>
              <a:rPr lang="en-US" altLang="ja-JP" sz="900" b="0"/>
              <a:t>License.</a:t>
            </a:r>
          </a:p>
          <a:p>
            <a:pPr algn="l" eaLnBrk="1" hangingPunct="1"/>
            <a:r>
              <a:rPr lang="en-US" altLang="ja-JP" sz="900" b="0"/>
              <a:t>Refer to the production released in http://www.kobe-kosen.ac.jp/~waseda/wtgpapermodel/index-e.html</a:t>
            </a:r>
          </a:p>
          <a:p>
            <a:pPr algn="l" eaLnBrk="1" hangingPunct="1"/>
            <a:r>
              <a:rPr lang="en-US" altLang="ja-JP" sz="900" b="0"/>
              <a:t>Check the following adress for the additional use of the files that is not permitted by the license. </a:t>
            </a:r>
          </a:p>
          <a:p>
            <a:pPr algn="l" eaLnBrk="1" hangingPunct="1"/>
            <a:r>
              <a:rPr lang="en-US" altLang="ja-JP" sz="900" b="0"/>
              <a:t>http://www.kobe-kosen.ac.jp/~waseda/wtgpapermodel/index-e.html</a:t>
            </a:r>
            <a:endParaRPr lang="ja-JP" altLang="en-US" sz="900" b="0"/>
          </a:p>
        </p:txBody>
      </p:sp>
      <p:pic>
        <p:nvPicPr>
          <p:cNvPr id="5189" name="Picture 8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736600"/>
            <a:ext cx="774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21726</TotalTime>
  <Words>341</Words>
  <Application>Microsoft Office PowerPoint</Application>
  <PresentationFormat>A4 210 x 297 mm</PresentationFormat>
  <Paragraphs>71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Arial</vt:lpstr>
      <vt:lpstr>ＭＳ Ｐゴシック</vt:lpstr>
      <vt:lpstr>ＭＳ Ｐ明朝</vt:lpstr>
      <vt:lpstr>Impact</vt:lpstr>
      <vt:lpstr>HG丸ｺﾞｼｯｸM-PRO</vt:lpstr>
      <vt:lpstr>ＭＳ ゴシック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student</cp:lastModifiedBy>
  <cp:revision>179</cp:revision>
  <dcterms:created xsi:type="dcterms:W3CDTF">2009-07-26T00:23:28Z</dcterms:created>
  <dcterms:modified xsi:type="dcterms:W3CDTF">2014-01-15T06:31:26Z</dcterms:modified>
</cp:coreProperties>
</file>